
<file path=[Content_Types].xml><?xml version="1.0" encoding="utf-8"?>
<Types xmlns="http://schemas.openxmlformats.org/package/2006/content-types">
  <Default Extension="bin"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media/image3.bin" ContentType="image/jpeg"/>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media/image14.bin" ContentType="image/x-emf"/>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bin" ContentType="image/x-emf"/>
  <Override PartName="/ppt/notesSlides/notesSlide3.xml" ContentType="application/vnd.openxmlformats-officedocument.presentationml.notesSlide+xml"/>
  <Override PartName="/ppt/media/image19.bin" ContentType="image/x-em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85" r:id="rId2"/>
    <p:sldMasterId id="2147483692" r:id="rId3"/>
    <p:sldMasterId id="2147483719" r:id="rId4"/>
    <p:sldMasterId id="2147483733" r:id="rId5"/>
    <p:sldMasterId id="2147483736" r:id="rId6"/>
    <p:sldMasterId id="2147483741" r:id="rId7"/>
    <p:sldMasterId id="2147483746" r:id="rId8"/>
  </p:sldMasterIdLst>
  <p:notesMasterIdLst>
    <p:notesMasterId r:id="rId28"/>
  </p:notesMasterIdLst>
  <p:sldIdLst>
    <p:sldId id="316" r:id="rId9"/>
    <p:sldId id="289" r:id="rId10"/>
    <p:sldId id="292" r:id="rId11"/>
    <p:sldId id="291" r:id="rId12"/>
    <p:sldId id="264" r:id="rId13"/>
    <p:sldId id="642" r:id="rId14"/>
    <p:sldId id="278" r:id="rId15"/>
    <p:sldId id="281" r:id="rId16"/>
    <p:sldId id="290" r:id="rId17"/>
    <p:sldId id="280" r:id="rId18"/>
    <p:sldId id="294" r:id="rId19"/>
    <p:sldId id="296" r:id="rId20"/>
    <p:sldId id="1377" r:id="rId21"/>
    <p:sldId id="1378" r:id="rId22"/>
    <p:sldId id="1379" r:id="rId23"/>
    <p:sldId id="1381" r:id="rId24"/>
    <p:sldId id="273" r:id="rId25"/>
    <p:sldId id="277"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51" autoAdjust="0"/>
    <p:restoredTop sz="95958" autoAdjust="0"/>
  </p:normalViewPr>
  <p:slideViewPr>
    <p:cSldViewPr snapToGrid="0">
      <p:cViewPr varScale="1">
        <p:scale>
          <a:sx n="114" d="100"/>
          <a:sy n="114" d="100"/>
        </p:scale>
        <p:origin x="816" y="1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F40AF-06C2-4FA3-8F2A-AA5EC8CDCFFC}" type="datetimeFigureOut">
              <a:rPr lang="sv-SE" smtClean="0"/>
              <a:t>2019-04-29</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60F48-8DAE-4ABC-83F7-90F126E0B8BC}" type="slidenum">
              <a:rPr lang="sv-SE" smtClean="0"/>
              <a:t>‹Nº›</a:t>
            </a:fld>
            <a:endParaRPr lang="sv-SE"/>
          </a:p>
        </p:txBody>
      </p:sp>
    </p:spTree>
    <p:extLst>
      <p:ext uri="{BB962C8B-B14F-4D97-AF65-F5344CB8AC3E}">
        <p14:creationId xmlns:p14="http://schemas.microsoft.com/office/powerpoint/2010/main" val="3860048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Notes:</a:t>
            </a:r>
          </a:p>
          <a:p>
            <a:r>
              <a:rPr lang="en-US" baseline="0" dirty="0"/>
              <a:t>- Shared services requires an organization structure change where skills shift so that services can be defined from quality attributes instead of technical features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8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042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56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6937A-5142-4007-92F8-007A0FAC5D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61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r>
              <a:rPr lang="en-US" dirty="0"/>
              <a:t>The</a:t>
            </a:r>
            <a:r>
              <a:rPr lang="en-US" baseline="0" dirty="0"/>
              <a:t> cloud service foundation reference model describing the best practices which Microsoft uses to define, build and operate an cloud solution, whether this is a IaaS, PaaS or SaaS solution. The reference model is publicly available using the link on the slide. The model consists of three parts:</a:t>
            </a:r>
          </a:p>
          <a:p>
            <a:pPr marL="228600" indent="-228600">
              <a:buFont typeface="+mj-lt"/>
              <a:buAutoNum type="arabicPeriod"/>
            </a:pPr>
            <a:r>
              <a:rPr lang="en-US" baseline="0" dirty="0"/>
              <a:t>The cloud solution itself separated by the infrastructure / Platform and Software defining the IaaS, PaaS and SaaS layers. </a:t>
            </a:r>
          </a:p>
          <a:p>
            <a:pPr marL="228600" indent="-228600">
              <a:buFont typeface="+mj-lt"/>
              <a:buAutoNum type="arabicPeriod"/>
            </a:pPr>
            <a:r>
              <a:rPr lang="en-US" baseline="0" dirty="0"/>
              <a:t>Management and support provide all the capabilities that are required to manage and support the cloud solution.</a:t>
            </a:r>
          </a:p>
          <a:p>
            <a:pPr marL="228600" indent="-228600">
              <a:buFont typeface="+mj-lt"/>
              <a:buAutoNum type="arabicPeriod"/>
            </a:pPr>
            <a:r>
              <a:rPr lang="en-US" baseline="0" dirty="0"/>
              <a:t>In order to delivery and operate the cloud solution properly all processes in green need to be in place as well. The processes are divided into service delivery; what is required to deliver the different cloud service towards the consumer, and service operations; what processes are required to operate the cloud solution end-to-end. </a:t>
            </a:r>
          </a:p>
          <a:p>
            <a:pPr marL="228600" indent="-228600">
              <a:buFont typeface="+mj-lt"/>
              <a:buAutoNum type="arabicPeriod"/>
            </a:pPr>
            <a:endParaRPr lang="en-US" baseline="0" dirty="0"/>
          </a:p>
          <a:p>
            <a:r>
              <a:rPr lang="en-US" baseline="0" dirty="0"/>
              <a:t>This reference model will be the starting point of the Datacenter Operations workshop.</a:t>
            </a:r>
            <a:endParaRPr lang="nl-NL"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99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dirty="0"/>
              <a:t>Some more examples of how the Azure governance can be set up</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21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9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Operations Guidance we</a:t>
            </a:r>
            <a:r>
              <a:rPr lang="en-US" baseline="0" dirty="0"/>
              <a:t> will be focusing on the Fabric Roles, in the Orange box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4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97A98-8169-4B5D-86D2-109E9101B1E6}" type="slidenum">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17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411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79F9-2E34-4CA1-A7E3-C624B27DB1D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7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3.bin"/><Relationship Id="rId1" Type="http://schemas.openxmlformats.org/officeDocument/2006/relationships/slideMaster" Target="../slideMasters/slideMaster3.xml"/><Relationship Id="rId4" Type="http://schemas.openxmlformats.org/officeDocument/2006/relationships/image" Target="../media/image5.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Blank Sober blue">
    <p:bg>
      <p:bgPr>
        <a:solidFill>
          <a:srgbClr val="0A79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83877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850077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5"/>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7"/>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7643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399" baseline="0" dirty="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buNone/>
              <a:defRPr sz="6700" spc="-150"/>
            </a:lvl1pPr>
          </a:lstStyle>
          <a:p>
            <a:pPr lvl="0"/>
            <a:r>
              <a:rPr lang="en-US"/>
              <a:t>Click to edit Master text styles</a:t>
            </a:r>
          </a:p>
        </p:txBody>
      </p:sp>
    </p:spTree>
    <p:extLst>
      <p:ext uri="{BB962C8B-B14F-4D97-AF65-F5344CB8AC3E}">
        <p14:creationId xmlns:p14="http://schemas.microsoft.com/office/powerpoint/2010/main" val="2111475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1001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434" indent="0">
              <a:buNone/>
              <a:defRPr sz="2000">
                <a:gradFill>
                  <a:gsLst>
                    <a:gs pos="100000">
                      <a:schemeClr val="bg2"/>
                    </a:gs>
                    <a:gs pos="0">
                      <a:schemeClr val="bg2"/>
                    </a:gs>
                  </a:gsLst>
                  <a:lin ang="5400000" scaled="0"/>
                </a:gradFill>
              </a:defRPr>
            </a:lvl3pPr>
            <a:lvl4pPr marL="456530" indent="0">
              <a:buNone/>
              <a:defRPr sz="2000">
                <a:gradFill>
                  <a:gsLst>
                    <a:gs pos="100000">
                      <a:schemeClr val="bg2"/>
                    </a:gs>
                    <a:gs pos="0">
                      <a:schemeClr val="bg2"/>
                    </a:gs>
                  </a:gsLst>
                  <a:lin ang="5400000" scaled="0"/>
                </a:gradFill>
              </a:defRPr>
            </a:lvl4pPr>
            <a:lvl5pPr marL="69272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215005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878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3021" indent="0">
              <a:buNone/>
              <a:defRPr sz="2000"/>
            </a:lvl3pPr>
            <a:lvl4pPr marL="456530" indent="0">
              <a:buNone/>
              <a:defRPr sz="2000"/>
            </a:lvl4pPr>
            <a:lvl5pPr marL="692721"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a:gradFill>
                  <a:gsLst>
                    <a:gs pos="100000">
                      <a:schemeClr val="tx2"/>
                    </a:gs>
                    <a:gs pos="0">
                      <a:schemeClr val="tx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4492566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021" indent="0">
              <a:buNone/>
              <a:defRPr sz="2000">
                <a:gradFill>
                  <a:gsLst>
                    <a:gs pos="1000">
                      <a:schemeClr val="bg2"/>
                    </a:gs>
                    <a:gs pos="98000">
                      <a:schemeClr val="bg2"/>
                    </a:gs>
                  </a:gsLst>
                  <a:lin ang="5400000" scaled="0"/>
                </a:gradFill>
              </a:defRPr>
            </a:lvl3pPr>
            <a:lvl4pPr marL="456530" indent="0">
              <a:buNone/>
              <a:defRPr sz="2000">
                <a:gradFill>
                  <a:gsLst>
                    <a:gs pos="1000">
                      <a:schemeClr val="bg2"/>
                    </a:gs>
                    <a:gs pos="98000">
                      <a:schemeClr val="bg2"/>
                    </a:gs>
                  </a:gsLst>
                  <a:lin ang="5400000" scaled="0"/>
                </a:gradFill>
              </a:defRPr>
            </a:lvl4pPr>
            <a:lvl5pPr marL="69272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524058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1671" indent="-291671">
              <a:spcBef>
                <a:spcPts val="1198"/>
              </a:spcBef>
              <a:buClr>
                <a:schemeClr val="bg2"/>
              </a:buClr>
              <a:buSzPct val="100000"/>
              <a:buFont typeface="Wingdings" pitchFamily="2" charset="2"/>
              <a:buChar char=""/>
              <a:defRPr lang="en-US" sz="3600" kern="1200" spc="-71" baseline="0" dirty="0">
                <a:gradFill>
                  <a:gsLst>
                    <a:gs pos="1250">
                      <a:schemeClr val="bg2"/>
                    </a:gs>
                    <a:gs pos="100000">
                      <a:schemeClr val="bg2"/>
                    </a:gs>
                  </a:gsLst>
                  <a:lin ang="5400000" scaled="0"/>
                </a:gradFill>
                <a:latin typeface="+mj-lt"/>
                <a:ea typeface="+mn-ea"/>
                <a:cs typeface="+mn-cs"/>
              </a:defRPr>
            </a:lvl1pPr>
            <a:lvl2pPr marL="519936" indent="-228265">
              <a:defRPr sz="2000"/>
            </a:lvl2pPr>
            <a:lvl3pPr marL="684795" indent="-164858">
              <a:tabLst/>
              <a:defRPr sz="2000"/>
            </a:lvl3pPr>
            <a:lvl4pPr marL="862333" indent="-177539">
              <a:defRPr/>
            </a:lvl4pPr>
            <a:lvl5pPr marL="1027191" indent="-16485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198"/>
              </a:spcBef>
              <a:buClr>
                <a:schemeClr val="bg2"/>
              </a:buClr>
              <a:buFont typeface="Arial" pitchFamily="34" charset="0"/>
              <a:buChar char="•"/>
              <a:defRPr lang="en-US" sz="3600" kern="1200" spc="-71" baseline="0" dirty="0">
                <a:gradFill>
                  <a:gsLst>
                    <a:gs pos="1250">
                      <a:schemeClr val="bg2"/>
                    </a:gs>
                    <a:gs pos="100000">
                      <a:schemeClr val="bg2"/>
                    </a:gs>
                  </a:gsLst>
                  <a:lin ang="5400000" scaled="0"/>
                </a:gradFill>
                <a:latin typeface="+mj-lt"/>
                <a:ea typeface="+mn-ea"/>
                <a:cs typeface="+mn-cs"/>
              </a:defRPr>
            </a:lvl1pPr>
            <a:lvl2pPr marL="634069" indent="-342397">
              <a:defRPr lang="en-US" sz="2000" kern="1200" spc="0" baseline="0" dirty="0">
                <a:gradFill>
                  <a:gsLst>
                    <a:gs pos="1250">
                      <a:schemeClr val="bg2"/>
                    </a:gs>
                    <a:gs pos="100000">
                      <a:schemeClr val="bg2"/>
                    </a:gs>
                  </a:gsLst>
                  <a:lin ang="5400000" scaled="0"/>
                </a:gradFill>
                <a:latin typeface="+mn-lt"/>
                <a:ea typeface="+mn-ea"/>
                <a:cs typeface="+mn-cs"/>
              </a:defRPr>
            </a:lvl2pPr>
            <a:lvl3pPr marL="862333" indent="-342397">
              <a:defRPr lang="en-US" sz="2000" kern="1200" spc="0" baseline="0" dirty="0">
                <a:gradFill>
                  <a:gsLst>
                    <a:gs pos="1250">
                      <a:schemeClr val="bg2"/>
                    </a:gs>
                    <a:gs pos="100000">
                      <a:schemeClr val="bg2"/>
                    </a:gs>
                  </a:gsLst>
                  <a:lin ang="5400000" scaled="0"/>
                </a:gradFill>
                <a:latin typeface="+mn-lt"/>
                <a:ea typeface="+mn-ea"/>
                <a:cs typeface="+mn-cs"/>
              </a:defRPr>
            </a:lvl3pPr>
            <a:lvl4pPr marL="1027191" indent="-342397">
              <a:defRPr lang="en-US" sz="2000" kern="1200" spc="0" baseline="0" dirty="0">
                <a:gradFill>
                  <a:gsLst>
                    <a:gs pos="1250">
                      <a:schemeClr val="bg2"/>
                    </a:gs>
                    <a:gs pos="100000">
                      <a:schemeClr val="bg2"/>
                    </a:gs>
                  </a:gsLst>
                  <a:lin ang="5400000" scaled="0"/>
                </a:gradFill>
                <a:latin typeface="+mn-lt"/>
                <a:ea typeface="+mn-ea"/>
                <a:cs typeface="+mn-cs"/>
              </a:defRPr>
            </a:lvl4pPr>
            <a:lvl5pPr marL="1204731" indent="-34239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0621534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a:solidFill>
                  <a:schemeClr val="bg2">
                    <a:lumMod val="50000"/>
                  </a:schemeClr>
                </a:solidFill>
                <a:latin typeface="+mn-lt"/>
                <a:ea typeface="+mn-ea"/>
                <a:cs typeface="Arial" pitchFamily="34" charset="0"/>
              </a:defRPr>
            </a:lvl2pPr>
            <a:lvl3pPr marL="912898" indent="-228225">
              <a:defRPr lang="en-US" sz="1900" kern="1200" dirty="0">
                <a:solidFill>
                  <a:schemeClr val="bg2">
                    <a:lumMod val="50000"/>
                  </a:schemeClr>
                </a:solidFill>
                <a:latin typeface="+mn-lt"/>
                <a:ea typeface="+mn-ea"/>
                <a:cs typeface="Arial" pitchFamily="34" charset="0"/>
              </a:defRPr>
            </a:lvl3pPr>
            <a:lvl4pPr marL="1217199" indent="-228225">
              <a:defRPr lang="en-US" sz="1600" kern="1200" dirty="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7682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1154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a:solidFill>
                  <a:schemeClr val="bg2">
                    <a:lumMod val="50000"/>
                  </a:schemeClr>
                </a:solidFill>
                <a:latin typeface="+mn-lt"/>
                <a:ea typeface="+mn-ea"/>
                <a:cs typeface="Arial" pitchFamily="34" charset="0"/>
              </a:defRPr>
            </a:lvl2pPr>
            <a:lvl3pPr marL="912898" indent="-228225">
              <a:defRPr lang="en-US" sz="1900" kern="1200" dirty="0">
                <a:solidFill>
                  <a:schemeClr val="bg2">
                    <a:lumMod val="50000"/>
                  </a:schemeClr>
                </a:solidFill>
                <a:latin typeface="+mn-lt"/>
                <a:ea typeface="+mn-ea"/>
                <a:cs typeface="Arial" pitchFamily="34" charset="0"/>
              </a:defRPr>
            </a:lvl3pPr>
            <a:lvl4pPr marL="1217199" indent="-228225">
              <a:defRPr lang="en-US" sz="1600" kern="1200" dirty="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99710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a:solidFill>
                  <a:schemeClr val="bg2">
                    <a:lumMod val="50000"/>
                  </a:schemeClr>
                </a:solidFill>
                <a:latin typeface="+mn-lt"/>
                <a:ea typeface="+mn-ea"/>
                <a:cs typeface="Arial" pitchFamily="34" charset="0"/>
              </a:defRPr>
            </a:lvl2pPr>
            <a:lvl3pPr marL="912898" indent="-228225">
              <a:defRPr lang="en-US" sz="1900" kern="1200" dirty="0">
                <a:solidFill>
                  <a:schemeClr val="bg2">
                    <a:lumMod val="50000"/>
                  </a:schemeClr>
                </a:solidFill>
                <a:latin typeface="+mn-lt"/>
                <a:ea typeface="+mn-ea"/>
                <a:cs typeface="Arial" pitchFamily="34" charset="0"/>
              </a:defRPr>
            </a:lvl3pPr>
            <a:lvl4pPr marL="1217199" indent="-228225">
              <a:defRPr lang="en-US" sz="1600" kern="1200" dirty="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13397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a:solidFill>
                  <a:schemeClr val="bg2">
                    <a:lumMod val="50000"/>
                  </a:schemeClr>
                </a:solidFill>
                <a:latin typeface="+mn-lt"/>
                <a:ea typeface="+mn-ea"/>
                <a:cs typeface="Arial" pitchFamily="34" charset="0"/>
              </a:defRPr>
            </a:lvl2pPr>
            <a:lvl3pPr marL="912898" indent="-228225">
              <a:defRPr lang="en-US" sz="1900" kern="1200" dirty="0">
                <a:solidFill>
                  <a:schemeClr val="bg2">
                    <a:lumMod val="50000"/>
                  </a:schemeClr>
                </a:solidFill>
                <a:latin typeface="+mn-lt"/>
                <a:ea typeface="+mn-ea"/>
                <a:cs typeface="Arial" pitchFamily="34" charset="0"/>
              </a:defRPr>
            </a:lvl3pPr>
            <a:lvl4pPr marL="1217199" indent="-228225">
              <a:defRPr lang="en-US" sz="1600" kern="1200" dirty="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346453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a:solidFill>
                  <a:schemeClr val="bg2">
                    <a:lumMod val="50000"/>
                  </a:schemeClr>
                </a:solidFill>
                <a:latin typeface="+mn-lt"/>
                <a:ea typeface="+mn-ea"/>
                <a:cs typeface="Arial" pitchFamily="34" charset="0"/>
              </a:defRPr>
            </a:lvl2pPr>
            <a:lvl3pPr marL="912898" indent="-228225">
              <a:defRPr lang="en-US" sz="1900" kern="1200" dirty="0">
                <a:solidFill>
                  <a:schemeClr val="bg2">
                    <a:lumMod val="50000"/>
                  </a:schemeClr>
                </a:solidFill>
                <a:latin typeface="+mn-lt"/>
                <a:ea typeface="+mn-ea"/>
                <a:cs typeface="Arial" pitchFamily="34" charset="0"/>
              </a:defRPr>
            </a:lvl3pPr>
            <a:lvl4pPr marL="1217199" indent="-228225">
              <a:defRPr lang="en-US" sz="1600" kern="1200" dirty="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981059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862914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663708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8667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4175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23150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p:nvSpPr>
        <p:spPr>
          <a:xfrm>
            <a:off x="5787660" y="6488702"/>
            <a:ext cx="616812" cy="246221"/>
          </a:xfrm>
          <a:prstGeom prst="rect">
            <a:avLst/>
          </a:prstGeom>
          <a:noFill/>
        </p:spPr>
        <p:txBody>
          <a:bodyPr wrap="square" rtlCol="0">
            <a:spAutoFit/>
          </a:bodyPr>
          <a:lstStyle/>
          <a:p>
            <a:pPr algn="ctr"/>
            <a:fld id="{0462CC3E-48DD-4274-8616-D549FD7B2C15}" type="slidenum">
              <a:rPr lang="en-US" sz="1000">
                <a:solidFill>
                  <a:srgbClr val="A4D7F4"/>
                </a:solidFill>
                <a:ea typeface="Verdana" pitchFamily="34" charset="0"/>
                <a:cs typeface="Verdana" pitchFamily="34" charset="0"/>
              </a:rPr>
              <a:pPr algn="ctr"/>
              <a:t>‹Nº›</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p:nvSpPr>
        <p:spPr>
          <a:xfrm>
            <a:off x="9781902" y="133321"/>
            <a:ext cx="2003150"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3" y="6506790"/>
            <a:ext cx="1828800" cy="228133"/>
          </a:xfrm>
          <a:prstGeom prst="rect">
            <a:avLst/>
          </a:prstGeom>
        </p:spPr>
      </p:pic>
      <p:sp>
        <p:nvSpPr>
          <p:cNvPr id="18" name="Title 1"/>
          <p:cNvSpPr>
            <a:spLocks noGrp="1"/>
          </p:cNvSpPr>
          <p:nvPr>
            <p:ph type="title" hasCustomPrompt="1"/>
          </p:nvPr>
        </p:nvSpPr>
        <p:spPr>
          <a:xfrm>
            <a:off x="519249" y="360403"/>
            <a:ext cx="11151917"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5"/>
            <a:ext cx="11132862"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521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O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1429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les Righ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519250" y="228603"/>
            <a:ext cx="11151917" cy="1330803"/>
          </a:xfrm>
          <a:prstGeom prst="rect">
            <a:avLst/>
          </a:prstGeom>
        </p:spPr>
        <p:txBody>
          <a:bodyPr vert="horz" wrap="square" lIns="0" tIns="0" rIns="0" bIns="0" rtlCol="0" anchor="t">
            <a:spAutoFit/>
          </a:bodyPr>
          <a:lstStyle>
            <a:lvl1pPr>
              <a:defRPr sz="4800" baseline="0">
                <a:solidFill>
                  <a:schemeClr val="bg1">
                    <a:lumMod val="50000"/>
                    <a:lumOff val="50000"/>
                  </a:schemeClr>
                </a:solidFill>
              </a:defRPr>
            </a:lvl1pPr>
          </a:lstStyle>
          <a:p>
            <a:r>
              <a:rPr lang="en-US" dirty="0"/>
              <a:t>Click to edit Master title style</a:t>
            </a:r>
            <a:br>
              <a:rPr lang="en-US" dirty="0"/>
            </a:br>
            <a:endParaRPr lang="en-US" dirty="0"/>
          </a:p>
        </p:txBody>
      </p:sp>
      <p:sp>
        <p:nvSpPr>
          <p:cNvPr id="4" name="Text Placeholder 3"/>
          <p:cNvSpPr>
            <a:spLocks noGrp="1"/>
          </p:cNvSpPr>
          <p:nvPr>
            <p:ph type="body" sz="quarter" idx="10" hasCustomPrompt="1"/>
          </p:nvPr>
        </p:nvSpPr>
        <p:spPr>
          <a:xfrm>
            <a:off x="531958" y="788839"/>
            <a:ext cx="11173215" cy="393808"/>
          </a:xfrm>
        </p:spPr>
        <p:txBody>
          <a:bodyPr/>
          <a:lstStyle>
            <a:lvl1pPr marL="0" indent="0">
              <a:buNone/>
              <a:defRPr sz="2800">
                <a:solidFill>
                  <a:schemeClr val="accent1"/>
                </a:solidFill>
                <a:latin typeface="+mj-lt"/>
              </a:defRPr>
            </a:lvl1pPr>
          </a:lstStyle>
          <a:p>
            <a:pPr lvl="0"/>
            <a:r>
              <a:rPr lang="en-US" dirty="0"/>
              <a:t>Subhead goes here</a:t>
            </a:r>
          </a:p>
        </p:txBody>
      </p:sp>
      <p:sp>
        <p:nvSpPr>
          <p:cNvPr id="13" name="Text Placeholder 12"/>
          <p:cNvSpPr>
            <a:spLocks noGrp="1"/>
          </p:cNvSpPr>
          <p:nvPr>
            <p:ph type="body" sz="quarter" idx="12"/>
          </p:nvPr>
        </p:nvSpPr>
        <p:spPr>
          <a:xfrm>
            <a:off x="520705" y="1677992"/>
            <a:ext cx="5518151" cy="1854371"/>
          </a:xfrm>
        </p:spPr>
        <p:txBody>
          <a:bodyPr/>
          <a:lstStyle>
            <a:lvl1pPr marL="0" indent="0">
              <a:buNone/>
              <a:defRPr sz="2800">
                <a:solidFill>
                  <a:schemeClr val="accent1"/>
                </a:solidFill>
                <a:latin typeface="+mj-lt"/>
              </a:defRPr>
            </a:lvl1pPr>
            <a:lvl2pPr>
              <a:defRPr sz="2133">
                <a:solidFill>
                  <a:schemeClr val="bg1">
                    <a:lumMod val="65000"/>
                    <a:lumOff val="35000"/>
                  </a:schemeClr>
                </a:solidFill>
              </a:defRPr>
            </a:lvl2pPr>
            <a:lvl3pPr>
              <a:defRPr sz="2133">
                <a:solidFill>
                  <a:schemeClr val="bg1">
                    <a:lumMod val="65000"/>
                    <a:lumOff val="35000"/>
                  </a:schemeClr>
                </a:solidFill>
              </a:defRPr>
            </a:lvl3pPr>
            <a:lvl4pPr>
              <a:defRPr sz="2133">
                <a:solidFill>
                  <a:schemeClr val="bg1">
                    <a:lumMod val="65000"/>
                    <a:lumOff val="35000"/>
                  </a:schemeClr>
                </a:solidFill>
              </a:defRPr>
            </a:lvl4pPr>
            <a:lvl5pPr>
              <a:defRPr sz="2133">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53987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A4125499-C7D7-6649-995B-1E9A12B0C51E}" type="datetime1">
              <a:rPr lang="en-US"/>
              <a:t>4/29/2019</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‹Nº›</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bg1">
                    <a:lumMod val="75000"/>
                    <a:lumOff val="25000"/>
                  </a:schemeClr>
                </a:solidFill>
                <a:latin typeface="+mn-lt"/>
              </a:defRPr>
            </a:lvl1pPr>
          </a:lstStyle>
          <a:p>
            <a:pPr lvl="0"/>
            <a:r>
              <a:rPr lang="en-US" dirty="0"/>
              <a:t>Click to edit slide content</a:t>
            </a:r>
          </a:p>
        </p:txBody>
      </p:sp>
    </p:spTree>
    <p:extLst>
      <p:ext uri="{BB962C8B-B14F-4D97-AF65-F5344CB8AC3E}">
        <p14:creationId xmlns:p14="http://schemas.microsoft.com/office/powerpoint/2010/main" val="3709903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C425F056-465B-9846-A958-8221F07CC566}" type="datetime1">
              <a:rPr lang="en-US"/>
              <a:pPr/>
              <a:t>4/29/2019</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‹Nº›</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dirty="0"/>
              <a:t>Click to edit slide content</a:t>
            </a:r>
          </a:p>
        </p:txBody>
      </p:sp>
    </p:spTree>
    <p:extLst>
      <p:ext uri="{BB962C8B-B14F-4D97-AF65-F5344CB8AC3E}">
        <p14:creationId xmlns:p14="http://schemas.microsoft.com/office/powerpoint/2010/main" val="3670792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Drag picture to placeholder or click icon to add</a:t>
            </a:r>
          </a:p>
        </p:txBody>
      </p:sp>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defRPr>
            </a:lvl1pPr>
          </a:lstStyle>
          <a:p>
            <a:fld id="{EA7FCA74-5C69-784C-88D8-83EE75392F8C}" type="datetime1">
              <a:rPr lang="en-US"/>
              <a:t>4/29/2019</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defRPr>
            </a:lvl1pPr>
          </a:lstStyle>
          <a:p>
            <a:fld id="{74A398B2-5A34-1A4A-811E-F4027282568C}" type="slidenum">
              <a:rPr lang="en-US"/>
              <a:pPr/>
              <a:t>‹Nº›</a:t>
            </a:fld>
            <a:endParaRPr lang="en-US"/>
          </a:p>
        </p:txBody>
      </p:sp>
    </p:spTree>
    <p:extLst>
      <p:ext uri="{BB962C8B-B14F-4D97-AF65-F5344CB8AC3E}">
        <p14:creationId xmlns:p14="http://schemas.microsoft.com/office/powerpoint/2010/main" val="1285967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rgbClr val="3F3F3F"/>
                </a:solidFill>
                <a:latin typeface="+mn-lt"/>
              </a:defRPr>
            </a:lvl1pPr>
          </a:lstStyle>
          <a:p>
            <a:fld id="{02114048-32B6-E540-A599-DA4A5454CD83}" type="datetime1">
              <a:rPr lang="en-US"/>
              <a:t>4/29/2019</a:t>
            </a:fld>
            <a:endParaRPr lang="en-US"/>
          </a:p>
        </p:txBody>
      </p:sp>
      <p:sp>
        <p:nvSpPr>
          <p:cNvPr id="4" name="Slide Number Placeholder 3"/>
          <p:cNvSpPr>
            <a:spLocks noGrp="1"/>
          </p:cNvSpPr>
          <p:nvPr>
            <p:ph type="sldNum" sz="quarter" idx="11"/>
          </p:nvPr>
        </p:nvSpPr>
        <p:spPr/>
        <p:txBody>
          <a:bodyPr/>
          <a:lstStyle>
            <a:lvl1pPr>
              <a:defRPr>
                <a:solidFill>
                  <a:srgbClr val="3F3F3F"/>
                </a:solidFill>
                <a:latin typeface="+mn-lt"/>
              </a:defRPr>
            </a:lvl1pPr>
          </a:lstStyle>
          <a:p>
            <a:fld id="{74A398B2-5A34-1A4A-811E-F4027282568C}" type="slidenum">
              <a:rPr lang="en-US"/>
              <a:pPr/>
              <a:t>‹Nº›</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24724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166533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67317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3257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18471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2220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38678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9526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116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77953" y="1402082"/>
            <a:ext cx="11151917" cy="2055306"/>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14443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907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8252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1250">
                      <a:srgbClr val="FFFFFF"/>
                    </a:gs>
                    <a:gs pos="99000">
                      <a:srgbClr val="FFFFFF"/>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1250">
                      <a:srgbClr val="FFFFFF"/>
                    </a:gs>
                    <a:gs pos="100000">
                      <a:srgbClr val="FFFFFF"/>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64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a:t>‹Nº›</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37930061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15"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41140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1799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3" name="Text Placeholder 2"/>
          <p:cNvSpPr>
            <a:spLocks noGrp="1"/>
          </p:cNvSpPr>
          <p:nvPr>
            <p:ph type="body" sz="quarter" idx="14" hasCustomPrompt="1"/>
          </p:nvPr>
        </p:nvSpPr>
        <p:spPr bwMode="auto">
          <a:xfrm>
            <a:off x="265959" y="3574052"/>
            <a:ext cx="7798896" cy="1793104"/>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sp>
        <p:nvSpPr>
          <p:cNvPr id="9" name="Title 1"/>
          <p:cNvSpPr>
            <a:spLocks noGrp="1"/>
          </p:cNvSpPr>
          <p:nvPr>
            <p:ph type="title" hasCustomPrompt="1"/>
          </p:nvPr>
        </p:nvSpPr>
        <p:spPr bwMode="auto">
          <a:xfrm>
            <a:off x="265959" y="1728663"/>
            <a:ext cx="7798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grpSp>
        <p:nvGrpSpPr>
          <p:cNvPr id="8" name="Group 7"/>
          <p:cNvGrpSpPr>
            <a:grpSpLocks noChangeAspect="1"/>
          </p:cNvGrpSpPr>
          <p:nvPr userDrawn="1"/>
        </p:nvGrpSpPr>
        <p:grpSpPr bwMode="gray">
          <a:xfrm>
            <a:off x="448526" y="6041473"/>
            <a:ext cx="1648360" cy="353933"/>
            <a:chOff x="457200" y="1643393"/>
            <a:chExt cx="4492753" cy="964540"/>
          </a:xfrm>
        </p:grpSpPr>
        <p:pic>
          <p:nvPicPr>
            <p:cNvPr id="11" name="Picture 10"/>
            <p:cNvPicPr>
              <a:picLocks noChangeAspect="1"/>
            </p:cNvPicPr>
            <p:nvPr/>
          </p:nvPicPr>
          <p:blipFill>
            <a:blip r:embed="rId2"/>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93" name="Text Placeholder 2"/>
          <p:cNvSpPr txBox="1">
            <a:spLocks/>
          </p:cNvSpPr>
          <p:nvPr userDrawn="1"/>
        </p:nvSpPr>
        <p:spPr bwMode="auto">
          <a:xfrm>
            <a:off x="282600" y="277713"/>
            <a:ext cx="2900019" cy="527425"/>
          </a:xfrm>
          <a:prstGeom prst="rect">
            <a:avLst/>
          </a:prstGeom>
        </p:spPr>
        <p:txBody>
          <a:bodyPr vert="horz" wrap="square" lIns="175736" tIns="140589" rIns="175736" bIns="140589"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29" b="0" dirty="0">
                <a:solidFill>
                  <a:schemeClr val="tx1"/>
                </a:solidFill>
                <a:latin typeface="+mn-lt"/>
              </a:rPr>
              <a:t>Microsoft Services</a:t>
            </a:r>
          </a:p>
        </p:txBody>
      </p:sp>
    </p:spTree>
    <p:extLst>
      <p:ext uri="{BB962C8B-B14F-4D97-AF65-F5344CB8AC3E}">
        <p14:creationId xmlns:p14="http://schemas.microsoft.com/office/powerpoint/2010/main" val="415597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016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409511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49867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68140"/>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68140"/>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43422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667822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6170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009B3A"/>
        </a:solidFill>
        <a:effectLst/>
      </p:bgPr>
    </p:bg>
    <p:spTree>
      <p:nvGrpSpPr>
        <p:cNvPr id="1" name=""/>
        <p:cNvGrpSpPr/>
        <p:nvPr/>
      </p:nvGrpSpPr>
      <p:grpSpPr>
        <a:xfrm>
          <a:off x="0" y="0"/>
          <a:ext cx="0" cy="0"/>
          <a:chOff x="0" y="0"/>
          <a:chExt cx="0" cy="0"/>
        </a:xfrm>
      </p:grpSpPr>
      <p:pic>
        <p:nvPicPr>
          <p:cNvPr id="9" name="8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13" y="3921892"/>
            <a:ext cx="167265" cy="166345"/>
          </a:xfrm>
          <a:prstGeom prst="rect">
            <a:avLst/>
          </a:prstGeom>
          <a:effectLst>
            <a:outerShdw blurRad="50800" dist="50800" dir="5400000" algn="ctr" rotWithShape="0">
              <a:srgbClr val="000000">
                <a:alpha val="0"/>
              </a:srgbClr>
            </a:outerShdw>
          </a:effectLst>
        </p:spPr>
      </p:pic>
      <p:cxnSp>
        <p:nvCxnSpPr>
          <p:cNvPr id="10" name="9 Conector recto"/>
          <p:cNvCxnSpPr/>
          <p:nvPr userDrawn="1"/>
        </p:nvCxnSpPr>
        <p:spPr>
          <a:xfrm>
            <a:off x="-240704" y="4005064"/>
            <a:ext cx="1127787" cy="0"/>
          </a:xfrm>
          <a:prstGeom prst="line">
            <a:avLst/>
          </a:prstGeom>
          <a:ln w="1587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2 Marcador de texto"/>
          <p:cNvSpPr>
            <a:spLocks noGrp="1"/>
          </p:cNvSpPr>
          <p:nvPr>
            <p:ph type="body" sz="quarter" idx="10" hasCustomPrompt="1"/>
          </p:nvPr>
        </p:nvSpPr>
        <p:spPr>
          <a:xfrm>
            <a:off x="1103445" y="3525011"/>
            <a:ext cx="9217024" cy="768351"/>
          </a:xfrm>
          <a:prstGeom prst="rect">
            <a:avLst/>
          </a:prstGeom>
        </p:spPr>
        <p:txBody>
          <a:bodyPr/>
          <a:lstStyle>
            <a:lvl1pPr marL="0" indent="0">
              <a:buNone/>
              <a:defRPr lang="es-PE" sz="4800" kern="1200" dirty="0">
                <a:solidFill>
                  <a:schemeClr val="bg1"/>
                </a:solidFill>
                <a:latin typeface="Omnes Bold" pitchFamily="50" charset="0"/>
                <a:ea typeface="+mn-ea"/>
                <a:cs typeface="+mn-cs"/>
              </a:defRPr>
            </a:lvl1pPr>
            <a:lvl5pPr>
              <a:defRPr/>
            </a:lvl5pPr>
          </a:lstStyle>
          <a:p>
            <a:pPr lvl="0"/>
            <a:r>
              <a:rPr lang="es-ES" dirty="0"/>
              <a:t>Título de la sección / separador</a:t>
            </a:r>
            <a:endParaRPr lang="es-PE" dirty="0"/>
          </a:p>
        </p:txBody>
      </p:sp>
      <p:sp>
        <p:nvSpPr>
          <p:cNvPr id="13" name="12 Marcador de texto"/>
          <p:cNvSpPr>
            <a:spLocks noGrp="1"/>
          </p:cNvSpPr>
          <p:nvPr>
            <p:ph type="body" sz="quarter" idx="12" hasCustomPrompt="1"/>
          </p:nvPr>
        </p:nvSpPr>
        <p:spPr>
          <a:xfrm>
            <a:off x="1114177" y="4485118"/>
            <a:ext cx="9206292" cy="576129"/>
          </a:xfrm>
          <a:prstGeom prst="rect">
            <a:avLst/>
          </a:prstGeom>
        </p:spPr>
        <p:txBody>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s-PE" sz="2400" kern="1200" dirty="0" smtClean="0">
                <a:solidFill>
                  <a:schemeClr val="bg1"/>
                </a:solidFill>
                <a:latin typeface="Omnes Light" pitchFamily="50" charset="0"/>
                <a:ea typeface="+mn-ea"/>
                <a:cs typeface="+mn-cs"/>
              </a:defRPr>
            </a:lvl1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s-ES" dirty="0"/>
              <a:t>Descripción del contenido (opcional)</a:t>
            </a:r>
            <a:endParaRPr lang="es-PE" dirty="0"/>
          </a:p>
        </p:txBody>
      </p:sp>
    </p:spTree>
    <p:extLst>
      <p:ext uri="{BB962C8B-B14F-4D97-AF65-F5344CB8AC3E}">
        <p14:creationId xmlns:p14="http://schemas.microsoft.com/office/powerpoint/2010/main" val="17575394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rgbClr val="00B2A9"/>
        </a:solidFill>
        <a:effectLst/>
      </p:bgPr>
    </p:bg>
    <p:spTree>
      <p:nvGrpSpPr>
        <p:cNvPr id="1" name=""/>
        <p:cNvGrpSpPr/>
        <p:nvPr/>
      </p:nvGrpSpPr>
      <p:grpSpPr>
        <a:xfrm>
          <a:off x="0" y="0"/>
          <a:ext cx="0" cy="0"/>
          <a:chOff x="0" y="0"/>
          <a:chExt cx="0" cy="0"/>
        </a:xfrm>
      </p:grpSpPr>
      <p:pic>
        <p:nvPicPr>
          <p:cNvPr id="9" name="8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13" y="3921892"/>
            <a:ext cx="167265" cy="166345"/>
          </a:xfrm>
          <a:prstGeom prst="rect">
            <a:avLst/>
          </a:prstGeom>
          <a:effectLst>
            <a:outerShdw blurRad="50800" dist="50800" dir="5400000" algn="ctr" rotWithShape="0">
              <a:srgbClr val="000000">
                <a:alpha val="0"/>
              </a:srgbClr>
            </a:outerShdw>
          </a:effectLst>
        </p:spPr>
      </p:pic>
      <p:cxnSp>
        <p:nvCxnSpPr>
          <p:cNvPr id="10" name="9 Conector recto"/>
          <p:cNvCxnSpPr/>
          <p:nvPr userDrawn="1"/>
        </p:nvCxnSpPr>
        <p:spPr>
          <a:xfrm>
            <a:off x="-240704" y="4005064"/>
            <a:ext cx="1127787" cy="0"/>
          </a:xfrm>
          <a:prstGeom prst="line">
            <a:avLst/>
          </a:prstGeom>
          <a:ln w="1587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2 Marcador de texto"/>
          <p:cNvSpPr>
            <a:spLocks noGrp="1"/>
          </p:cNvSpPr>
          <p:nvPr>
            <p:ph type="body" sz="quarter" idx="10" hasCustomPrompt="1"/>
          </p:nvPr>
        </p:nvSpPr>
        <p:spPr>
          <a:xfrm>
            <a:off x="1103445" y="3525011"/>
            <a:ext cx="9217024" cy="768351"/>
          </a:xfrm>
          <a:prstGeom prst="rect">
            <a:avLst/>
          </a:prstGeom>
        </p:spPr>
        <p:txBody>
          <a:bodyPr/>
          <a:lstStyle>
            <a:lvl1pPr marL="0" indent="0">
              <a:buNone/>
              <a:defRPr lang="es-PE" sz="4800" kern="1200" dirty="0">
                <a:solidFill>
                  <a:schemeClr val="bg1"/>
                </a:solidFill>
                <a:latin typeface="Omnes Bold" pitchFamily="50" charset="0"/>
                <a:ea typeface="+mn-ea"/>
                <a:cs typeface="+mn-cs"/>
              </a:defRPr>
            </a:lvl1pPr>
            <a:lvl5pPr>
              <a:defRPr/>
            </a:lvl5pPr>
          </a:lstStyle>
          <a:p>
            <a:pPr lvl="0"/>
            <a:r>
              <a:rPr lang="es-ES" dirty="0"/>
              <a:t>Título de la sección / separador</a:t>
            </a:r>
            <a:endParaRPr lang="es-PE" dirty="0"/>
          </a:p>
        </p:txBody>
      </p:sp>
      <p:sp>
        <p:nvSpPr>
          <p:cNvPr id="12" name="12 Marcador de texto"/>
          <p:cNvSpPr>
            <a:spLocks noGrp="1"/>
          </p:cNvSpPr>
          <p:nvPr>
            <p:ph type="body" sz="quarter" idx="12" hasCustomPrompt="1"/>
          </p:nvPr>
        </p:nvSpPr>
        <p:spPr>
          <a:xfrm>
            <a:off x="1114177" y="4485118"/>
            <a:ext cx="9206292" cy="576129"/>
          </a:xfrm>
          <a:prstGeom prst="rect">
            <a:avLst/>
          </a:prstGeom>
        </p:spPr>
        <p:txBody>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s-PE" sz="2400" kern="1200" dirty="0" smtClean="0">
                <a:solidFill>
                  <a:schemeClr val="bg1"/>
                </a:solidFill>
                <a:latin typeface="Omnes Light" pitchFamily="50" charset="0"/>
                <a:ea typeface="+mn-ea"/>
                <a:cs typeface="+mn-cs"/>
              </a:defRPr>
            </a:lvl1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s-ES" dirty="0"/>
              <a:t>Descripción del contenido (opcional)</a:t>
            </a:r>
            <a:endParaRPr lang="es-PE" dirty="0"/>
          </a:p>
        </p:txBody>
      </p:sp>
    </p:spTree>
    <p:extLst>
      <p:ext uri="{BB962C8B-B14F-4D97-AF65-F5344CB8AC3E}">
        <p14:creationId xmlns:p14="http://schemas.microsoft.com/office/powerpoint/2010/main" val="17652579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rgbClr val="00ADD0"/>
        </a:solidFill>
        <a:effectLst/>
      </p:bgPr>
    </p:bg>
    <p:spTree>
      <p:nvGrpSpPr>
        <p:cNvPr id="1" name=""/>
        <p:cNvGrpSpPr/>
        <p:nvPr/>
      </p:nvGrpSpPr>
      <p:grpSpPr>
        <a:xfrm>
          <a:off x="0" y="0"/>
          <a:ext cx="0" cy="0"/>
          <a:chOff x="0" y="0"/>
          <a:chExt cx="0" cy="0"/>
        </a:xfrm>
      </p:grpSpPr>
      <p:pic>
        <p:nvPicPr>
          <p:cNvPr id="9" name="8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13" y="3921892"/>
            <a:ext cx="167265" cy="166345"/>
          </a:xfrm>
          <a:prstGeom prst="rect">
            <a:avLst/>
          </a:prstGeom>
          <a:effectLst>
            <a:outerShdw blurRad="50800" dist="50800" dir="5400000" algn="ctr" rotWithShape="0">
              <a:srgbClr val="000000">
                <a:alpha val="0"/>
              </a:srgbClr>
            </a:outerShdw>
          </a:effectLst>
        </p:spPr>
      </p:pic>
      <p:cxnSp>
        <p:nvCxnSpPr>
          <p:cNvPr id="10" name="9 Conector recto"/>
          <p:cNvCxnSpPr/>
          <p:nvPr userDrawn="1"/>
        </p:nvCxnSpPr>
        <p:spPr>
          <a:xfrm>
            <a:off x="-240704" y="4005064"/>
            <a:ext cx="1127787" cy="0"/>
          </a:xfrm>
          <a:prstGeom prst="line">
            <a:avLst/>
          </a:prstGeom>
          <a:ln w="1587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2 Marcador de texto"/>
          <p:cNvSpPr>
            <a:spLocks noGrp="1"/>
          </p:cNvSpPr>
          <p:nvPr>
            <p:ph type="body" sz="quarter" idx="10" hasCustomPrompt="1"/>
          </p:nvPr>
        </p:nvSpPr>
        <p:spPr>
          <a:xfrm>
            <a:off x="1103445" y="3525011"/>
            <a:ext cx="9217024" cy="768351"/>
          </a:xfrm>
          <a:prstGeom prst="rect">
            <a:avLst/>
          </a:prstGeom>
        </p:spPr>
        <p:txBody>
          <a:bodyPr/>
          <a:lstStyle>
            <a:lvl1pPr marL="0" indent="0">
              <a:buNone/>
              <a:defRPr lang="es-PE" sz="4800" kern="1200" dirty="0">
                <a:solidFill>
                  <a:schemeClr val="bg1"/>
                </a:solidFill>
                <a:latin typeface="Omnes Bold" pitchFamily="50" charset="0"/>
                <a:ea typeface="+mn-ea"/>
                <a:cs typeface="+mn-cs"/>
              </a:defRPr>
            </a:lvl1pPr>
            <a:lvl5pPr>
              <a:defRPr/>
            </a:lvl5pPr>
          </a:lstStyle>
          <a:p>
            <a:pPr lvl="0"/>
            <a:r>
              <a:rPr lang="es-ES" dirty="0"/>
              <a:t>Título de la sección / separador</a:t>
            </a:r>
            <a:endParaRPr lang="es-PE" dirty="0"/>
          </a:p>
        </p:txBody>
      </p:sp>
      <p:sp>
        <p:nvSpPr>
          <p:cNvPr id="12" name="12 Marcador de texto"/>
          <p:cNvSpPr>
            <a:spLocks noGrp="1"/>
          </p:cNvSpPr>
          <p:nvPr>
            <p:ph type="body" sz="quarter" idx="12" hasCustomPrompt="1"/>
          </p:nvPr>
        </p:nvSpPr>
        <p:spPr>
          <a:xfrm>
            <a:off x="1114177" y="4485118"/>
            <a:ext cx="9206292" cy="576129"/>
          </a:xfrm>
          <a:prstGeom prst="rect">
            <a:avLst/>
          </a:prstGeom>
        </p:spPr>
        <p:txBody>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s-PE" sz="2400" kern="1200" dirty="0" smtClean="0">
                <a:solidFill>
                  <a:schemeClr val="bg1"/>
                </a:solidFill>
                <a:latin typeface="Omnes Light" pitchFamily="50" charset="0"/>
                <a:ea typeface="+mn-ea"/>
                <a:cs typeface="+mn-cs"/>
              </a:defRPr>
            </a:lvl1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s-ES" dirty="0"/>
              <a:t>Descripción del contenido (opcional)</a:t>
            </a:r>
            <a:endParaRPr lang="es-PE" dirty="0"/>
          </a:p>
        </p:txBody>
      </p:sp>
    </p:spTree>
    <p:extLst>
      <p:ext uri="{BB962C8B-B14F-4D97-AF65-F5344CB8AC3E}">
        <p14:creationId xmlns:p14="http://schemas.microsoft.com/office/powerpoint/2010/main" val="3493919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rgbClr val="65B727"/>
        </a:solidFill>
        <a:effectLst/>
      </p:bgPr>
    </p:bg>
    <p:spTree>
      <p:nvGrpSpPr>
        <p:cNvPr id="1" name=""/>
        <p:cNvGrpSpPr/>
        <p:nvPr/>
      </p:nvGrpSpPr>
      <p:grpSpPr>
        <a:xfrm>
          <a:off x="0" y="0"/>
          <a:ext cx="0" cy="0"/>
          <a:chOff x="0" y="0"/>
          <a:chExt cx="0" cy="0"/>
        </a:xfrm>
      </p:grpSpPr>
      <p:pic>
        <p:nvPicPr>
          <p:cNvPr id="10" name="9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913" y="3921892"/>
            <a:ext cx="167265" cy="166345"/>
          </a:xfrm>
          <a:prstGeom prst="rect">
            <a:avLst/>
          </a:prstGeom>
          <a:effectLst>
            <a:outerShdw blurRad="50800" dist="50800" dir="5400000" algn="ctr" rotWithShape="0">
              <a:srgbClr val="000000">
                <a:alpha val="0"/>
              </a:srgbClr>
            </a:outerShdw>
          </a:effectLst>
        </p:spPr>
      </p:pic>
      <p:cxnSp>
        <p:nvCxnSpPr>
          <p:cNvPr id="11" name="10 Conector recto"/>
          <p:cNvCxnSpPr/>
          <p:nvPr userDrawn="1"/>
        </p:nvCxnSpPr>
        <p:spPr>
          <a:xfrm>
            <a:off x="-240704" y="4005064"/>
            <a:ext cx="1127787" cy="0"/>
          </a:xfrm>
          <a:prstGeom prst="line">
            <a:avLst/>
          </a:prstGeom>
          <a:ln w="1587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2 Marcador de texto"/>
          <p:cNvSpPr>
            <a:spLocks noGrp="1"/>
          </p:cNvSpPr>
          <p:nvPr>
            <p:ph type="body" sz="quarter" idx="10" hasCustomPrompt="1"/>
          </p:nvPr>
        </p:nvSpPr>
        <p:spPr>
          <a:xfrm>
            <a:off x="1103445" y="3525011"/>
            <a:ext cx="9217024" cy="768351"/>
          </a:xfrm>
          <a:prstGeom prst="rect">
            <a:avLst/>
          </a:prstGeom>
        </p:spPr>
        <p:txBody>
          <a:bodyPr/>
          <a:lstStyle>
            <a:lvl1pPr marL="0" indent="0">
              <a:buNone/>
              <a:defRPr lang="es-PE" sz="4800" kern="1200" dirty="0">
                <a:solidFill>
                  <a:schemeClr val="bg1"/>
                </a:solidFill>
                <a:latin typeface="Omnes Bold" pitchFamily="50" charset="0"/>
                <a:ea typeface="+mn-ea"/>
                <a:cs typeface="+mn-cs"/>
              </a:defRPr>
            </a:lvl1pPr>
            <a:lvl5pPr>
              <a:defRPr/>
            </a:lvl5pPr>
          </a:lstStyle>
          <a:p>
            <a:pPr lvl="0"/>
            <a:r>
              <a:rPr lang="es-ES" dirty="0"/>
              <a:t>Título de la sección / separador</a:t>
            </a:r>
            <a:endParaRPr lang="es-PE" dirty="0"/>
          </a:p>
        </p:txBody>
      </p:sp>
      <p:sp>
        <p:nvSpPr>
          <p:cNvPr id="12" name="12 Marcador de texto"/>
          <p:cNvSpPr>
            <a:spLocks noGrp="1"/>
          </p:cNvSpPr>
          <p:nvPr>
            <p:ph type="body" sz="quarter" idx="12" hasCustomPrompt="1"/>
          </p:nvPr>
        </p:nvSpPr>
        <p:spPr>
          <a:xfrm>
            <a:off x="1114177" y="4485118"/>
            <a:ext cx="9206292" cy="576129"/>
          </a:xfrm>
          <a:prstGeom prst="rect">
            <a:avLst/>
          </a:prstGeom>
        </p:spPr>
        <p:txBody>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lang="es-PE" sz="2400" kern="1200" dirty="0" smtClean="0">
                <a:solidFill>
                  <a:schemeClr val="bg1"/>
                </a:solidFill>
                <a:latin typeface="Omnes Light" pitchFamily="50" charset="0"/>
                <a:ea typeface="+mn-ea"/>
                <a:cs typeface="+mn-cs"/>
              </a:defRPr>
            </a:lvl1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s-ES" dirty="0"/>
              <a:t>Descripción del contenido (opcional)</a:t>
            </a:r>
            <a:endParaRPr lang="es-PE" dirty="0"/>
          </a:p>
        </p:txBody>
      </p:sp>
    </p:spTree>
    <p:extLst>
      <p:ext uri="{BB962C8B-B14F-4D97-AF65-F5344CB8AC3E}">
        <p14:creationId xmlns:p14="http://schemas.microsoft.com/office/powerpoint/2010/main" val="11607423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84175" y="1181100"/>
            <a:ext cx="11234738" cy="3595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3617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8764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1"/>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7628097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
        <p:nvSpPr>
          <p:cNvPr id="9" name="Text Placeholder 8"/>
          <p:cNvSpPr>
            <a:spLocks noGrp="1"/>
          </p:cNvSpPr>
          <p:nvPr>
            <p:ph type="body" sz="quarter" idx="15"/>
          </p:nvPr>
        </p:nvSpPr>
        <p:spPr>
          <a:xfrm>
            <a:off x="381000" y="1191858"/>
            <a:ext cx="5184537" cy="1434752"/>
          </a:xfrm>
          <a:prstGeom prst="rect">
            <a:avLst/>
          </a:prstGeo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6"/>
          </p:nvPr>
        </p:nvSpPr>
        <p:spPr>
          <a:xfrm>
            <a:off x="6096000" y="1191858"/>
            <a:ext cx="4573191" cy="1890774"/>
          </a:xfrm>
          <a:prstGeom prst="rect">
            <a:avLst/>
          </a:prstGeo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2272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 3 COLUMN">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0" y="1600200"/>
            <a:ext cx="3658553" cy="1808700"/>
          </a:xfrm>
          <a:prstGeom prst="rect">
            <a:avLst/>
          </a:prstGeom>
        </p:spPr>
        <p:txBody>
          <a:bodyPr/>
          <a:lstStyle>
            <a:lvl1pPr>
              <a:defRPr lang="en-US" sz="3200" kern="4000" spc="-100" baseline="0" dirty="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0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1"/>
          </p:nvPr>
        </p:nvSpPr>
        <p:spPr>
          <a:xfrm>
            <a:off x="4268213" y="1600200"/>
            <a:ext cx="3658553" cy="1781000"/>
          </a:xfrm>
          <a:prstGeom prst="rect">
            <a:avLst/>
          </a:prstGeom>
        </p:spPr>
        <p:txBody>
          <a:bodyPr/>
          <a:lstStyle>
            <a:lvl1pPr>
              <a:defRPr lang="en-US" sz="3200" kern="4000" spc="-100" baseline="0" dirty="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8155424" y="1600200"/>
            <a:ext cx="3658553" cy="1781000"/>
          </a:xfrm>
          <a:prstGeom prst="rect">
            <a:avLst/>
          </a:prstGeom>
        </p:spPr>
        <p:txBody>
          <a:bodyPr/>
          <a:lstStyle>
            <a:lvl1pPr>
              <a:defRPr lang="en-US" sz="3200" kern="4000" spc="-100" baseline="0" dirty="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3283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0" y="228601"/>
            <a:ext cx="6464464"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6700" y="1181100"/>
            <a:ext cx="6464465" cy="1798895"/>
          </a:xfrm>
          <a:prstGeom prst="rect">
            <a:avLst/>
          </a:prstGeom>
        </p:spPr>
        <p:txBody>
          <a:bodyPr/>
          <a:lstStyle>
            <a:lvl1pPr>
              <a:defRPr lang="en-US" sz="3200" kern="4000" spc="-100" baseline="0" dirty="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00" kern="4000" spc="0" baseline="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Tree>
    <p:extLst>
      <p:ext uri="{BB962C8B-B14F-4D97-AF65-F5344CB8AC3E}">
        <p14:creationId xmlns:p14="http://schemas.microsoft.com/office/powerpoint/2010/main" val="17160281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1000" y="1191858"/>
            <a:ext cx="11541925" cy="1407052"/>
          </a:xfrm>
          <a:prstGeom prst="rect">
            <a:avLst/>
          </a:prstGeom>
        </p:spPr>
        <p:txBody>
          <a:bodyPr/>
          <a:lstStyle>
            <a:lvl1pPr>
              <a:defRPr lang="en-US" sz="3200" b="0" kern="4000" cap="none" spc="-100" baseline="0" dirty="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00"/>
            </a:lvl2pPr>
            <a:lvl3pPr>
              <a:defRPr sz="14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81000" y="228601"/>
            <a:ext cx="11290165" cy="553998"/>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Tree>
    <p:extLst>
      <p:ext uri="{BB962C8B-B14F-4D97-AF65-F5344CB8AC3E}">
        <p14:creationId xmlns:p14="http://schemas.microsoft.com/office/powerpoint/2010/main" val="362526830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7051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a:solidFill>
                  <a:srgbClr val="00188F"/>
                </a:solidFill>
              </a:rPr>
              <a:pPr/>
              <a:t>‹Nº›</a:t>
            </a:fld>
            <a:endParaRPr lang="en-US" dirty="0">
              <a:solidFill>
                <a:srgbClr val="00188F"/>
              </a:solidFill>
            </a:endParaRPr>
          </a:p>
        </p:txBody>
      </p:sp>
    </p:spTree>
    <p:extLst>
      <p:ext uri="{BB962C8B-B14F-4D97-AF65-F5344CB8AC3E}">
        <p14:creationId xmlns:p14="http://schemas.microsoft.com/office/powerpoint/2010/main" val="315763604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 head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2370" y="1610312"/>
            <a:ext cx="11204318" cy="1693284"/>
          </a:xfrm>
        </p:spPr>
        <p:txBody>
          <a:bodyPr/>
          <a:lstStyle>
            <a:lvl2pPr marL="290513" indent="-290513">
              <a:buFont typeface="Arial" panose="020B0604020202020204" pitchFamily="34" charset="0"/>
              <a:buChar char="•"/>
              <a:defRPr/>
            </a:lvl2pPr>
            <a:lvl3pPr marL="569913" indent="-285750">
              <a:buFont typeface="Arial" panose="020B0604020202020204" pitchFamily="34" charset="0"/>
              <a:buChar char="•"/>
              <a:defRPr/>
            </a:lvl3pPr>
            <a:lvl4pPr marL="795338" indent="-285750">
              <a:buFont typeface="Arial" panose="020B0604020202020204" pitchFamily="34" charset="0"/>
              <a:buChar char="•"/>
              <a:defRPr/>
            </a:lvl4pPr>
            <a:lvl5pPr marL="1033463" indent="-2857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a:t>‹Nº›</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81000" y="782638"/>
            <a:ext cx="11215688"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4668982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a:prstGeom prst="rect">
            <a:avLst/>
          </a:prstGeom>
        </p:spPr>
        <p:txBody>
          <a:bodyPr rIns="91440"/>
          <a:lstStyle>
            <a:lvl1pPr marL="0" indent="0">
              <a:spcBef>
                <a:spcPts val="1800"/>
              </a:spcBef>
              <a:buFont typeface="Arial" pitchFamily="34" charset="0"/>
              <a:buNone/>
              <a:defRPr lang="en-US" sz="3200" kern="4000" spc="-10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a:t>Second level</a:t>
            </a:r>
          </a:p>
          <a:p>
            <a:pPr marL="0" lvl="2" indent="0" algn="l" defTabSz="686047" rtl="0" eaLnBrk="1" latinLnBrk="0" hangingPunct="1">
              <a:lnSpc>
                <a:spcPct val="90000"/>
              </a:lnSpc>
              <a:spcBef>
                <a:spcPct val="20000"/>
              </a:spcBef>
              <a:buSzPct val="90000"/>
              <a:buFont typeface="Arial" pitchFamily="34" charset="0"/>
              <a:buNone/>
            </a:pPr>
            <a:r>
              <a:rPr lang="en-US"/>
              <a:t>Third level</a:t>
            </a:r>
          </a:p>
          <a:p>
            <a:pPr marL="0" lvl="3" indent="0" algn="l" defTabSz="686047" rtl="0" eaLnBrk="1" latinLnBrk="0" hangingPunct="1">
              <a:lnSpc>
                <a:spcPct val="90000"/>
              </a:lnSpc>
              <a:spcBef>
                <a:spcPct val="20000"/>
              </a:spcBef>
              <a:buSzPct val="90000"/>
              <a:buFont typeface="Arial" pitchFamily="34" charset="0"/>
              <a:buNone/>
            </a:pPr>
            <a:r>
              <a:rPr lang="en-US"/>
              <a:t>Fourth level</a:t>
            </a:r>
          </a:p>
          <a:p>
            <a:pPr marL="0" lvl="4" indent="0" algn="l" defTabSz="68604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26" y="228601"/>
            <a:ext cx="7404441" cy="609398"/>
          </a:xfrm>
          <a:prstGeom prst="rect">
            <a:avLst/>
          </a:prstGeo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7766176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D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393324" cy="1588127"/>
          </a:xfrm>
          <a:prstGeom prst="rect">
            <a:avLst/>
          </a:prstGeom>
        </p:spPr>
        <p:txBody>
          <a:bodyPr rIns="91440"/>
          <a:lstStyle>
            <a:lvl1pPr marL="0" indent="0">
              <a:spcBef>
                <a:spcPts val="1800"/>
              </a:spcBef>
              <a:buFont typeface="Arial" pitchFamily="34" charset="0"/>
              <a:buNone/>
              <a:defRPr lang="en-US" sz="3200" kern="4000" spc="-10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800" kern="4000" spc="0" baseline="0" dirty="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a:t>Second level</a:t>
            </a:r>
          </a:p>
          <a:p>
            <a:pPr marL="0" lvl="2" indent="0" algn="l" defTabSz="686047" rtl="0" eaLnBrk="1" latinLnBrk="0" hangingPunct="1">
              <a:lnSpc>
                <a:spcPct val="90000"/>
              </a:lnSpc>
              <a:spcBef>
                <a:spcPct val="20000"/>
              </a:spcBef>
              <a:buSzPct val="90000"/>
              <a:buFont typeface="Arial" pitchFamily="34" charset="0"/>
              <a:buNone/>
            </a:pPr>
            <a:r>
              <a:rPr lang="en-US"/>
              <a:t>Third level</a:t>
            </a:r>
          </a:p>
          <a:p>
            <a:pPr marL="0" lvl="3" indent="0" algn="l" defTabSz="686047" rtl="0" eaLnBrk="1" latinLnBrk="0" hangingPunct="1">
              <a:lnSpc>
                <a:spcPct val="90000"/>
              </a:lnSpc>
              <a:spcBef>
                <a:spcPct val="20000"/>
              </a:spcBef>
              <a:buSzPct val="90000"/>
              <a:buFont typeface="Arial" pitchFamily="34" charset="0"/>
              <a:buNone/>
            </a:pPr>
            <a:r>
              <a:rPr lang="en-US"/>
              <a:t>Fourth level</a:t>
            </a:r>
          </a:p>
          <a:p>
            <a:pPr marL="0" lvl="4" indent="0" algn="l" defTabSz="68604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26" y="228601"/>
            <a:ext cx="7404441" cy="609398"/>
          </a:xfrm>
          <a:prstGeom prst="rect">
            <a:avLst/>
          </a:prstGeo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333154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1671" indent="-291671">
              <a:spcBef>
                <a:spcPts val="1198"/>
              </a:spcBef>
              <a:buClr>
                <a:schemeClr val="bg2"/>
              </a:buClr>
              <a:buSzPct val="100000"/>
              <a:buFont typeface="Wingdings" pitchFamily="2" charset="2"/>
              <a:buChar char=""/>
              <a:defRPr lang="en-US" sz="3600" kern="1200" spc="-71" baseline="0" dirty="0">
                <a:gradFill>
                  <a:gsLst>
                    <a:gs pos="1250">
                      <a:schemeClr val="bg2"/>
                    </a:gs>
                    <a:gs pos="100000">
                      <a:schemeClr val="bg2"/>
                    </a:gs>
                  </a:gsLst>
                  <a:lin ang="5400000" scaled="0"/>
                </a:gradFill>
                <a:latin typeface="+mj-lt"/>
                <a:ea typeface="+mn-ea"/>
                <a:cs typeface="+mn-cs"/>
              </a:defRPr>
            </a:lvl1pPr>
            <a:lvl2pPr marL="519936" indent="-228265">
              <a:defRPr sz="2000"/>
            </a:lvl2pPr>
            <a:lvl3pPr marL="684795" indent="-164858">
              <a:tabLst/>
              <a:defRPr sz="2000"/>
            </a:lvl3pPr>
            <a:lvl4pPr marL="862333" indent="-177539">
              <a:defRPr/>
            </a:lvl4pPr>
            <a:lvl5pPr marL="1027191" indent="-16485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198"/>
              </a:spcBef>
              <a:buClr>
                <a:schemeClr val="bg2"/>
              </a:buClr>
              <a:buFont typeface="Arial" pitchFamily="34" charset="0"/>
              <a:buChar char="•"/>
              <a:defRPr lang="en-US" sz="3600" kern="1200" spc="-71" baseline="0" dirty="0">
                <a:gradFill>
                  <a:gsLst>
                    <a:gs pos="1250">
                      <a:schemeClr val="bg2"/>
                    </a:gs>
                    <a:gs pos="100000">
                      <a:schemeClr val="bg2"/>
                    </a:gs>
                  </a:gsLst>
                  <a:lin ang="5400000" scaled="0"/>
                </a:gradFill>
                <a:latin typeface="+mj-lt"/>
                <a:ea typeface="+mn-ea"/>
                <a:cs typeface="+mn-cs"/>
              </a:defRPr>
            </a:lvl1pPr>
            <a:lvl2pPr marL="634069" indent="-342397">
              <a:defRPr lang="en-US" sz="2000" kern="1200" spc="0" baseline="0" dirty="0">
                <a:gradFill>
                  <a:gsLst>
                    <a:gs pos="1250">
                      <a:schemeClr val="bg2"/>
                    </a:gs>
                    <a:gs pos="100000">
                      <a:schemeClr val="bg2"/>
                    </a:gs>
                  </a:gsLst>
                  <a:lin ang="5400000" scaled="0"/>
                </a:gradFill>
                <a:latin typeface="+mn-lt"/>
                <a:ea typeface="+mn-ea"/>
                <a:cs typeface="+mn-cs"/>
              </a:defRPr>
            </a:lvl2pPr>
            <a:lvl3pPr marL="862333" indent="-342397">
              <a:defRPr lang="en-US" sz="2000" kern="1200" spc="0" baseline="0" dirty="0">
                <a:gradFill>
                  <a:gsLst>
                    <a:gs pos="1250">
                      <a:schemeClr val="bg2"/>
                    </a:gs>
                    <a:gs pos="100000">
                      <a:schemeClr val="bg2"/>
                    </a:gs>
                  </a:gsLst>
                  <a:lin ang="5400000" scaled="0"/>
                </a:gradFill>
                <a:latin typeface="+mn-lt"/>
                <a:ea typeface="+mn-ea"/>
                <a:cs typeface="+mn-cs"/>
              </a:defRPr>
            </a:lvl3pPr>
            <a:lvl4pPr marL="1027191" indent="-342397">
              <a:defRPr lang="en-US" sz="2000" kern="1200" spc="0" baseline="0" dirty="0">
                <a:gradFill>
                  <a:gsLst>
                    <a:gs pos="1250">
                      <a:schemeClr val="bg2"/>
                    </a:gs>
                    <a:gs pos="100000">
                      <a:schemeClr val="bg2"/>
                    </a:gs>
                  </a:gsLst>
                  <a:lin ang="5400000" scaled="0"/>
                </a:gradFill>
                <a:latin typeface="+mn-lt"/>
                <a:ea typeface="+mn-ea"/>
                <a:cs typeface="+mn-cs"/>
              </a:defRPr>
            </a:lvl4pPr>
            <a:lvl5pPr marL="1204731" indent="-34239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76874973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EEN | SIDE TEXT">
    <p:bg>
      <p:bgPr>
        <a:solidFill>
          <a:schemeClr val="accent3"/>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a:prstGeom prst="rect">
            <a:avLst/>
          </a:prstGeom>
        </p:spPr>
        <p:txBody>
          <a:bodyPr rIns="91440"/>
          <a:lstStyle>
            <a:lvl1pPr marL="0" indent="0">
              <a:spcBef>
                <a:spcPts val="1800"/>
              </a:spcBef>
              <a:buFont typeface="Arial" pitchFamily="34" charset="0"/>
              <a:buNone/>
              <a:defRPr lang="en-US" sz="3200" kern="4000" spc="-10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a:t>Second level</a:t>
            </a:r>
          </a:p>
          <a:p>
            <a:pPr marL="0" lvl="2" indent="0" algn="l" defTabSz="686047" rtl="0" eaLnBrk="1" latinLnBrk="0" hangingPunct="1">
              <a:lnSpc>
                <a:spcPct val="90000"/>
              </a:lnSpc>
              <a:spcBef>
                <a:spcPct val="20000"/>
              </a:spcBef>
              <a:buSzPct val="90000"/>
              <a:buFont typeface="Arial" pitchFamily="34" charset="0"/>
              <a:buNone/>
            </a:pPr>
            <a:r>
              <a:rPr lang="en-US"/>
              <a:t>Third level</a:t>
            </a:r>
          </a:p>
          <a:p>
            <a:pPr marL="0" lvl="3" indent="0" algn="l" defTabSz="686047" rtl="0" eaLnBrk="1" latinLnBrk="0" hangingPunct="1">
              <a:lnSpc>
                <a:spcPct val="90000"/>
              </a:lnSpc>
              <a:spcBef>
                <a:spcPct val="20000"/>
              </a:spcBef>
              <a:buSzPct val="90000"/>
              <a:buFont typeface="Arial" pitchFamily="34" charset="0"/>
              <a:buNone/>
            </a:pPr>
            <a:r>
              <a:rPr lang="en-US"/>
              <a:t>Fourth level</a:t>
            </a:r>
          </a:p>
          <a:p>
            <a:pPr marL="0" lvl="4" indent="0" algn="l" defTabSz="68604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26" y="228601"/>
            <a:ext cx="7404441" cy="609398"/>
          </a:xfrm>
          <a:prstGeom prst="rect">
            <a:avLst/>
          </a:prstGeo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3114538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URPLE | SIDE TEXT">
    <p:bg>
      <p:bgPr>
        <a:solidFill>
          <a:schemeClr val="accent4"/>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1"/>
            <a:ext cx="7469544" cy="1588127"/>
          </a:xfrm>
          <a:prstGeom prst="rect">
            <a:avLst/>
          </a:prstGeom>
        </p:spPr>
        <p:txBody>
          <a:bodyPr rIns="91440"/>
          <a:lstStyle>
            <a:lvl1pPr marL="0" indent="0">
              <a:spcBef>
                <a:spcPts val="1800"/>
              </a:spcBef>
              <a:buFont typeface="Arial" pitchFamily="34" charset="0"/>
              <a:buNone/>
              <a:defRPr lang="en-US" sz="3200" kern="4000" spc="-100" baseline="0" dirty="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sz="1800">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0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604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6047" rtl="0" eaLnBrk="1" latinLnBrk="0" hangingPunct="1">
              <a:lnSpc>
                <a:spcPct val="90000"/>
              </a:lnSpc>
              <a:spcBef>
                <a:spcPct val="20000"/>
              </a:spcBef>
              <a:buSzPct val="90000"/>
              <a:buFont typeface="Arial" pitchFamily="34" charset="0"/>
              <a:buNone/>
            </a:pPr>
            <a:r>
              <a:rPr lang="en-US"/>
              <a:t>Second level</a:t>
            </a:r>
          </a:p>
          <a:p>
            <a:pPr marL="0" lvl="2" indent="0" algn="l" defTabSz="686047" rtl="0" eaLnBrk="1" latinLnBrk="0" hangingPunct="1">
              <a:lnSpc>
                <a:spcPct val="90000"/>
              </a:lnSpc>
              <a:spcBef>
                <a:spcPct val="20000"/>
              </a:spcBef>
              <a:buSzPct val="90000"/>
              <a:buFont typeface="Arial" pitchFamily="34" charset="0"/>
              <a:buNone/>
            </a:pPr>
            <a:r>
              <a:rPr lang="en-US"/>
              <a:t>Third level</a:t>
            </a:r>
          </a:p>
          <a:p>
            <a:pPr marL="0" lvl="3" indent="0" algn="l" defTabSz="686047" rtl="0" eaLnBrk="1" latinLnBrk="0" hangingPunct="1">
              <a:lnSpc>
                <a:spcPct val="90000"/>
              </a:lnSpc>
              <a:spcBef>
                <a:spcPct val="20000"/>
              </a:spcBef>
              <a:buSzPct val="90000"/>
              <a:buFont typeface="Arial" pitchFamily="34" charset="0"/>
              <a:buNone/>
            </a:pPr>
            <a:r>
              <a:rPr lang="en-US"/>
              <a:t>Fourth level</a:t>
            </a:r>
          </a:p>
          <a:p>
            <a:pPr marL="0" lvl="4" indent="0" algn="l" defTabSz="68604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26" y="228601"/>
            <a:ext cx="7404441" cy="609398"/>
          </a:xfrm>
          <a:prstGeom prst="rect">
            <a:avLst/>
          </a:prstGeom>
        </p:spPr>
        <p:txBody>
          <a:bodyPr/>
          <a:lstStyle>
            <a:lvl1pPr>
              <a:defRPr lang="en-US" sz="4400"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5642420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5395" y="228601"/>
            <a:ext cx="11275770" cy="553998"/>
          </a:xfrm>
          <a:prstGeom prst="rect">
            <a:avLst/>
          </a:prstGeo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47802"/>
            <a:ext cx="11290169" cy="1438855"/>
          </a:xfrm>
          <a:prstGeom prst="rect">
            <a:avLst/>
          </a:prstGeo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5"/>
            <a:ext cx="12192001" cy="619125"/>
          </a:xfrm>
          <a:prstGeom prst="rect">
            <a:avLst/>
          </a:prstGeo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268012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429770" y="5868849"/>
            <a:ext cx="11361348" cy="584775"/>
          </a:xfrm>
          <a:prstGeom prst="rect">
            <a:avLst/>
          </a:prstGeom>
        </p:spPr>
        <p:txBody>
          <a:bodyPr wrap="square">
            <a:spAutoFit/>
          </a:bodyPr>
          <a:lstStyle/>
          <a:p>
            <a:pPr defTabSz="914099" eaLnBrk="0" hangingPunct="0"/>
            <a:r>
              <a:rPr lang="en-US" sz="800" dirty="0">
                <a:gradFill>
                  <a:gsLst>
                    <a:gs pos="0">
                      <a:srgbClr val="FFFFFF"/>
                    </a:gs>
                    <a:gs pos="100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914099" eaLnBrk="0" hangingPunct="0"/>
            <a:r>
              <a:rPr lang="en-US" sz="8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3029" y="1720349"/>
            <a:ext cx="7397227" cy="2721023"/>
          </a:xfrm>
          <a:prstGeom prst="rect">
            <a:avLst/>
          </a:prstGeom>
        </p:spPr>
      </p:pic>
    </p:spTree>
    <p:extLst>
      <p:ext uri="{BB962C8B-B14F-4D97-AF65-F5344CB8AC3E}">
        <p14:creationId xmlns:p14="http://schemas.microsoft.com/office/powerpoint/2010/main" val="11703431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69815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3806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36459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07432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6.bin"/><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image" Target="../media/image6.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NULL"/><Relationship Id="rId5" Type="http://schemas.openxmlformats.org/officeDocument/2006/relationships/theme" Target="../theme/theme6.xml"/><Relationship Id="rId4"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theme" Target="../theme/theme7.xml"/><Relationship Id="rId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8.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
            <a:ext cx="12192000" cy="6857999"/>
          </a:xfrm>
          <a:prstGeom prst="rect">
            <a:avLst/>
          </a:prstGeom>
        </p:spPr>
        <p:txBody>
          <a:bodyPr vert="horz" lIns="252000" tIns="252000" rIns="252000" bIns="252000" rtlCol="0" anchor="ctr">
            <a:noAutofit/>
          </a:bodyPr>
          <a:lstStyle/>
          <a:p>
            <a:pPr lvl="0"/>
            <a:r>
              <a:rPr lang="en-US" dirty="0"/>
              <a:t>Edit Master text styles</a:t>
            </a:r>
          </a:p>
        </p:txBody>
      </p:sp>
      <p:sp>
        <p:nvSpPr>
          <p:cNvPr id="2" name="Title Placeholder 1"/>
          <p:cNvSpPr>
            <a:spLocks noGrp="1"/>
          </p:cNvSpPr>
          <p:nvPr>
            <p:ph type="title"/>
          </p:nvPr>
        </p:nvSpPr>
        <p:spPr>
          <a:xfrm>
            <a:off x="0" y="1"/>
            <a:ext cx="12192000" cy="701040"/>
          </a:xfrm>
          <a:prstGeom prst="rect">
            <a:avLst/>
          </a:prstGeom>
        </p:spPr>
        <p:txBody>
          <a:bodyPr vert="horz" lIns="252000" tIns="90000" rIns="252000" bIns="90000" rtlCol="0" anchor="t">
            <a:noAutofit/>
          </a:bodyPr>
          <a:lstStyle/>
          <a:p>
            <a:r>
              <a:rPr lang="en-US" dirty="0"/>
              <a:t>Click to edit Master title style</a:t>
            </a:r>
            <a:endParaRPr lang="sv-SE" dirty="0"/>
          </a:p>
        </p:txBody>
      </p:sp>
    </p:spTree>
    <p:extLst>
      <p:ext uri="{BB962C8B-B14F-4D97-AF65-F5344CB8AC3E}">
        <p14:creationId xmlns:p14="http://schemas.microsoft.com/office/powerpoint/2010/main" val="1698339448"/>
      </p:ext>
    </p:extLst>
  </p:cSld>
  <p:clrMap bg1="dk1" tx1="lt1" bg2="dk2" tx2="lt2" accent1="accent1" accent2="accent2" accent3="accent3" accent4="accent4" accent5="accent5" accent6="accent6" hlink="hlink" folHlink="folHlink"/>
  <p:sldLayoutIdLst>
    <p:sldLayoutId id="2147483662" r:id="rId1"/>
    <p:sldLayoutId id="2147483672" r:id="rId2"/>
    <p:sldLayoutId id="2147483684" r:id="rId3"/>
  </p:sldLayoutIdLst>
  <p:transition>
    <p:fade/>
  </p:transition>
  <p:txStyles>
    <p:titleStyle>
      <a:lvl1pPr algn="l" defTabSz="914192" rtl="0" eaLnBrk="1" latinLnBrk="0" hangingPunct="1">
        <a:lnSpc>
          <a:spcPct val="90000"/>
        </a:lnSpc>
        <a:spcBef>
          <a:spcPct val="0"/>
        </a:spcBef>
        <a:buNone/>
        <a:defRPr lang="en-US" sz="2800"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2400"/>
        </a:spcAft>
        <a:buClrTx/>
        <a:buSzPct val="90000"/>
        <a:buFont typeface="Arial" pitchFamily="34" charset="0"/>
        <a:buNone/>
        <a:tabLst/>
        <a:defRPr sz="4000" kern="1200" spc="0" baseline="0">
          <a:solidFill>
            <a:schemeClr val="tx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09002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20839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192615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15498903"/>
      </p:ext>
    </p:extLst>
  </p:cSld>
  <p:clrMap bg1="dk1" tx1="lt1" bg2="dk2" tx2="lt2" accent1="accent1" accent2="accent2" accent3="accent3" accent4="accent4" accent5="accent5" accent6="accent6" hlink="hlink" folHlink="folHlink"/>
  <p:sldLayoutIdLst>
    <p:sldLayoutId id="2147483734" r:id="rId1"/>
    <p:sldLayoutId id="2147483735" r:id="rId2"/>
  </p:sldLayoutIdLst>
  <p:transition>
    <p:fade/>
  </p:transition>
  <p:txStyles>
    <p:titleStyle>
      <a:lvl1pPr algn="l" defTabSz="914192" rtl="0" eaLnBrk="1" latinLnBrk="0" hangingPunct="1">
        <a:lnSpc>
          <a:spcPct val="90000"/>
        </a:lnSpc>
        <a:spcBef>
          <a:spcPct val="0"/>
        </a:spcBef>
        <a:buNone/>
        <a:defRPr lang="en-US" sz="431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6581669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solidFill>
            <a:schemeClr val="accent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53005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s-P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TextBox 4"/>
          <p:cNvSpPr txBox="1"/>
          <p:nvPr/>
        </p:nvSpPr>
        <p:spPr>
          <a:xfrm>
            <a:off x="11452032" y="6686040"/>
            <a:ext cx="228660" cy="83100"/>
          </a:xfrm>
          <a:prstGeom prst="rect">
            <a:avLst/>
          </a:prstGeom>
          <a:noFill/>
        </p:spPr>
        <p:txBody>
          <a:bodyPr wrap="square" lIns="0" tIns="0" rIns="0" bIns="0" rtlCol="0">
            <a:spAutoFit/>
          </a:bodyPr>
          <a:lstStyle/>
          <a:p>
            <a:pPr algn="ctr" defTabSz="914363">
              <a:lnSpc>
                <a:spcPct val="90000"/>
              </a:lnSpc>
            </a:pPr>
            <a:r>
              <a:rPr lang="en-US" sz="900" spc="-20" baseline="10000" dirty="0">
                <a:gradFill>
                  <a:gsLst>
                    <a:gs pos="0">
                      <a:srgbClr val="00188F"/>
                    </a:gs>
                    <a:gs pos="100000">
                      <a:srgbClr val="00188F"/>
                    </a:gs>
                  </a:gsLst>
                  <a:lin ang="5400000" scaled="0"/>
                </a:gradFill>
                <a:latin typeface="Segoe UI Light"/>
              </a:rPr>
              <a:t>||</a:t>
            </a:r>
          </a:p>
        </p:txBody>
      </p:sp>
      <p:sp>
        <p:nvSpPr>
          <p:cNvPr id="7" name="TextBox 6"/>
          <p:cNvSpPr txBox="1"/>
          <p:nvPr/>
        </p:nvSpPr>
        <p:spPr>
          <a:xfrm>
            <a:off x="11452032" y="6686040"/>
            <a:ext cx="228660" cy="83100"/>
          </a:xfrm>
          <a:prstGeom prst="rect">
            <a:avLst/>
          </a:prstGeom>
          <a:noFill/>
        </p:spPr>
        <p:txBody>
          <a:bodyPr wrap="square" lIns="0" tIns="0" rIns="0" bIns="0" rtlCol="0">
            <a:spAutoFit/>
          </a:bodyPr>
          <a:lstStyle/>
          <a:p>
            <a:pPr algn="ctr" defTabSz="914363">
              <a:lnSpc>
                <a:spcPct val="90000"/>
              </a:lnSpc>
            </a:pPr>
            <a:r>
              <a:rPr lang="en-US" sz="900" spc="-20" baseline="10000" dirty="0">
                <a:gradFill>
                  <a:gsLst>
                    <a:gs pos="0">
                      <a:srgbClr val="00188F"/>
                    </a:gs>
                    <a:gs pos="100000">
                      <a:srgbClr val="00188F"/>
                    </a:gs>
                  </a:gsLst>
                  <a:lin ang="5400000" scaled="0"/>
                </a:gradFill>
                <a:latin typeface="Segoe UI Light"/>
              </a:rPr>
              <a:t>||</a:t>
            </a:r>
          </a:p>
        </p:txBody>
      </p:sp>
      <p:sp>
        <p:nvSpPr>
          <p:cNvPr id="4" name="Slide Number Placeholder 3"/>
          <p:cNvSpPr>
            <a:spLocks noGrp="1"/>
          </p:cNvSpPr>
          <p:nvPr>
            <p:ph type="sldNum" sz="quarter" idx="4"/>
          </p:nvPr>
        </p:nvSpPr>
        <p:spPr>
          <a:xfrm>
            <a:off x="11508828" y="6542894"/>
            <a:ext cx="491358" cy="365125"/>
          </a:xfrm>
          <a:prstGeom prst="rect">
            <a:avLst/>
          </a:prstGeom>
        </p:spPr>
        <p:txBody>
          <a:bodyPr vert="horz" lIns="91440" tIns="45720" rIns="91440" bIns="45720" rtlCol="0" anchor="ctr"/>
          <a:lstStyle>
            <a:lvl1pPr algn="r">
              <a:defRPr sz="1200">
                <a:solidFill>
                  <a:schemeClr val="accent2"/>
                </a:solidFill>
              </a:defRPr>
            </a:lvl1pPr>
          </a:lstStyle>
          <a:p>
            <a:pPr defTabSz="914400"/>
            <a:fld id="{4CED8391-71CF-4FD3-A093-40D26DE2D47C}" type="slidenum">
              <a:rPr lang="en-US">
                <a:solidFill>
                  <a:srgbClr val="00188F"/>
                </a:solidFill>
              </a:rPr>
              <a:pPr defTabSz="914400"/>
              <a:t>‹Nº›</a:t>
            </a:fld>
            <a:endParaRPr lang="en-US" dirty="0">
              <a:solidFill>
                <a:srgbClr val="00188F"/>
              </a:solidFill>
            </a:endParaRPr>
          </a:p>
        </p:txBody>
      </p:sp>
      <p:sp>
        <p:nvSpPr>
          <p:cNvPr id="6" name="Title Placeholder 5"/>
          <p:cNvSpPr>
            <a:spLocks noGrp="1"/>
          </p:cNvSpPr>
          <p:nvPr>
            <p:ph type="title"/>
          </p:nvPr>
        </p:nvSpPr>
        <p:spPr>
          <a:xfrm>
            <a:off x="384810" y="228600"/>
            <a:ext cx="11211934" cy="646331"/>
          </a:xfrm>
          <a:prstGeom prst="rect">
            <a:avLst/>
          </a:prstGeom>
        </p:spPr>
        <p:txBody>
          <a:bodyPr vert="horz" wrap="square" lIns="146304" tIns="45720" rIns="146304" bIns="45720" rtlCol="0" anchor="t">
            <a:spAutoFit/>
          </a:bodyPr>
          <a:lstStyle/>
          <a:p>
            <a:r>
              <a:rPr lang="en-US"/>
              <a:t>Click to edit Master title style</a:t>
            </a:r>
            <a:endParaRPr lang="en-US" dirty="0"/>
          </a:p>
        </p:txBody>
      </p:sp>
      <p:sp>
        <p:nvSpPr>
          <p:cNvPr id="8" name="Text Placeholder 7"/>
          <p:cNvSpPr>
            <a:spLocks noGrp="1"/>
          </p:cNvSpPr>
          <p:nvPr>
            <p:ph type="body" idx="1"/>
          </p:nvPr>
        </p:nvSpPr>
        <p:spPr>
          <a:xfrm>
            <a:off x="384810" y="1181100"/>
            <a:ext cx="11211934" cy="1693284"/>
          </a:xfrm>
          <a:prstGeom prst="rect">
            <a:avLst/>
          </a:prstGeom>
        </p:spPr>
        <p:txBody>
          <a:bodyPr vert="horz" wrap="square" lIns="146304" tIns="45720" rIns="146304"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63559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ransition>
    <p:fade/>
  </p:transition>
  <p:txStyles>
    <p:titleStyle>
      <a:lvl1pPr algn="l" defTabSz="686047" rtl="0" eaLnBrk="1" latinLnBrk="0" hangingPunct="1">
        <a:lnSpc>
          <a:spcPct val="90000"/>
        </a:lnSpc>
        <a:spcBef>
          <a:spcPct val="0"/>
        </a:spcBef>
        <a:buNone/>
        <a:defRPr lang="en-US" sz="4000" b="0" kern="1200" cap="none" spc="0" baseline="0" dirty="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solidFill>
            <a:schemeClr val="accent1"/>
          </a:soli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336">
          <p15:clr>
            <a:srgbClr val="F26B43"/>
          </p15:clr>
        </p15:guide>
        <p15:guide id="3" orient="horz" pos="744">
          <p15:clr>
            <a:srgbClr val="F26B43"/>
          </p15:clr>
        </p15:guide>
        <p15:guide id="4" pos="240">
          <p15:clr>
            <a:srgbClr val="F26B43"/>
          </p15:clr>
        </p15:guide>
        <p15:guide id="5" orient="horz" pos="74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linkedin.com/in/juan-pablo-tasayco-9425196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bin"/><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hyperlink" Target="http://azure.microsoft.com/en-us/support/pla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6.bin"/><Relationship Id="rId3" Type="http://schemas.openxmlformats.org/officeDocument/2006/relationships/hyperlink" Target="http://social.msdn.microsoft.com/Forums/windowsazure/en-US/home?category=windowsazureplatform,azuremarketplace,windowsazureplatformctp" TargetMode="External"/><Relationship Id="rId7" Type="http://schemas.openxmlformats.org/officeDocument/2006/relationships/image" Target="../media/image25.bin"/><Relationship Id="rId12" Type="http://schemas.openxmlformats.org/officeDocument/2006/relationships/image" Target="../media/image30.bin"/><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4.bin"/><Relationship Id="rId11" Type="http://schemas.openxmlformats.org/officeDocument/2006/relationships/image" Target="../media/image29.bin"/><Relationship Id="rId5" Type="http://schemas.openxmlformats.org/officeDocument/2006/relationships/hyperlink" Target="http://stackoverflow.com/questions/tagged/azure" TargetMode="External"/><Relationship Id="rId10" Type="http://schemas.openxmlformats.org/officeDocument/2006/relationships/image" Target="../media/image28.bin"/><Relationship Id="rId4" Type="http://schemas.openxmlformats.org/officeDocument/2006/relationships/image" Target="../media/image23.bin"/><Relationship Id="rId9" Type="http://schemas.openxmlformats.org/officeDocument/2006/relationships/image" Target="../media/image27.bin"/></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3.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12.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mof" TargetMode="External"/><Relationship Id="rId2" Type="http://schemas.openxmlformats.org/officeDocument/2006/relationships/image" Target="../media/image14.bin"/><Relationship Id="rId1" Type="http://schemas.openxmlformats.org/officeDocument/2006/relationships/slideLayout" Target="../slideLayouts/slideLayout6.xml"/><Relationship Id="rId4" Type="http://schemas.openxmlformats.org/officeDocument/2006/relationships/image" Target="../media/image15.bin"/></Relationships>
</file>

<file path=ppt/slides/_rels/slide3.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bin"/><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8.bin"/></Relationships>
</file>

<file path=ppt/slides/_rels/slide6.xml.rels><?xml version="1.0" encoding="UTF-8" standalone="yes"?>
<Relationships xmlns="http://schemas.openxmlformats.org/package/2006/relationships"><Relationship Id="rId3" Type="http://schemas.openxmlformats.org/officeDocument/2006/relationships/image" Target="../media/image19.bin"/><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20.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3753F0-BF90-4269-955A-3C662117EC8F}"/>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PE"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5">
            <a:extLst>
              <a:ext uri="{FF2B5EF4-FFF2-40B4-BE49-F238E27FC236}">
                <a16:creationId xmlns:a16="http://schemas.microsoft.com/office/drawing/2014/main" id="{F9CDDDBA-24FD-4C98-A66D-E7E74D6F6811}"/>
              </a:ext>
            </a:extLst>
          </p:cNvPr>
          <p:cNvPicPr>
            <a:picLocks noChangeAspect="1"/>
          </p:cNvPicPr>
          <p:nvPr/>
        </p:nvPicPr>
        <p:blipFill>
          <a:blip r:embed="rId2"/>
          <a:stretch>
            <a:fillRect/>
          </a:stretch>
        </p:blipFill>
        <p:spPr>
          <a:xfrm>
            <a:off x="7114409" y="1967443"/>
            <a:ext cx="3134894" cy="4417349"/>
          </a:xfrm>
          <a:prstGeom prst="rect">
            <a:avLst/>
          </a:prstGeom>
        </p:spPr>
      </p:pic>
      <p:pic>
        <p:nvPicPr>
          <p:cNvPr id="4" name="Picture 2" descr="https://global.azurebootcamp.net/wp-content/uploads/2018/09/logo-2019-250x222.png">
            <a:extLst>
              <a:ext uri="{FF2B5EF4-FFF2-40B4-BE49-F238E27FC236}">
                <a16:creationId xmlns:a16="http://schemas.microsoft.com/office/drawing/2014/main" id="{49F39968-00D6-4E7E-A95A-9E9C76F03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591" y="619971"/>
            <a:ext cx="1517423" cy="134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123B73BF-4618-442B-B180-161E5F9C7D0D}"/>
              </a:ext>
            </a:extLst>
          </p:cNvPr>
          <p:cNvSpPr txBox="1">
            <a:spLocks/>
          </p:cNvSpPr>
          <p:nvPr/>
        </p:nvSpPr>
        <p:spPr>
          <a:xfrm>
            <a:off x="164741" y="179503"/>
            <a:ext cx="6466146" cy="4804418"/>
          </a:xfrm>
          <a:prstGeom prst="rect">
            <a:avLst/>
          </a:prstGeom>
        </p:spPr>
        <p:txBody>
          <a:bodyPr/>
          <a:lstStyle>
            <a:lvl1pPr algn="l" defTabSz="914192" rtl="0" eaLnBrk="1" latinLnBrk="0" hangingPunct="1">
              <a:lnSpc>
                <a:spcPct val="90000"/>
              </a:lnSpc>
              <a:spcBef>
                <a:spcPct val="0"/>
              </a:spcBef>
              <a:buNone/>
              <a:defRPr lang="en-US" sz="2800" b="0" kern="1200" cap="none" spc="-100" baseline="0" dirty="0" smtClean="0">
                <a:ln w="3175">
                  <a:noFill/>
                </a:ln>
                <a:solidFill>
                  <a:schemeClr val="tx1"/>
                </a:solidFill>
                <a:effectLst/>
                <a:latin typeface="+mj-lt"/>
                <a:ea typeface="+mn-ea"/>
                <a:cs typeface="Segoe UI" pitchFamily="34" charset="0"/>
              </a:defRPr>
            </a:lvl1pPr>
          </a:lstStyle>
          <a:p>
            <a:r>
              <a:rPr lang="es-PE" sz="8800" dirty="0"/>
              <a:t>Marco de </a:t>
            </a:r>
          </a:p>
          <a:p>
            <a:r>
              <a:rPr lang="es-PE" sz="11500" dirty="0">
                <a:latin typeface="Selawik Semibold" panose="020B0604020202020204" pitchFamily="34" charset="0"/>
              </a:rPr>
              <a:t>Gobierno Cloud</a:t>
            </a:r>
          </a:p>
        </p:txBody>
      </p:sp>
      <p:sp>
        <p:nvSpPr>
          <p:cNvPr id="6" name="CuadroTexto 5">
            <a:extLst>
              <a:ext uri="{FF2B5EF4-FFF2-40B4-BE49-F238E27FC236}">
                <a16:creationId xmlns:a16="http://schemas.microsoft.com/office/drawing/2014/main" id="{5A6EFCAA-2F9A-4DD3-BFE4-8E16168E4BCF}"/>
              </a:ext>
            </a:extLst>
          </p:cNvPr>
          <p:cNvSpPr txBox="1"/>
          <p:nvPr/>
        </p:nvSpPr>
        <p:spPr>
          <a:xfrm>
            <a:off x="1547767" y="4564921"/>
            <a:ext cx="5247861" cy="1966692"/>
          </a:xfrm>
          <a:prstGeom prst="rect">
            <a:avLst/>
          </a:prstGeom>
          <a:noFill/>
        </p:spPr>
        <p:txBody>
          <a:bodyPr wrap="square" lIns="182880" tIns="146304" rIns="182880" bIns="146304" rtlCol="0">
            <a:spAutoFit/>
          </a:bodyPr>
          <a:lstStyle/>
          <a:p>
            <a:pPr>
              <a:lnSpc>
                <a:spcPct val="90000"/>
              </a:lnSpc>
              <a:spcAft>
                <a:spcPts val="600"/>
              </a:spcAft>
            </a:pPr>
            <a:r>
              <a:rPr lang="es-PE" sz="2400" b="1" dirty="0">
                <a:gradFill>
                  <a:gsLst>
                    <a:gs pos="2917">
                      <a:schemeClr val="tx1"/>
                    </a:gs>
                    <a:gs pos="30000">
                      <a:schemeClr val="tx1"/>
                    </a:gs>
                  </a:gsLst>
                  <a:lin ang="5400000" scaled="0"/>
                </a:gradFill>
              </a:rPr>
              <a:t>Juan Pablo Tasayco</a:t>
            </a:r>
          </a:p>
          <a:p>
            <a:pPr>
              <a:lnSpc>
                <a:spcPct val="90000"/>
              </a:lnSpc>
              <a:spcAft>
                <a:spcPts val="600"/>
              </a:spcAft>
            </a:pPr>
            <a:r>
              <a:rPr lang="es-PE" sz="2000" dirty="0">
                <a:gradFill>
                  <a:gsLst>
                    <a:gs pos="2917">
                      <a:schemeClr val="tx1"/>
                    </a:gs>
                    <a:gs pos="30000">
                      <a:schemeClr val="tx1"/>
                    </a:gs>
                  </a:gsLst>
                  <a:lin ang="5400000" scaled="0"/>
                </a:gradFill>
              </a:rPr>
              <a:t>Cloud </a:t>
            </a:r>
            <a:r>
              <a:rPr lang="es-PE" sz="2000" dirty="0" err="1">
                <a:gradFill>
                  <a:gsLst>
                    <a:gs pos="2917">
                      <a:schemeClr val="tx1"/>
                    </a:gs>
                    <a:gs pos="30000">
                      <a:schemeClr val="tx1"/>
                    </a:gs>
                  </a:gsLst>
                  <a:lin ang="5400000" scaled="0"/>
                </a:gradFill>
              </a:rPr>
              <a:t>Service</a:t>
            </a:r>
            <a:r>
              <a:rPr lang="es-PE" sz="2000" dirty="0">
                <a:gradFill>
                  <a:gsLst>
                    <a:gs pos="2917">
                      <a:schemeClr val="tx1"/>
                    </a:gs>
                    <a:gs pos="30000">
                      <a:schemeClr val="tx1"/>
                    </a:gs>
                  </a:gsLst>
                  <a:lin ang="5400000" scaled="0"/>
                </a:gradFill>
              </a:rPr>
              <a:t> Manager</a:t>
            </a:r>
          </a:p>
          <a:p>
            <a:pPr>
              <a:lnSpc>
                <a:spcPct val="90000"/>
              </a:lnSpc>
              <a:spcAft>
                <a:spcPts val="600"/>
              </a:spcAft>
            </a:pPr>
            <a:endParaRPr lang="es-PE" sz="2000" dirty="0">
              <a:gradFill>
                <a:gsLst>
                  <a:gs pos="2917">
                    <a:schemeClr val="tx1"/>
                  </a:gs>
                  <a:gs pos="30000">
                    <a:schemeClr val="tx1"/>
                  </a:gs>
                </a:gsLst>
                <a:lin ang="5400000" scaled="0"/>
              </a:gradFill>
            </a:endParaRPr>
          </a:p>
          <a:p>
            <a:pPr>
              <a:lnSpc>
                <a:spcPct val="90000"/>
              </a:lnSpc>
              <a:spcAft>
                <a:spcPts val="600"/>
              </a:spcAft>
            </a:pPr>
            <a:r>
              <a:rPr lang="es-PE" sz="2000" dirty="0">
                <a:hlinkClick r:id="rId4"/>
              </a:rPr>
              <a:t>https://www.linkedin.com/in/juan-pablo-tasayco-94251967/</a:t>
            </a:r>
            <a:endParaRPr lang="es-PE" sz="2000" dirty="0">
              <a:gradFill>
                <a:gsLst>
                  <a:gs pos="2917">
                    <a:schemeClr val="tx1"/>
                  </a:gs>
                  <a:gs pos="30000">
                    <a:schemeClr val="tx1"/>
                  </a:gs>
                </a:gsLst>
                <a:lin ang="5400000" scaled="0"/>
              </a:gradFill>
            </a:endParaRPr>
          </a:p>
        </p:txBody>
      </p:sp>
      <p:pic>
        <p:nvPicPr>
          <p:cNvPr id="1026" name="Picture 2" descr="la imagen estÃ¡ siendo recortada">
            <a:extLst>
              <a:ext uri="{FF2B5EF4-FFF2-40B4-BE49-F238E27FC236}">
                <a16:creationId xmlns:a16="http://schemas.microsoft.com/office/drawing/2014/main" id="{51ADC63D-0584-48A3-ADF6-0F4D7D9EE0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088" y="4644522"/>
            <a:ext cx="1305202" cy="174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16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OS Roles</a:t>
            </a:r>
            <a:endParaRPr lang="nl-NL" dirty="0"/>
          </a:p>
        </p:txBody>
      </p:sp>
      <p:sp>
        <p:nvSpPr>
          <p:cNvPr id="3" name="Date Placeholder 2"/>
          <p:cNvSpPr>
            <a:spLocks noGrp="1"/>
          </p:cNvSpPr>
          <p:nvPr>
            <p:ph type="dt" sz="half"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125499-C7D7-6649-995B-1E9A12B0C51E}" type="datetime1">
              <a:rPr kumimoji="0" lang="en-US" sz="1800" b="0" i="0" u="none" strike="noStrike" kern="1200" cap="none" spc="0" normalizeH="0" baseline="0" noProof="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4/29/2019</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244728" y="1122681"/>
            <a:ext cx="9700957" cy="5476239"/>
          </a:xfrm>
          <a:prstGeom prst="rect">
            <a:avLst/>
          </a:prstGeom>
        </p:spPr>
      </p:pic>
    </p:spTree>
    <p:extLst>
      <p:ext uri="{BB962C8B-B14F-4D97-AF65-F5344CB8AC3E}">
        <p14:creationId xmlns:p14="http://schemas.microsoft.com/office/powerpoint/2010/main" val="24362042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77" y="164382"/>
            <a:ext cx="11151917" cy="747897"/>
          </a:xfrm>
        </p:spPr>
        <p:txBody>
          <a:bodyPr/>
          <a:lstStyle/>
          <a:p>
            <a:r>
              <a:rPr lang="en-US" sz="4800" dirty="0"/>
              <a:t>Microsoft Azure Incident Workflow</a:t>
            </a:r>
          </a:p>
        </p:txBody>
      </p:sp>
      <p:grpSp>
        <p:nvGrpSpPr>
          <p:cNvPr id="4" name="Group 3"/>
          <p:cNvGrpSpPr>
            <a:grpSpLocks noChangeAspect="1"/>
          </p:cNvGrpSpPr>
          <p:nvPr/>
        </p:nvGrpSpPr>
        <p:grpSpPr bwMode="auto">
          <a:xfrm>
            <a:off x="10799350" y="255832"/>
            <a:ext cx="1107849" cy="762924"/>
            <a:chOff x="718" y="0"/>
            <a:chExt cx="6398" cy="4406"/>
          </a:xfrm>
          <a:solidFill>
            <a:schemeClr val="accent1"/>
          </a:solidFill>
        </p:grpSpPr>
        <p:sp>
          <p:nvSpPr>
            <p:cNvPr id="5" name="Freeform 6"/>
            <p:cNvSpPr>
              <a:spLocks/>
            </p:cNvSpPr>
            <p:nvPr/>
          </p:nvSpPr>
          <p:spPr bwMode="auto">
            <a:xfrm>
              <a:off x="1847" y="1233"/>
              <a:ext cx="5269" cy="3173"/>
            </a:xfrm>
            <a:custGeom>
              <a:avLst/>
              <a:gdLst>
                <a:gd name="T0" fmla="*/ 9796 w 10539"/>
                <a:gd name="T1" fmla="*/ 1966 h 6346"/>
                <a:gd name="T2" fmla="*/ 9488 w 10539"/>
                <a:gd name="T3" fmla="*/ 1697 h 6346"/>
                <a:gd name="T4" fmla="*/ 9117 w 10539"/>
                <a:gd name="T5" fmla="*/ 1480 h 6346"/>
                <a:gd name="T6" fmla="*/ 8682 w 10539"/>
                <a:gd name="T7" fmla="*/ 1338 h 6346"/>
                <a:gd name="T8" fmla="*/ 8255 w 10539"/>
                <a:gd name="T9" fmla="*/ 1298 h 6346"/>
                <a:gd name="T10" fmla="*/ 7950 w 10539"/>
                <a:gd name="T11" fmla="*/ 1321 h 6346"/>
                <a:gd name="T12" fmla="*/ 7546 w 10539"/>
                <a:gd name="T13" fmla="*/ 1432 h 6346"/>
                <a:gd name="T14" fmla="*/ 7089 w 10539"/>
                <a:gd name="T15" fmla="*/ 1660 h 6346"/>
                <a:gd name="T16" fmla="*/ 6778 w 10539"/>
                <a:gd name="T17" fmla="*/ 1083 h 6346"/>
                <a:gd name="T18" fmla="*/ 6351 w 10539"/>
                <a:gd name="T19" fmla="*/ 612 h 6346"/>
                <a:gd name="T20" fmla="*/ 5978 w 10539"/>
                <a:gd name="T21" fmla="*/ 337 h 6346"/>
                <a:gd name="T22" fmla="*/ 5674 w 10539"/>
                <a:gd name="T23" fmla="*/ 179 h 6346"/>
                <a:gd name="T24" fmla="*/ 5330 w 10539"/>
                <a:gd name="T25" fmla="*/ 63 h 6346"/>
                <a:gd name="T26" fmla="*/ 4944 w 10539"/>
                <a:gd name="T27" fmla="*/ 4 h 6346"/>
                <a:gd name="T28" fmla="*/ 4576 w 10539"/>
                <a:gd name="T29" fmla="*/ 10 h 6346"/>
                <a:gd name="T30" fmla="*/ 4135 w 10539"/>
                <a:gd name="T31" fmla="*/ 98 h 6346"/>
                <a:gd name="T32" fmla="*/ 3739 w 10539"/>
                <a:gd name="T33" fmla="*/ 261 h 6346"/>
                <a:gd name="T34" fmla="*/ 3393 w 10539"/>
                <a:gd name="T35" fmla="*/ 484 h 6346"/>
                <a:gd name="T36" fmla="*/ 3098 w 10539"/>
                <a:gd name="T37" fmla="*/ 752 h 6346"/>
                <a:gd name="T38" fmla="*/ 2880 w 10539"/>
                <a:gd name="T39" fmla="*/ 1010 h 6346"/>
                <a:gd name="T40" fmla="*/ 2662 w 10539"/>
                <a:gd name="T41" fmla="*/ 1351 h 6346"/>
                <a:gd name="T42" fmla="*/ 2490 w 10539"/>
                <a:gd name="T43" fmla="*/ 1729 h 6346"/>
                <a:gd name="T44" fmla="*/ 2370 w 10539"/>
                <a:gd name="T45" fmla="*/ 2147 h 6346"/>
                <a:gd name="T46" fmla="*/ 2306 w 10539"/>
                <a:gd name="T47" fmla="*/ 2608 h 6346"/>
                <a:gd name="T48" fmla="*/ 1969 w 10539"/>
                <a:gd name="T49" fmla="*/ 2757 h 6346"/>
                <a:gd name="T50" fmla="*/ 1584 w 10539"/>
                <a:gd name="T51" fmla="*/ 2948 h 6346"/>
                <a:gd name="T52" fmla="*/ 1277 w 10539"/>
                <a:gd name="T53" fmla="*/ 3218 h 6346"/>
                <a:gd name="T54" fmla="*/ 1037 w 10539"/>
                <a:gd name="T55" fmla="*/ 3553 h 6346"/>
                <a:gd name="T56" fmla="*/ 872 w 10539"/>
                <a:gd name="T57" fmla="*/ 3883 h 6346"/>
                <a:gd name="T58" fmla="*/ 604 w 10539"/>
                <a:gd name="T59" fmla="*/ 3989 h 6346"/>
                <a:gd name="T60" fmla="*/ 384 w 10539"/>
                <a:gd name="T61" fmla="*/ 4146 h 6346"/>
                <a:gd name="T62" fmla="*/ 211 w 10539"/>
                <a:gd name="T63" fmla="*/ 4350 h 6346"/>
                <a:gd name="T64" fmla="*/ 87 w 10539"/>
                <a:gd name="T65" fmla="*/ 4596 h 6346"/>
                <a:gd name="T66" fmla="*/ 24 w 10539"/>
                <a:gd name="T67" fmla="*/ 4824 h 6346"/>
                <a:gd name="T68" fmla="*/ 0 w 10539"/>
                <a:gd name="T69" fmla="*/ 5104 h 6346"/>
                <a:gd name="T70" fmla="*/ 85 w 10539"/>
                <a:gd name="T71" fmla="*/ 5565 h 6346"/>
                <a:gd name="T72" fmla="*/ 305 w 10539"/>
                <a:gd name="T73" fmla="*/ 5954 h 6346"/>
                <a:gd name="T74" fmla="*/ 533 w 10539"/>
                <a:gd name="T75" fmla="*/ 6163 h 6346"/>
                <a:gd name="T76" fmla="*/ 720 w 10539"/>
                <a:gd name="T77" fmla="*/ 6263 h 6346"/>
                <a:gd name="T78" fmla="*/ 927 w 10539"/>
                <a:gd name="T79" fmla="*/ 6322 h 6346"/>
                <a:gd name="T80" fmla="*/ 1290 w 10539"/>
                <a:gd name="T81" fmla="*/ 6346 h 6346"/>
                <a:gd name="T82" fmla="*/ 2291 w 10539"/>
                <a:gd name="T83" fmla="*/ 6330 h 6346"/>
                <a:gd name="T84" fmla="*/ 8226 w 10539"/>
                <a:gd name="T85" fmla="*/ 6335 h 6346"/>
                <a:gd name="T86" fmla="*/ 8714 w 10539"/>
                <a:gd name="T87" fmla="*/ 6282 h 6346"/>
                <a:gd name="T88" fmla="*/ 9081 w 10539"/>
                <a:gd name="T89" fmla="*/ 6161 h 6346"/>
                <a:gd name="T90" fmla="*/ 9445 w 10539"/>
                <a:gd name="T91" fmla="*/ 5956 h 6346"/>
                <a:gd name="T92" fmla="*/ 9720 w 10539"/>
                <a:gd name="T93" fmla="*/ 5736 h 6346"/>
                <a:gd name="T94" fmla="*/ 9998 w 10539"/>
                <a:gd name="T95" fmla="*/ 5438 h 6346"/>
                <a:gd name="T96" fmla="*/ 10225 w 10539"/>
                <a:gd name="T97" fmla="*/ 5091 h 6346"/>
                <a:gd name="T98" fmla="*/ 10397 w 10539"/>
                <a:gd name="T99" fmla="*/ 4695 h 6346"/>
                <a:gd name="T100" fmla="*/ 10506 w 10539"/>
                <a:gd name="T101" fmla="*/ 4245 h 6346"/>
                <a:gd name="T102" fmla="*/ 10539 w 10539"/>
                <a:gd name="T103" fmla="*/ 3808 h 6346"/>
                <a:gd name="T104" fmla="*/ 10489 w 10539"/>
                <a:gd name="T105" fmla="*/ 3318 h 6346"/>
                <a:gd name="T106" fmla="*/ 10360 w 10539"/>
                <a:gd name="T107" fmla="*/ 2869 h 6346"/>
                <a:gd name="T108" fmla="*/ 10172 w 10539"/>
                <a:gd name="T109" fmla="*/ 2469 h 6346"/>
                <a:gd name="T110" fmla="*/ 9978 w 10539"/>
                <a:gd name="T111" fmla="*/ 2178 h 6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39" h="6346">
                  <a:moveTo>
                    <a:pt x="9978" y="2178"/>
                  </a:moveTo>
                  <a:lnTo>
                    <a:pt x="9978" y="2178"/>
                  </a:lnTo>
                  <a:lnTo>
                    <a:pt x="9943" y="2135"/>
                  </a:lnTo>
                  <a:lnTo>
                    <a:pt x="9909" y="2093"/>
                  </a:lnTo>
                  <a:lnTo>
                    <a:pt x="9872" y="2050"/>
                  </a:lnTo>
                  <a:lnTo>
                    <a:pt x="9834" y="2008"/>
                  </a:lnTo>
                  <a:lnTo>
                    <a:pt x="9796" y="1966"/>
                  </a:lnTo>
                  <a:lnTo>
                    <a:pt x="9756" y="1926"/>
                  </a:lnTo>
                  <a:lnTo>
                    <a:pt x="9714" y="1886"/>
                  </a:lnTo>
                  <a:lnTo>
                    <a:pt x="9671" y="1846"/>
                  </a:lnTo>
                  <a:lnTo>
                    <a:pt x="9627" y="1808"/>
                  </a:lnTo>
                  <a:lnTo>
                    <a:pt x="9582" y="1769"/>
                  </a:lnTo>
                  <a:lnTo>
                    <a:pt x="9535" y="1733"/>
                  </a:lnTo>
                  <a:lnTo>
                    <a:pt x="9488" y="1697"/>
                  </a:lnTo>
                  <a:lnTo>
                    <a:pt x="9439" y="1661"/>
                  </a:lnTo>
                  <a:lnTo>
                    <a:pt x="9389" y="1629"/>
                  </a:lnTo>
                  <a:lnTo>
                    <a:pt x="9337" y="1596"/>
                  </a:lnTo>
                  <a:lnTo>
                    <a:pt x="9284" y="1564"/>
                  </a:lnTo>
                  <a:lnTo>
                    <a:pt x="9230" y="1534"/>
                  </a:lnTo>
                  <a:lnTo>
                    <a:pt x="9174" y="1505"/>
                  </a:lnTo>
                  <a:lnTo>
                    <a:pt x="9117" y="1480"/>
                  </a:lnTo>
                  <a:lnTo>
                    <a:pt x="9060" y="1454"/>
                  </a:lnTo>
                  <a:lnTo>
                    <a:pt x="8999" y="1429"/>
                  </a:lnTo>
                  <a:lnTo>
                    <a:pt x="8939" y="1408"/>
                  </a:lnTo>
                  <a:lnTo>
                    <a:pt x="8876" y="1388"/>
                  </a:lnTo>
                  <a:lnTo>
                    <a:pt x="8813" y="1369"/>
                  </a:lnTo>
                  <a:lnTo>
                    <a:pt x="8747" y="1354"/>
                  </a:lnTo>
                  <a:lnTo>
                    <a:pt x="8682" y="1338"/>
                  </a:lnTo>
                  <a:lnTo>
                    <a:pt x="8614" y="1326"/>
                  </a:lnTo>
                  <a:lnTo>
                    <a:pt x="8545" y="1316"/>
                  </a:lnTo>
                  <a:lnTo>
                    <a:pt x="8474" y="1308"/>
                  </a:lnTo>
                  <a:lnTo>
                    <a:pt x="8402" y="1302"/>
                  </a:lnTo>
                  <a:lnTo>
                    <a:pt x="8329" y="1298"/>
                  </a:lnTo>
                  <a:lnTo>
                    <a:pt x="8255" y="1298"/>
                  </a:lnTo>
                  <a:lnTo>
                    <a:pt x="8255" y="1298"/>
                  </a:lnTo>
                  <a:lnTo>
                    <a:pt x="8208" y="1298"/>
                  </a:lnTo>
                  <a:lnTo>
                    <a:pt x="8163" y="1299"/>
                  </a:lnTo>
                  <a:lnTo>
                    <a:pt x="8119" y="1302"/>
                  </a:lnTo>
                  <a:lnTo>
                    <a:pt x="8074" y="1305"/>
                  </a:lnTo>
                  <a:lnTo>
                    <a:pt x="8033" y="1309"/>
                  </a:lnTo>
                  <a:lnTo>
                    <a:pt x="7991" y="1315"/>
                  </a:lnTo>
                  <a:lnTo>
                    <a:pt x="7950" y="1321"/>
                  </a:lnTo>
                  <a:lnTo>
                    <a:pt x="7910" y="1328"/>
                  </a:lnTo>
                  <a:lnTo>
                    <a:pt x="7871" y="1335"/>
                  </a:lnTo>
                  <a:lnTo>
                    <a:pt x="7832" y="1344"/>
                  </a:lnTo>
                  <a:lnTo>
                    <a:pt x="7756" y="1362"/>
                  </a:lnTo>
                  <a:lnTo>
                    <a:pt x="7685" y="1384"/>
                  </a:lnTo>
                  <a:lnTo>
                    <a:pt x="7615" y="1407"/>
                  </a:lnTo>
                  <a:lnTo>
                    <a:pt x="7546" y="1432"/>
                  </a:lnTo>
                  <a:lnTo>
                    <a:pt x="7479" y="1461"/>
                  </a:lnTo>
                  <a:lnTo>
                    <a:pt x="7413" y="1491"/>
                  </a:lnTo>
                  <a:lnTo>
                    <a:pt x="7347" y="1523"/>
                  </a:lnTo>
                  <a:lnTo>
                    <a:pt x="7282" y="1555"/>
                  </a:lnTo>
                  <a:lnTo>
                    <a:pt x="7218" y="1588"/>
                  </a:lnTo>
                  <a:lnTo>
                    <a:pt x="7089" y="1660"/>
                  </a:lnTo>
                  <a:lnTo>
                    <a:pt x="7089" y="1660"/>
                  </a:lnTo>
                  <a:lnTo>
                    <a:pt x="7052" y="1570"/>
                  </a:lnTo>
                  <a:lnTo>
                    <a:pt x="7012" y="1482"/>
                  </a:lnTo>
                  <a:lnTo>
                    <a:pt x="6970" y="1398"/>
                  </a:lnTo>
                  <a:lnTo>
                    <a:pt x="6926" y="1316"/>
                  </a:lnTo>
                  <a:lnTo>
                    <a:pt x="6878" y="1236"/>
                  </a:lnTo>
                  <a:lnTo>
                    <a:pt x="6830" y="1159"/>
                  </a:lnTo>
                  <a:lnTo>
                    <a:pt x="6778" y="1083"/>
                  </a:lnTo>
                  <a:lnTo>
                    <a:pt x="6725" y="1010"/>
                  </a:lnTo>
                  <a:lnTo>
                    <a:pt x="6669" y="938"/>
                  </a:lnTo>
                  <a:lnTo>
                    <a:pt x="6611" y="869"/>
                  </a:lnTo>
                  <a:lnTo>
                    <a:pt x="6549" y="802"/>
                  </a:lnTo>
                  <a:lnTo>
                    <a:pt x="6486" y="736"/>
                  </a:lnTo>
                  <a:lnTo>
                    <a:pt x="6420" y="673"/>
                  </a:lnTo>
                  <a:lnTo>
                    <a:pt x="6351" y="612"/>
                  </a:lnTo>
                  <a:lnTo>
                    <a:pt x="6281" y="552"/>
                  </a:lnTo>
                  <a:lnTo>
                    <a:pt x="6208" y="494"/>
                  </a:lnTo>
                  <a:lnTo>
                    <a:pt x="6208" y="494"/>
                  </a:lnTo>
                  <a:lnTo>
                    <a:pt x="6135" y="440"/>
                  </a:lnTo>
                  <a:lnTo>
                    <a:pt x="6058" y="387"/>
                  </a:lnTo>
                  <a:lnTo>
                    <a:pt x="6018" y="361"/>
                  </a:lnTo>
                  <a:lnTo>
                    <a:pt x="5978" y="337"/>
                  </a:lnTo>
                  <a:lnTo>
                    <a:pt x="5938" y="312"/>
                  </a:lnTo>
                  <a:lnTo>
                    <a:pt x="5896" y="288"/>
                  </a:lnTo>
                  <a:lnTo>
                    <a:pt x="5853" y="265"/>
                  </a:lnTo>
                  <a:lnTo>
                    <a:pt x="5809" y="242"/>
                  </a:lnTo>
                  <a:lnTo>
                    <a:pt x="5764" y="219"/>
                  </a:lnTo>
                  <a:lnTo>
                    <a:pt x="5720" y="199"/>
                  </a:lnTo>
                  <a:lnTo>
                    <a:pt x="5674" y="179"/>
                  </a:lnTo>
                  <a:lnTo>
                    <a:pt x="5627" y="159"/>
                  </a:lnTo>
                  <a:lnTo>
                    <a:pt x="5580" y="141"/>
                  </a:lnTo>
                  <a:lnTo>
                    <a:pt x="5531" y="123"/>
                  </a:lnTo>
                  <a:lnTo>
                    <a:pt x="5482" y="106"/>
                  </a:lnTo>
                  <a:lnTo>
                    <a:pt x="5432" y="90"/>
                  </a:lnTo>
                  <a:lnTo>
                    <a:pt x="5382" y="76"/>
                  </a:lnTo>
                  <a:lnTo>
                    <a:pt x="5330" y="63"/>
                  </a:lnTo>
                  <a:lnTo>
                    <a:pt x="5277" y="52"/>
                  </a:lnTo>
                  <a:lnTo>
                    <a:pt x="5224" y="40"/>
                  </a:lnTo>
                  <a:lnTo>
                    <a:pt x="5170" y="30"/>
                  </a:lnTo>
                  <a:lnTo>
                    <a:pt x="5114" y="22"/>
                  </a:lnTo>
                  <a:lnTo>
                    <a:pt x="5058" y="14"/>
                  </a:lnTo>
                  <a:lnTo>
                    <a:pt x="5001" y="9"/>
                  </a:lnTo>
                  <a:lnTo>
                    <a:pt x="4944" y="4"/>
                  </a:lnTo>
                  <a:lnTo>
                    <a:pt x="4885" y="2"/>
                  </a:lnTo>
                  <a:lnTo>
                    <a:pt x="4825" y="0"/>
                  </a:lnTo>
                  <a:lnTo>
                    <a:pt x="4765" y="0"/>
                  </a:lnTo>
                  <a:lnTo>
                    <a:pt x="4703" y="2"/>
                  </a:lnTo>
                  <a:lnTo>
                    <a:pt x="4642" y="4"/>
                  </a:lnTo>
                  <a:lnTo>
                    <a:pt x="4642" y="4"/>
                  </a:lnTo>
                  <a:lnTo>
                    <a:pt x="4576" y="10"/>
                  </a:lnTo>
                  <a:lnTo>
                    <a:pt x="4510" y="17"/>
                  </a:lnTo>
                  <a:lnTo>
                    <a:pt x="4444" y="26"/>
                  </a:lnTo>
                  <a:lnTo>
                    <a:pt x="4381" y="37"/>
                  </a:lnTo>
                  <a:lnTo>
                    <a:pt x="4318" y="49"/>
                  </a:lnTo>
                  <a:lnTo>
                    <a:pt x="4256" y="63"/>
                  </a:lnTo>
                  <a:lnTo>
                    <a:pt x="4195" y="79"/>
                  </a:lnTo>
                  <a:lnTo>
                    <a:pt x="4135" y="98"/>
                  </a:lnTo>
                  <a:lnTo>
                    <a:pt x="4076" y="116"/>
                  </a:lnTo>
                  <a:lnTo>
                    <a:pt x="4017" y="136"/>
                  </a:lnTo>
                  <a:lnTo>
                    <a:pt x="3960" y="159"/>
                  </a:lnTo>
                  <a:lnTo>
                    <a:pt x="3903" y="182"/>
                  </a:lnTo>
                  <a:lnTo>
                    <a:pt x="3848" y="206"/>
                  </a:lnTo>
                  <a:lnTo>
                    <a:pt x="3794" y="234"/>
                  </a:lnTo>
                  <a:lnTo>
                    <a:pt x="3739" y="261"/>
                  </a:lnTo>
                  <a:lnTo>
                    <a:pt x="3688" y="289"/>
                  </a:lnTo>
                  <a:lnTo>
                    <a:pt x="3636" y="320"/>
                  </a:lnTo>
                  <a:lnTo>
                    <a:pt x="3585" y="350"/>
                  </a:lnTo>
                  <a:lnTo>
                    <a:pt x="3536" y="383"/>
                  </a:lnTo>
                  <a:lnTo>
                    <a:pt x="3487" y="415"/>
                  </a:lnTo>
                  <a:lnTo>
                    <a:pt x="3440" y="448"/>
                  </a:lnTo>
                  <a:lnTo>
                    <a:pt x="3393" y="484"/>
                  </a:lnTo>
                  <a:lnTo>
                    <a:pt x="3348" y="520"/>
                  </a:lnTo>
                  <a:lnTo>
                    <a:pt x="3304" y="557"/>
                  </a:lnTo>
                  <a:lnTo>
                    <a:pt x="3261" y="594"/>
                  </a:lnTo>
                  <a:lnTo>
                    <a:pt x="3218" y="633"/>
                  </a:lnTo>
                  <a:lnTo>
                    <a:pt x="3176" y="672"/>
                  </a:lnTo>
                  <a:lnTo>
                    <a:pt x="3136" y="712"/>
                  </a:lnTo>
                  <a:lnTo>
                    <a:pt x="3098" y="752"/>
                  </a:lnTo>
                  <a:lnTo>
                    <a:pt x="3059" y="792"/>
                  </a:lnTo>
                  <a:lnTo>
                    <a:pt x="3023" y="834"/>
                  </a:lnTo>
                  <a:lnTo>
                    <a:pt x="2987" y="877"/>
                  </a:lnTo>
                  <a:lnTo>
                    <a:pt x="2987" y="877"/>
                  </a:lnTo>
                  <a:lnTo>
                    <a:pt x="2950" y="920"/>
                  </a:lnTo>
                  <a:lnTo>
                    <a:pt x="2916" y="965"/>
                  </a:lnTo>
                  <a:lnTo>
                    <a:pt x="2880" y="1010"/>
                  </a:lnTo>
                  <a:lnTo>
                    <a:pt x="2847" y="1057"/>
                  </a:lnTo>
                  <a:lnTo>
                    <a:pt x="2814" y="1104"/>
                  </a:lnTo>
                  <a:lnTo>
                    <a:pt x="2783" y="1152"/>
                  </a:lnTo>
                  <a:lnTo>
                    <a:pt x="2751" y="1200"/>
                  </a:lnTo>
                  <a:lnTo>
                    <a:pt x="2721" y="1249"/>
                  </a:lnTo>
                  <a:lnTo>
                    <a:pt x="2691" y="1299"/>
                  </a:lnTo>
                  <a:lnTo>
                    <a:pt x="2662" y="1351"/>
                  </a:lnTo>
                  <a:lnTo>
                    <a:pt x="2635" y="1402"/>
                  </a:lnTo>
                  <a:lnTo>
                    <a:pt x="2609" y="1454"/>
                  </a:lnTo>
                  <a:lnTo>
                    <a:pt x="2584" y="1507"/>
                  </a:lnTo>
                  <a:lnTo>
                    <a:pt x="2559" y="1561"/>
                  </a:lnTo>
                  <a:lnTo>
                    <a:pt x="2535" y="1616"/>
                  </a:lnTo>
                  <a:lnTo>
                    <a:pt x="2512" y="1671"/>
                  </a:lnTo>
                  <a:lnTo>
                    <a:pt x="2490" y="1729"/>
                  </a:lnTo>
                  <a:lnTo>
                    <a:pt x="2470" y="1786"/>
                  </a:lnTo>
                  <a:lnTo>
                    <a:pt x="2450" y="1843"/>
                  </a:lnTo>
                  <a:lnTo>
                    <a:pt x="2433" y="1902"/>
                  </a:lnTo>
                  <a:lnTo>
                    <a:pt x="2416" y="1962"/>
                  </a:lnTo>
                  <a:lnTo>
                    <a:pt x="2399" y="2024"/>
                  </a:lnTo>
                  <a:lnTo>
                    <a:pt x="2385" y="2084"/>
                  </a:lnTo>
                  <a:lnTo>
                    <a:pt x="2370" y="2147"/>
                  </a:lnTo>
                  <a:lnTo>
                    <a:pt x="2357" y="2210"/>
                  </a:lnTo>
                  <a:lnTo>
                    <a:pt x="2346" y="2274"/>
                  </a:lnTo>
                  <a:lnTo>
                    <a:pt x="2336" y="2339"/>
                  </a:lnTo>
                  <a:lnTo>
                    <a:pt x="2326" y="2405"/>
                  </a:lnTo>
                  <a:lnTo>
                    <a:pt x="2319" y="2472"/>
                  </a:lnTo>
                  <a:lnTo>
                    <a:pt x="2311" y="2539"/>
                  </a:lnTo>
                  <a:lnTo>
                    <a:pt x="2306" y="2608"/>
                  </a:lnTo>
                  <a:lnTo>
                    <a:pt x="2301" y="2678"/>
                  </a:lnTo>
                  <a:lnTo>
                    <a:pt x="2301" y="2678"/>
                  </a:lnTo>
                  <a:lnTo>
                    <a:pt x="2231" y="2690"/>
                  </a:lnTo>
                  <a:lnTo>
                    <a:pt x="2163" y="2704"/>
                  </a:lnTo>
                  <a:lnTo>
                    <a:pt x="2097" y="2720"/>
                  </a:lnTo>
                  <a:lnTo>
                    <a:pt x="2032" y="2737"/>
                  </a:lnTo>
                  <a:lnTo>
                    <a:pt x="1969" y="2757"/>
                  </a:lnTo>
                  <a:lnTo>
                    <a:pt x="1909" y="2780"/>
                  </a:lnTo>
                  <a:lnTo>
                    <a:pt x="1850" y="2803"/>
                  </a:lnTo>
                  <a:lnTo>
                    <a:pt x="1793" y="2829"/>
                  </a:lnTo>
                  <a:lnTo>
                    <a:pt x="1739" y="2856"/>
                  </a:lnTo>
                  <a:lnTo>
                    <a:pt x="1686" y="2885"/>
                  </a:lnTo>
                  <a:lnTo>
                    <a:pt x="1634" y="2916"/>
                  </a:lnTo>
                  <a:lnTo>
                    <a:pt x="1584" y="2948"/>
                  </a:lnTo>
                  <a:lnTo>
                    <a:pt x="1535" y="2982"/>
                  </a:lnTo>
                  <a:lnTo>
                    <a:pt x="1489" y="3018"/>
                  </a:lnTo>
                  <a:lnTo>
                    <a:pt x="1444" y="3055"/>
                  </a:lnTo>
                  <a:lnTo>
                    <a:pt x="1401" y="3094"/>
                  </a:lnTo>
                  <a:lnTo>
                    <a:pt x="1358" y="3134"/>
                  </a:lnTo>
                  <a:lnTo>
                    <a:pt x="1318" y="3175"/>
                  </a:lnTo>
                  <a:lnTo>
                    <a:pt x="1277" y="3218"/>
                  </a:lnTo>
                  <a:lnTo>
                    <a:pt x="1240" y="3263"/>
                  </a:lnTo>
                  <a:lnTo>
                    <a:pt x="1203" y="3308"/>
                  </a:lnTo>
                  <a:lnTo>
                    <a:pt x="1167" y="3354"/>
                  </a:lnTo>
                  <a:lnTo>
                    <a:pt x="1133" y="3403"/>
                  </a:lnTo>
                  <a:lnTo>
                    <a:pt x="1100" y="3452"/>
                  </a:lnTo>
                  <a:lnTo>
                    <a:pt x="1068" y="3502"/>
                  </a:lnTo>
                  <a:lnTo>
                    <a:pt x="1037" y="3553"/>
                  </a:lnTo>
                  <a:lnTo>
                    <a:pt x="1007" y="3606"/>
                  </a:lnTo>
                  <a:lnTo>
                    <a:pt x="978" y="3659"/>
                  </a:lnTo>
                  <a:lnTo>
                    <a:pt x="950" y="3714"/>
                  </a:lnTo>
                  <a:lnTo>
                    <a:pt x="924" y="3770"/>
                  </a:lnTo>
                  <a:lnTo>
                    <a:pt x="897" y="3825"/>
                  </a:lnTo>
                  <a:lnTo>
                    <a:pt x="872" y="3883"/>
                  </a:lnTo>
                  <a:lnTo>
                    <a:pt x="872" y="3883"/>
                  </a:lnTo>
                  <a:lnTo>
                    <a:pt x="831" y="3894"/>
                  </a:lnTo>
                  <a:lnTo>
                    <a:pt x="791" y="3907"/>
                  </a:lnTo>
                  <a:lnTo>
                    <a:pt x="752" y="3921"/>
                  </a:lnTo>
                  <a:lnTo>
                    <a:pt x="713" y="3937"/>
                  </a:lnTo>
                  <a:lnTo>
                    <a:pt x="676" y="3953"/>
                  </a:lnTo>
                  <a:lnTo>
                    <a:pt x="640" y="3970"/>
                  </a:lnTo>
                  <a:lnTo>
                    <a:pt x="604" y="3989"/>
                  </a:lnTo>
                  <a:lnTo>
                    <a:pt x="570" y="4009"/>
                  </a:lnTo>
                  <a:lnTo>
                    <a:pt x="536" y="4029"/>
                  </a:lnTo>
                  <a:lnTo>
                    <a:pt x="504" y="4050"/>
                  </a:lnTo>
                  <a:lnTo>
                    <a:pt x="473" y="4073"/>
                  </a:lnTo>
                  <a:lnTo>
                    <a:pt x="441" y="4096"/>
                  </a:lnTo>
                  <a:lnTo>
                    <a:pt x="412" y="4120"/>
                  </a:lnTo>
                  <a:lnTo>
                    <a:pt x="384" y="4146"/>
                  </a:lnTo>
                  <a:lnTo>
                    <a:pt x="355" y="4172"/>
                  </a:lnTo>
                  <a:lnTo>
                    <a:pt x="329" y="4199"/>
                  </a:lnTo>
                  <a:lnTo>
                    <a:pt x="304" y="4228"/>
                  </a:lnTo>
                  <a:lnTo>
                    <a:pt x="278" y="4256"/>
                  </a:lnTo>
                  <a:lnTo>
                    <a:pt x="255" y="4287"/>
                  </a:lnTo>
                  <a:lnTo>
                    <a:pt x="232" y="4318"/>
                  </a:lnTo>
                  <a:lnTo>
                    <a:pt x="211" y="4350"/>
                  </a:lnTo>
                  <a:lnTo>
                    <a:pt x="189" y="4383"/>
                  </a:lnTo>
                  <a:lnTo>
                    <a:pt x="170" y="4415"/>
                  </a:lnTo>
                  <a:lnTo>
                    <a:pt x="152" y="4450"/>
                  </a:lnTo>
                  <a:lnTo>
                    <a:pt x="133" y="4486"/>
                  </a:lnTo>
                  <a:lnTo>
                    <a:pt x="117" y="4521"/>
                  </a:lnTo>
                  <a:lnTo>
                    <a:pt x="102" y="4559"/>
                  </a:lnTo>
                  <a:lnTo>
                    <a:pt x="87" y="4596"/>
                  </a:lnTo>
                  <a:lnTo>
                    <a:pt x="73" y="4635"/>
                  </a:lnTo>
                  <a:lnTo>
                    <a:pt x="62" y="4673"/>
                  </a:lnTo>
                  <a:lnTo>
                    <a:pt x="50" y="4713"/>
                  </a:lnTo>
                  <a:lnTo>
                    <a:pt x="40" y="4753"/>
                  </a:lnTo>
                  <a:lnTo>
                    <a:pt x="40" y="4753"/>
                  </a:lnTo>
                  <a:lnTo>
                    <a:pt x="32" y="4789"/>
                  </a:lnTo>
                  <a:lnTo>
                    <a:pt x="24" y="4824"/>
                  </a:lnTo>
                  <a:lnTo>
                    <a:pt x="19" y="4859"/>
                  </a:lnTo>
                  <a:lnTo>
                    <a:pt x="13" y="4895"/>
                  </a:lnTo>
                  <a:lnTo>
                    <a:pt x="9" y="4930"/>
                  </a:lnTo>
                  <a:lnTo>
                    <a:pt x="6" y="4965"/>
                  </a:lnTo>
                  <a:lnTo>
                    <a:pt x="3" y="5000"/>
                  </a:lnTo>
                  <a:lnTo>
                    <a:pt x="1" y="5034"/>
                  </a:lnTo>
                  <a:lnTo>
                    <a:pt x="0" y="5104"/>
                  </a:lnTo>
                  <a:lnTo>
                    <a:pt x="3" y="5173"/>
                  </a:lnTo>
                  <a:lnTo>
                    <a:pt x="9" y="5240"/>
                  </a:lnTo>
                  <a:lnTo>
                    <a:pt x="17" y="5308"/>
                  </a:lnTo>
                  <a:lnTo>
                    <a:pt x="30" y="5375"/>
                  </a:lnTo>
                  <a:lnTo>
                    <a:pt x="44" y="5439"/>
                  </a:lnTo>
                  <a:lnTo>
                    <a:pt x="63" y="5504"/>
                  </a:lnTo>
                  <a:lnTo>
                    <a:pt x="85" y="5565"/>
                  </a:lnTo>
                  <a:lnTo>
                    <a:pt x="107" y="5627"/>
                  </a:lnTo>
                  <a:lnTo>
                    <a:pt x="135" y="5686"/>
                  </a:lnTo>
                  <a:lnTo>
                    <a:pt x="163" y="5743"/>
                  </a:lnTo>
                  <a:lnTo>
                    <a:pt x="195" y="5799"/>
                  </a:lnTo>
                  <a:lnTo>
                    <a:pt x="229" y="5853"/>
                  </a:lnTo>
                  <a:lnTo>
                    <a:pt x="266" y="5905"/>
                  </a:lnTo>
                  <a:lnTo>
                    <a:pt x="305" y="5954"/>
                  </a:lnTo>
                  <a:lnTo>
                    <a:pt x="347" y="6001"/>
                  </a:lnTo>
                  <a:lnTo>
                    <a:pt x="390" y="6045"/>
                  </a:lnTo>
                  <a:lnTo>
                    <a:pt x="435" y="6087"/>
                  </a:lnTo>
                  <a:lnTo>
                    <a:pt x="458" y="6107"/>
                  </a:lnTo>
                  <a:lnTo>
                    <a:pt x="483" y="6125"/>
                  </a:lnTo>
                  <a:lnTo>
                    <a:pt x="507" y="6144"/>
                  </a:lnTo>
                  <a:lnTo>
                    <a:pt x="533" y="6163"/>
                  </a:lnTo>
                  <a:lnTo>
                    <a:pt x="559" y="6178"/>
                  </a:lnTo>
                  <a:lnTo>
                    <a:pt x="584" y="6196"/>
                  </a:lnTo>
                  <a:lnTo>
                    <a:pt x="610" y="6210"/>
                  </a:lnTo>
                  <a:lnTo>
                    <a:pt x="637" y="6224"/>
                  </a:lnTo>
                  <a:lnTo>
                    <a:pt x="665" y="6239"/>
                  </a:lnTo>
                  <a:lnTo>
                    <a:pt x="692" y="6251"/>
                  </a:lnTo>
                  <a:lnTo>
                    <a:pt x="720" y="6263"/>
                  </a:lnTo>
                  <a:lnTo>
                    <a:pt x="749" y="6274"/>
                  </a:lnTo>
                  <a:lnTo>
                    <a:pt x="778" y="6284"/>
                  </a:lnTo>
                  <a:lnTo>
                    <a:pt x="806" y="6294"/>
                  </a:lnTo>
                  <a:lnTo>
                    <a:pt x="836" y="6303"/>
                  </a:lnTo>
                  <a:lnTo>
                    <a:pt x="866" y="6310"/>
                  </a:lnTo>
                  <a:lnTo>
                    <a:pt x="897" y="6316"/>
                  </a:lnTo>
                  <a:lnTo>
                    <a:pt x="927" y="6322"/>
                  </a:lnTo>
                  <a:lnTo>
                    <a:pt x="958" y="6326"/>
                  </a:lnTo>
                  <a:lnTo>
                    <a:pt x="990" y="6330"/>
                  </a:lnTo>
                  <a:lnTo>
                    <a:pt x="990" y="6330"/>
                  </a:lnTo>
                  <a:lnTo>
                    <a:pt x="1061" y="6336"/>
                  </a:lnTo>
                  <a:lnTo>
                    <a:pt x="1136" y="6340"/>
                  </a:lnTo>
                  <a:lnTo>
                    <a:pt x="1212" y="6343"/>
                  </a:lnTo>
                  <a:lnTo>
                    <a:pt x="1290" y="6346"/>
                  </a:lnTo>
                  <a:lnTo>
                    <a:pt x="1371" y="6346"/>
                  </a:lnTo>
                  <a:lnTo>
                    <a:pt x="1452" y="6346"/>
                  </a:lnTo>
                  <a:lnTo>
                    <a:pt x="1618" y="6345"/>
                  </a:lnTo>
                  <a:lnTo>
                    <a:pt x="1958" y="6336"/>
                  </a:lnTo>
                  <a:lnTo>
                    <a:pt x="2127" y="6332"/>
                  </a:lnTo>
                  <a:lnTo>
                    <a:pt x="2291" y="6330"/>
                  </a:lnTo>
                  <a:lnTo>
                    <a:pt x="2291" y="6330"/>
                  </a:lnTo>
                  <a:lnTo>
                    <a:pt x="7491" y="6330"/>
                  </a:lnTo>
                  <a:lnTo>
                    <a:pt x="7491" y="6330"/>
                  </a:lnTo>
                  <a:lnTo>
                    <a:pt x="7663" y="6332"/>
                  </a:lnTo>
                  <a:lnTo>
                    <a:pt x="7831" y="6333"/>
                  </a:lnTo>
                  <a:lnTo>
                    <a:pt x="7994" y="6336"/>
                  </a:lnTo>
                  <a:lnTo>
                    <a:pt x="8150" y="6335"/>
                  </a:lnTo>
                  <a:lnTo>
                    <a:pt x="8226" y="6335"/>
                  </a:lnTo>
                  <a:lnTo>
                    <a:pt x="8302" y="6332"/>
                  </a:lnTo>
                  <a:lnTo>
                    <a:pt x="8375" y="6327"/>
                  </a:lnTo>
                  <a:lnTo>
                    <a:pt x="8445" y="6322"/>
                  </a:lnTo>
                  <a:lnTo>
                    <a:pt x="8515" y="6314"/>
                  </a:lnTo>
                  <a:lnTo>
                    <a:pt x="8584" y="6306"/>
                  </a:lnTo>
                  <a:lnTo>
                    <a:pt x="8650" y="6294"/>
                  </a:lnTo>
                  <a:lnTo>
                    <a:pt x="8714" y="6282"/>
                  </a:lnTo>
                  <a:lnTo>
                    <a:pt x="8714" y="6282"/>
                  </a:lnTo>
                  <a:lnTo>
                    <a:pt x="8780" y="6264"/>
                  </a:lnTo>
                  <a:lnTo>
                    <a:pt x="8843" y="6247"/>
                  </a:lnTo>
                  <a:lnTo>
                    <a:pt x="8905" y="6229"/>
                  </a:lnTo>
                  <a:lnTo>
                    <a:pt x="8965" y="6207"/>
                  </a:lnTo>
                  <a:lnTo>
                    <a:pt x="9024" y="6184"/>
                  </a:lnTo>
                  <a:lnTo>
                    <a:pt x="9081" y="6161"/>
                  </a:lnTo>
                  <a:lnTo>
                    <a:pt x="9137" y="6135"/>
                  </a:lnTo>
                  <a:lnTo>
                    <a:pt x="9191" y="6108"/>
                  </a:lnTo>
                  <a:lnTo>
                    <a:pt x="9244" y="6081"/>
                  </a:lnTo>
                  <a:lnTo>
                    <a:pt x="9296" y="6051"/>
                  </a:lnTo>
                  <a:lnTo>
                    <a:pt x="9347" y="6021"/>
                  </a:lnTo>
                  <a:lnTo>
                    <a:pt x="9398" y="5989"/>
                  </a:lnTo>
                  <a:lnTo>
                    <a:pt x="9445" y="5956"/>
                  </a:lnTo>
                  <a:lnTo>
                    <a:pt x="9494" y="5922"/>
                  </a:lnTo>
                  <a:lnTo>
                    <a:pt x="9541" y="5886"/>
                  </a:lnTo>
                  <a:lnTo>
                    <a:pt x="9587" y="5850"/>
                  </a:lnTo>
                  <a:lnTo>
                    <a:pt x="9587" y="5850"/>
                  </a:lnTo>
                  <a:lnTo>
                    <a:pt x="9631" y="5813"/>
                  </a:lnTo>
                  <a:lnTo>
                    <a:pt x="9675" y="5775"/>
                  </a:lnTo>
                  <a:lnTo>
                    <a:pt x="9720" y="5736"/>
                  </a:lnTo>
                  <a:lnTo>
                    <a:pt x="9761" y="5696"/>
                  </a:lnTo>
                  <a:lnTo>
                    <a:pt x="9803" y="5656"/>
                  </a:lnTo>
                  <a:lnTo>
                    <a:pt x="9844" y="5614"/>
                  </a:lnTo>
                  <a:lnTo>
                    <a:pt x="9885" y="5571"/>
                  </a:lnTo>
                  <a:lnTo>
                    <a:pt x="9923" y="5528"/>
                  </a:lnTo>
                  <a:lnTo>
                    <a:pt x="9960" y="5482"/>
                  </a:lnTo>
                  <a:lnTo>
                    <a:pt x="9998" y="5438"/>
                  </a:lnTo>
                  <a:lnTo>
                    <a:pt x="10033" y="5391"/>
                  </a:lnTo>
                  <a:lnTo>
                    <a:pt x="10068" y="5343"/>
                  </a:lnTo>
                  <a:lnTo>
                    <a:pt x="10102" y="5295"/>
                  </a:lnTo>
                  <a:lnTo>
                    <a:pt x="10134" y="5246"/>
                  </a:lnTo>
                  <a:lnTo>
                    <a:pt x="10165" y="5196"/>
                  </a:lnTo>
                  <a:lnTo>
                    <a:pt x="10197" y="5144"/>
                  </a:lnTo>
                  <a:lnTo>
                    <a:pt x="10225" y="5091"/>
                  </a:lnTo>
                  <a:lnTo>
                    <a:pt x="10254" y="5038"/>
                  </a:lnTo>
                  <a:lnTo>
                    <a:pt x="10281" y="4984"/>
                  </a:lnTo>
                  <a:lnTo>
                    <a:pt x="10307" y="4928"/>
                  </a:lnTo>
                  <a:lnTo>
                    <a:pt x="10331" y="4871"/>
                  </a:lnTo>
                  <a:lnTo>
                    <a:pt x="10354" y="4814"/>
                  </a:lnTo>
                  <a:lnTo>
                    <a:pt x="10377" y="4755"/>
                  </a:lnTo>
                  <a:lnTo>
                    <a:pt x="10397" y="4695"/>
                  </a:lnTo>
                  <a:lnTo>
                    <a:pt x="10417" y="4635"/>
                  </a:lnTo>
                  <a:lnTo>
                    <a:pt x="10436" y="4572"/>
                  </a:lnTo>
                  <a:lnTo>
                    <a:pt x="10452" y="4509"/>
                  </a:lnTo>
                  <a:lnTo>
                    <a:pt x="10467" y="4444"/>
                  </a:lnTo>
                  <a:lnTo>
                    <a:pt x="10482" y="4380"/>
                  </a:lnTo>
                  <a:lnTo>
                    <a:pt x="10495" y="4312"/>
                  </a:lnTo>
                  <a:lnTo>
                    <a:pt x="10506" y="4245"/>
                  </a:lnTo>
                  <a:lnTo>
                    <a:pt x="10516" y="4176"/>
                  </a:lnTo>
                  <a:lnTo>
                    <a:pt x="10516" y="4176"/>
                  </a:lnTo>
                  <a:lnTo>
                    <a:pt x="10525" y="4102"/>
                  </a:lnTo>
                  <a:lnTo>
                    <a:pt x="10532" y="4027"/>
                  </a:lnTo>
                  <a:lnTo>
                    <a:pt x="10536" y="3954"/>
                  </a:lnTo>
                  <a:lnTo>
                    <a:pt x="10539" y="3881"/>
                  </a:lnTo>
                  <a:lnTo>
                    <a:pt x="10539" y="3808"/>
                  </a:lnTo>
                  <a:lnTo>
                    <a:pt x="10538" y="3737"/>
                  </a:lnTo>
                  <a:lnTo>
                    <a:pt x="10535" y="3665"/>
                  </a:lnTo>
                  <a:lnTo>
                    <a:pt x="10529" y="3595"/>
                  </a:lnTo>
                  <a:lnTo>
                    <a:pt x="10522" y="3525"/>
                  </a:lnTo>
                  <a:lnTo>
                    <a:pt x="10512" y="3454"/>
                  </a:lnTo>
                  <a:lnTo>
                    <a:pt x="10502" y="3386"/>
                  </a:lnTo>
                  <a:lnTo>
                    <a:pt x="10489" y="3318"/>
                  </a:lnTo>
                  <a:lnTo>
                    <a:pt x="10475" y="3251"/>
                  </a:lnTo>
                  <a:lnTo>
                    <a:pt x="10460" y="3185"/>
                  </a:lnTo>
                  <a:lnTo>
                    <a:pt x="10443" y="3119"/>
                  </a:lnTo>
                  <a:lnTo>
                    <a:pt x="10424" y="3055"/>
                  </a:lnTo>
                  <a:lnTo>
                    <a:pt x="10404" y="2992"/>
                  </a:lnTo>
                  <a:lnTo>
                    <a:pt x="10383" y="2929"/>
                  </a:lnTo>
                  <a:lnTo>
                    <a:pt x="10360" y="2869"/>
                  </a:lnTo>
                  <a:lnTo>
                    <a:pt x="10337" y="2807"/>
                  </a:lnTo>
                  <a:lnTo>
                    <a:pt x="10311" y="2748"/>
                  </a:lnTo>
                  <a:lnTo>
                    <a:pt x="10286" y="2690"/>
                  </a:lnTo>
                  <a:lnTo>
                    <a:pt x="10258" y="2634"/>
                  </a:lnTo>
                  <a:lnTo>
                    <a:pt x="10231" y="2578"/>
                  </a:lnTo>
                  <a:lnTo>
                    <a:pt x="10202" y="2524"/>
                  </a:lnTo>
                  <a:lnTo>
                    <a:pt x="10172" y="2469"/>
                  </a:lnTo>
                  <a:lnTo>
                    <a:pt x="10141" y="2418"/>
                  </a:lnTo>
                  <a:lnTo>
                    <a:pt x="10111" y="2367"/>
                  </a:lnTo>
                  <a:lnTo>
                    <a:pt x="10078" y="2317"/>
                  </a:lnTo>
                  <a:lnTo>
                    <a:pt x="10045" y="2270"/>
                  </a:lnTo>
                  <a:lnTo>
                    <a:pt x="10012" y="2223"/>
                  </a:lnTo>
                  <a:lnTo>
                    <a:pt x="9978" y="2178"/>
                  </a:lnTo>
                  <a:lnTo>
                    <a:pt x="9978" y="2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7"/>
            <p:cNvSpPr>
              <a:spLocks/>
            </p:cNvSpPr>
            <p:nvPr/>
          </p:nvSpPr>
          <p:spPr bwMode="auto">
            <a:xfrm>
              <a:off x="718" y="0"/>
              <a:ext cx="5266" cy="3177"/>
            </a:xfrm>
            <a:custGeom>
              <a:avLst/>
              <a:gdLst>
                <a:gd name="T0" fmla="*/ 3144 w 10532"/>
                <a:gd name="T1" fmla="*/ 5926 h 6353"/>
                <a:gd name="T2" fmla="*/ 3414 w 10532"/>
                <a:gd name="T3" fmla="*/ 5547 h 6353"/>
                <a:gd name="T4" fmla="*/ 3768 w 10532"/>
                <a:gd name="T5" fmla="*/ 5249 h 6353"/>
                <a:gd name="T6" fmla="*/ 4210 w 10532"/>
                <a:gd name="T7" fmla="*/ 5041 h 6353"/>
                <a:gd name="T8" fmla="*/ 4434 w 10532"/>
                <a:gd name="T9" fmla="*/ 4742 h 6353"/>
                <a:gd name="T10" fmla="*/ 4541 w 10532"/>
                <a:gd name="T11" fmla="*/ 4278 h 6353"/>
                <a:gd name="T12" fmla="*/ 4700 w 10532"/>
                <a:gd name="T13" fmla="*/ 3852 h 6353"/>
                <a:gd name="T14" fmla="*/ 4911 w 10532"/>
                <a:gd name="T15" fmla="*/ 3470 h 6353"/>
                <a:gd name="T16" fmla="*/ 5171 w 10532"/>
                <a:gd name="T17" fmla="*/ 3134 h 6353"/>
                <a:gd name="T18" fmla="*/ 5476 w 10532"/>
                <a:gd name="T19" fmla="*/ 2847 h 6353"/>
                <a:gd name="T20" fmla="*/ 5826 w 10532"/>
                <a:gd name="T21" fmla="*/ 2614 h 6353"/>
                <a:gd name="T22" fmla="*/ 6218 w 10532"/>
                <a:gd name="T23" fmla="*/ 2439 h 6353"/>
                <a:gd name="T24" fmla="*/ 6628 w 10532"/>
                <a:gd name="T25" fmla="*/ 2329 h 6353"/>
                <a:gd name="T26" fmla="*/ 7149 w 10532"/>
                <a:gd name="T27" fmla="*/ 2297 h 6353"/>
                <a:gd name="T28" fmla="*/ 7639 w 10532"/>
                <a:gd name="T29" fmla="*/ 2370 h 6353"/>
                <a:gd name="T30" fmla="*/ 8079 w 10532"/>
                <a:gd name="T31" fmla="*/ 2523 h 6353"/>
                <a:gd name="T32" fmla="*/ 8411 w 10532"/>
                <a:gd name="T33" fmla="*/ 2704 h 6353"/>
                <a:gd name="T34" fmla="*/ 8746 w 10532"/>
                <a:gd name="T35" fmla="*/ 2956 h 6353"/>
                <a:gd name="T36" fmla="*/ 9034 w 10532"/>
                <a:gd name="T37" fmla="*/ 3251 h 6353"/>
                <a:gd name="T38" fmla="*/ 9274 w 10532"/>
                <a:gd name="T39" fmla="*/ 3589 h 6353"/>
                <a:gd name="T40" fmla="*/ 9484 w 10532"/>
                <a:gd name="T41" fmla="*/ 3842 h 6353"/>
                <a:gd name="T42" fmla="*/ 9988 w 10532"/>
                <a:gd name="T43" fmla="*/ 3652 h 6353"/>
                <a:gd name="T44" fmla="*/ 10532 w 10532"/>
                <a:gd name="T45" fmla="*/ 3588 h 6353"/>
                <a:gd name="T46" fmla="*/ 10444 w 10532"/>
                <a:gd name="T47" fmla="*/ 3108 h 6353"/>
                <a:gd name="T48" fmla="*/ 10291 w 10532"/>
                <a:gd name="T49" fmla="*/ 2677 h 6353"/>
                <a:gd name="T50" fmla="*/ 10075 w 10532"/>
                <a:gd name="T51" fmla="*/ 2294 h 6353"/>
                <a:gd name="T52" fmla="*/ 9797 w 10532"/>
                <a:gd name="T53" fmla="*/ 1962 h 6353"/>
                <a:gd name="T54" fmla="*/ 9519 w 10532"/>
                <a:gd name="T55" fmla="*/ 1721 h 6353"/>
                <a:gd name="T56" fmla="*/ 9138 w 10532"/>
                <a:gd name="T57" fmla="*/ 1494 h 6353"/>
                <a:gd name="T58" fmla="*/ 8687 w 10532"/>
                <a:gd name="T59" fmla="*/ 1343 h 6353"/>
                <a:gd name="T60" fmla="*/ 8163 w 10532"/>
                <a:gd name="T61" fmla="*/ 1302 h 6353"/>
                <a:gd name="T62" fmla="*/ 7675 w 10532"/>
                <a:gd name="T63" fmla="*/ 1388 h 6353"/>
                <a:gd name="T64" fmla="*/ 7095 w 10532"/>
                <a:gd name="T65" fmla="*/ 1658 h 6353"/>
                <a:gd name="T66" fmla="*/ 6781 w 10532"/>
                <a:gd name="T67" fmla="*/ 1080 h 6353"/>
                <a:gd name="T68" fmla="*/ 6359 w 10532"/>
                <a:gd name="T69" fmla="*/ 602 h 6353"/>
                <a:gd name="T70" fmla="*/ 6102 w 10532"/>
                <a:gd name="T71" fmla="*/ 404 h 6353"/>
                <a:gd name="T72" fmla="*/ 5756 w 10532"/>
                <a:gd name="T73" fmla="*/ 212 h 6353"/>
                <a:gd name="T74" fmla="*/ 5350 w 10532"/>
                <a:gd name="T75" fmla="*/ 67 h 6353"/>
                <a:gd name="T76" fmla="*/ 4902 w 10532"/>
                <a:gd name="T77" fmla="*/ 1 h 6353"/>
                <a:gd name="T78" fmla="*/ 4478 w 10532"/>
                <a:gd name="T79" fmla="*/ 30 h 6353"/>
                <a:gd name="T80" fmla="*/ 3998 w 10532"/>
                <a:gd name="T81" fmla="*/ 153 h 6353"/>
                <a:gd name="T82" fmla="*/ 3576 w 10532"/>
                <a:gd name="T83" fmla="*/ 354 h 6353"/>
                <a:gd name="T84" fmla="*/ 3212 w 10532"/>
                <a:gd name="T85" fmla="*/ 626 h 6353"/>
                <a:gd name="T86" fmla="*/ 2907 w 10532"/>
                <a:gd name="T87" fmla="*/ 962 h 6353"/>
                <a:gd name="T88" fmla="*/ 2664 w 10532"/>
                <a:gd name="T89" fmla="*/ 1356 h 6353"/>
                <a:gd name="T90" fmla="*/ 2479 w 10532"/>
                <a:gd name="T91" fmla="*/ 1802 h 6353"/>
                <a:gd name="T92" fmla="*/ 2357 w 10532"/>
                <a:gd name="T93" fmla="*/ 2293 h 6353"/>
                <a:gd name="T94" fmla="*/ 2236 w 10532"/>
                <a:gd name="T95" fmla="*/ 2697 h 6353"/>
                <a:gd name="T96" fmla="*/ 1740 w 10532"/>
                <a:gd name="T97" fmla="*/ 2860 h 6353"/>
                <a:gd name="T98" fmla="*/ 1361 w 10532"/>
                <a:gd name="T99" fmla="*/ 3139 h 6353"/>
                <a:gd name="T100" fmla="*/ 1071 w 10532"/>
                <a:gd name="T101" fmla="*/ 3509 h 6353"/>
                <a:gd name="T102" fmla="*/ 876 w 10532"/>
                <a:gd name="T103" fmla="*/ 3891 h 6353"/>
                <a:gd name="T104" fmla="*/ 487 w 10532"/>
                <a:gd name="T105" fmla="*/ 4072 h 6353"/>
                <a:gd name="T106" fmla="*/ 202 w 10532"/>
                <a:gd name="T107" fmla="*/ 4371 h 6353"/>
                <a:gd name="T108" fmla="*/ 37 w 10532"/>
                <a:gd name="T109" fmla="*/ 4763 h 6353"/>
                <a:gd name="T110" fmla="*/ 6 w 10532"/>
                <a:gd name="T111" fmla="*/ 5222 h 6353"/>
                <a:gd name="T112" fmla="*/ 86 w 10532"/>
                <a:gd name="T113" fmla="*/ 5574 h 6353"/>
                <a:gd name="T114" fmla="*/ 288 w 10532"/>
                <a:gd name="T115" fmla="*/ 5931 h 6353"/>
                <a:gd name="T116" fmla="*/ 584 w 10532"/>
                <a:gd name="T117" fmla="*/ 6197 h 6353"/>
                <a:gd name="T118" fmla="*/ 954 w 10532"/>
                <a:gd name="T119" fmla="*/ 6333 h 6353"/>
                <a:gd name="T120" fmla="*/ 1466 w 10532"/>
                <a:gd name="T121" fmla="*/ 6353 h 6353"/>
                <a:gd name="T122" fmla="*/ 2439 w 10532"/>
                <a:gd name="T123" fmla="*/ 6333 h 6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32" h="6353">
                  <a:moveTo>
                    <a:pt x="2698" y="6339"/>
                  </a:moveTo>
                  <a:lnTo>
                    <a:pt x="3012" y="6201"/>
                  </a:lnTo>
                  <a:lnTo>
                    <a:pt x="3012" y="6201"/>
                  </a:lnTo>
                  <a:lnTo>
                    <a:pt x="3035" y="6144"/>
                  </a:lnTo>
                  <a:lnTo>
                    <a:pt x="3060" y="6088"/>
                  </a:lnTo>
                  <a:lnTo>
                    <a:pt x="3086" y="6032"/>
                  </a:lnTo>
                  <a:lnTo>
                    <a:pt x="3115" y="5979"/>
                  </a:lnTo>
                  <a:lnTo>
                    <a:pt x="3144" y="5926"/>
                  </a:lnTo>
                  <a:lnTo>
                    <a:pt x="3172" y="5875"/>
                  </a:lnTo>
                  <a:lnTo>
                    <a:pt x="3204" y="5825"/>
                  </a:lnTo>
                  <a:lnTo>
                    <a:pt x="3235" y="5774"/>
                  </a:lnTo>
                  <a:lnTo>
                    <a:pt x="3270" y="5727"/>
                  </a:lnTo>
                  <a:lnTo>
                    <a:pt x="3304" y="5680"/>
                  </a:lnTo>
                  <a:lnTo>
                    <a:pt x="3340" y="5634"/>
                  </a:lnTo>
                  <a:lnTo>
                    <a:pt x="3377" y="5590"/>
                  </a:lnTo>
                  <a:lnTo>
                    <a:pt x="3414" y="5547"/>
                  </a:lnTo>
                  <a:lnTo>
                    <a:pt x="3454" y="5505"/>
                  </a:lnTo>
                  <a:lnTo>
                    <a:pt x="3496" y="5465"/>
                  </a:lnTo>
                  <a:lnTo>
                    <a:pt x="3537" y="5425"/>
                  </a:lnTo>
                  <a:lnTo>
                    <a:pt x="3580" y="5388"/>
                  </a:lnTo>
                  <a:lnTo>
                    <a:pt x="3626" y="5351"/>
                  </a:lnTo>
                  <a:lnTo>
                    <a:pt x="3672" y="5316"/>
                  </a:lnTo>
                  <a:lnTo>
                    <a:pt x="3719" y="5282"/>
                  </a:lnTo>
                  <a:lnTo>
                    <a:pt x="3768" y="5249"/>
                  </a:lnTo>
                  <a:lnTo>
                    <a:pt x="3818" y="5219"/>
                  </a:lnTo>
                  <a:lnTo>
                    <a:pt x="3871" y="5189"/>
                  </a:lnTo>
                  <a:lnTo>
                    <a:pt x="3924" y="5160"/>
                  </a:lnTo>
                  <a:lnTo>
                    <a:pt x="3978" y="5133"/>
                  </a:lnTo>
                  <a:lnTo>
                    <a:pt x="4034" y="5108"/>
                  </a:lnTo>
                  <a:lnTo>
                    <a:pt x="4092" y="5084"/>
                  </a:lnTo>
                  <a:lnTo>
                    <a:pt x="4150" y="5061"/>
                  </a:lnTo>
                  <a:lnTo>
                    <a:pt x="4210" y="5041"/>
                  </a:lnTo>
                  <a:lnTo>
                    <a:pt x="4273" y="5021"/>
                  </a:lnTo>
                  <a:lnTo>
                    <a:pt x="4336" y="5004"/>
                  </a:lnTo>
                  <a:lnTo>
                    <a:pt x="4402" y="4987"/>
                  </a:lnTo>
                  <a:lnTo>
                    <a:pt x="4402" y="4987"/>
                  </a:lnTo>
                  <a:lnTo>
                    <a:pt x="4408" y="4925"/>
                  </a:lnTo>
                  <a:lnTo>
                    <a:pt x="4417" y="4864"/>
                  </a:lnTo>
                  <a:lnTo>
                    <a:pt x="4425" y="4802"/>
                  </a:lnTo>
                  <a:lnTo>
                    <a:pt x="4434" y="4742"/>
                  </a:lnTo>
                  <a:lnTo>
                    <a:pt x="4444" y="4682"/>
                  </a:lnTo>
                  <a:lnTo>
                    <a:pt x="4455" y="4623"/>
                  </a:lnTo>
                  <a:lnTo>
                    <a:pt x="4468" y="4563"/>
                  </a:lnTo>
                  <a:lnTo>
                    <a:pt x="4481" y="4506"/>
                  </a:lnTo>
                  <a:lnTo>
                    <a:pt x="4494" y="4447"/>
                  </a:lnTo>
                  <a:lnTo>
                    <a:pt x="4508" y="4391"/>
                  </a:lnTo>
                  <a:lnTo>
                    <a:pt x="4524" y="4334"/>
                  </a:lnTo>
                  <a:lnTo>
                    <a:pt x="4541" y="4278"/>
                  </a:lnTo>
                  <a:lnTo>
                    <a:pt x="4558" y="4222"/>
                  </a:lnTo>
                  <a:lnTo>
                    <a:pt x="4576" y="4168"/>
                  </a:lnTo>
                  <a:lnTo>
                    <a:pt x="4594" y="4113"/>
                  </a:lnTo>
                  <a:lnTo>
                    <a:pt x="4614" y="4060"/>
                  </a:lnTo>
                  <a:lnTo>
                    <a:pt x="4634" y="4007"/>
                  </a:lnTo>
                  <a:lnTo>
                    <a:pt x="4656" y="3956"/>
                  </a:lnTo>
                  <a:lnTo>
                    <a:pt x="4677" y="3904"/>
                  </a:lnTo>
                  <a:lnTo>
                    <a:pt x="4700" y="3852"/>
                  </a:lnTo>
                  <a:lnTo>
                    <a:pt x="4725" y="3802"/>
                  </a:lnTo>
                  <a:lnTo>
                    <a:pt x="4749" y="3754"/>
                  </a:lnTo>
                  <a:lnTo>
                    <a:pt x="4773" y="3704"/>
                  </a:lnTo>
                  <a:lnTo>
                    <a:pt x="4799" y="3656"/>
                  </a:lnTo>
                  <a:lnTo>
                    <a:pt x="4826" y="3609"/>
                  </a:lnTo>
                  <a:lnTo>
                    <a:pt x="4853" y="3562"/>
                  </a:lnTo>
                  <a:lnTo>
                    <a:pt x="4882" y="3516"/>
                  </a:lnTo>
                  <a:lnTo>
                    <a:pt x="4911" y="3470"/>
                  </a:lnTo>
                  <a:lnTo>
                    <a:pt x="4941" y="3426"/>
                  </a:lnTo>
                  <a:lnTo>
                    <a:pt x="4972" y="3381"/>
                  </a:lnTo>
                  <a:lnTo>
                    <a:pt x="5002" y="3338"/>
                  </a:lnTo>
                  <a:lnTo>
                    <a:pt x="5035" y="3297"/>
                  </a:lnTo>
                  <a:lnTo>
                    <a:pt x="5068" y="3254"/>
                  </a:lnTo>
                  <a:lnTo>
                    <a:pt x="5101" y="3214"/>
                  </a:lnTo>
                  <a:lnTo>
                    <a:pt x="5136" y="3174"/>
                  </a:lnTo>
                  <a:lnTo>
                    <a:pt x="5171" y="3134"/>
                  </a:lnTo>
                  <a:lnTo>
                    <a:pt x="5207" y="3095"/>
                  </a:lnTo>
                  <a:lnTo>
                    <a:pt x="5243" y="3058"/>
                  </a:lnTo>
                  <a:lnTo>
                    <a:pt x="5280" y="3020"/>
                  </a:lnTo>
                  <a:lnTo>
                    <a:pt x="5317" y="2985"/>
                  </a:lnTo>
                  <a:lnTo>
                    <a:pt x="5356" y="2949"/>
                  </a:lnTo>
                  <a:lnTo>
                    <a:pt x="5396" y="2914"/>
                  </a:lnTo>
                  <a:lnTo>
                    <a:pt x="5436" y="2880"/>
                  </a:lnTo>
                  <a:lnTo>
                    <a:pt x="5476" y="2847"/>
                  </a:lnTo>
                  <a:lnTo>
                    <a:pt x="5518" y="2816"/>
                  </a:lnTo>
                  <a:lnTo>
                    <a:pt x="5559" y="2784"/>
                  </a:lnTo>
                  <a:lnTo>
                    <a:pt x="5602" y="2754"/>
                  </a:lnTo>
                  <a:lnTo>
                    <a:pt x="5647" y="2724"/>
                  </a:lnTo>
                  <a:lnTo>
                    <a:pt x="5690" y="2695"/>
                  </a:lnTo>
                  <a:lnTo>
                    <a:pt x="5736" y="2668"/>
                  </a:lnTo>
                  <a:lnTo>
                    <a:pt x="5780" y="2641"/>
                  </a:lnTo>
                  <a:lnTo>
                    <a:pt x="5826" y="2614"/>
                  </a:lnTo>
                  <a:lnTo>
                    <a:pt x="5873" y="2589"/>
                  </a:lnTo>
                  <a:lnTo>
                    <a:pt x="5920" y="2565"/>
                  </a:lnTo>
                  <a:lnTo>
                    <a:pt x="5969" y="2542"/>
                  </a:lnTo>
                  <a:lnTo>
                    <a:pt x="6018" y="2519"/>
                  </a:lnTo>
                  <a:lnTo>
                    <a:pt x="6066" y="2498"/>
                  </a:lnTo>
                  <a:lnTo>
                    <a:pt x="6117" y="2476"/>
                  </a:lnTo>
                  <a:lnTo>
                    <a:pt x="6167" y="2458"/>
                  </a:lnTo>
                  <a:lnTo>
                    <a:pt x="6218" y="2439"/>
                  </a:lnTo>
                  <a:lnTo>
                    <a:pt x="6270" y="2420"/>
                  </a:lnTo>
                  <a:lnTo>
                    <a:pt x="6321" y="2403"/>
                  </a:lnTo>
                  <a:lnTo>
                    <a:pt x="6374" y="2387"/>
                  </a:lnTo>
                  <a:lnTo>
                    <a:pt x="6429" y="2373"/>
                  </a:lnTo>
                  <a:lnTo>
                    <a:pt x="6429" y="2373"/>
                  </a:lnTo>
                  <a:lnTo>
                    <a:pt x="6495" y="2356"/>
                  </a:lnTo>
                  <a:lnTo>
                    <a:pt x="6562" y="2342"/>
                  </a:lnTo>
                  <a:lnTo>
                    <a:pt x="6628" y="2329"/>
                  </a:lnTo>
                  <a:lnTo>
                    <a:pt x="6694" y="2319"/>
                  </a:lnTo>
                  <a:lnTo>
                    <a:pt x="6760" y="2310"/>
                  </a:lnTo>
                  <a:lnTo>
                    <a:pt x="6825" y="2303"/>
                  </a:lnTo>
                  <a:lnTo>
                    <a:pt x="6891" y="2299"/>
                  </a:lnTo>
                  <a:lnTo>
                    <a:pt x="6956" y="2296"/>
                  </a:lnTo>
                  <a:lnTo>
                    <a:pt x="7022" y="2294"/>
                  </a:lnTo>
                  <a:lnTo>
                    <a:pt x="7086" y="2296"/>
                  </a:lnTo>
                  <a:lnTo>
                    <a:pt x="7149" y="2297"/>
                  </a:lnTo>
                  <a:lnTo>
                    <a:pt x="7212" y="2301"/>
                  </a:lnTo>
                  <a:lnTo>
                    <a:pt x="7275" y="2307"/>
                  </a:lnTo>
                  <a:lnTo>
                    <a:pt x="7338" y="2314"/>
                  </a:lnTo>
                  <a:lnTo>
                    <a:pt x="7400" y="2323"/>
                  </a:lnTo>
                  <a:lnTo>
                    <a:pt x="7460" y="2333"/>
                  </a:lnTo>
                  <a:lnTo>
                    <a:pt x="7521" y="2344"/>
                  </a:lnTo>
                  <a:lnTo>
                    <a:pt x="7580" y="2357"/>
                  </a:lnTo>
                  <a:lnTo>
                    <a:pt x="7639" y="2370"/>
                  </a:lnTo>
                  <a:lnTo>
                    <a:pt x="7698" y="2386"/>
                  </a:lnTo>
                  <a:lnTo>
                    <a:pt x="7755" y="2403"/>
                  </a:lnTo>
                  <a:lnTo>
                    <a:pt x="7811" y="2420"/>
                  </a:lnTo>
                  <a:lnTo>
                    <a:pt x="7867" y="2439"/>
                  </a:lnTo>
                  <a:lnTo>
                    <a:pt x="7921" y="2459"/>
                  </a:lnTo>
                  <a:lnTo>
                    <a:pt x="7974" y="2479"/>
                  </a:lnTo>
                  <a:lnTo>
                    <a:pt x="8027" y="2501"/>
                  </a:lnTo>
                  <a:lnTo>
                    <a:pt x="8079" y="2523"/>
                  </a:lnTo>
                  <a:lnTo>
                    <a:pt x="8129" y="2546"/>
                  </a:lnTo>
                  <a:lnTo>
                    <a:pt x="8177" y="2571"/>
                  </a:lnTo>
                  <a:lnTo>
                    <a:pt x="8226" y="2595"/>
                  </a:lnTo>
                  <a:lnTo>
                    <a:pt x="8273" y="2621"/>
                  </a:lnTo>
                  <a:lnTo>
                    <a:pt x="8318" y="2647"/>
                  </a:lnTo>
                  <a:lnTo>
                    <a:pt x="8318" y="2647"/>
                  </a:lnTo>
                  <a:lnTo>
                    <a:pt x="8365" y="2675"/>
                  </a:lnTo>
                  <a:lnTo>
                    <a:pt x="8411" y="2704"/>
                  </a:lnTo>
                  <a:lnTo>
                    <a:pt x="8455" y="2733"/>
                  </a:lnTo>
                  <a:lnTo>
                    <a:pt x="8500" y="2763"/>
                  </a:lnTo>
                  <a:lnTo>
                    <a:pt x="8543" y="2793"/>
                  </a:lnTo>
                  <a:lnTo>
                    <a:pt x="8584" y="2824"/>
                  </a:lnTo>
                  <a:lnTo>
                    <a:pt x="8626" y="2856"/>
                  </a:lnTo>
                  <a:lnTo>
                    <a:pt x="8667" y="2889"/>
                  </a:lnTo>
                  <a:lnTo>
                    <a:pt x="8707" y="2922"/>
                  </a:lnTo>
                  <a:lnTo>
                    <a:pt x="8746" y="2956"/>
                  </a:lnTo>
                  <a:lnTo>
                    <a:pt x="8785" y="2990"/>
                  </a:lnTo>
                  <a:lnTo>
                    <a:pt x="8823" y="3026"/>
                  </a:lnTo>
                  <a:lnTo>
                    <a:pt x="8861" y="3062"/>
                  </a:lnTo>
                  <a:lnTo>
                    <a:pt x="8896" y="3098"/>
                  </a:lnTo>
                  <a:lnTo>
                    <a:pt x="8932" y="3135"/>
                  </a:lnTo>
                  <a:lnTo>
                    <a:pt x="8967" y="3174"/>
                  </a:lnTo>
                  <a:lnTo>
                    <a:pt x="9001" y="3212"/>
                  </a:lnTo>
                  <a:lnTo>
                    <a:pt x="9034" y="3251"/>
                  </a:lnTo>
                  <a:lnTo>
                    <a:pt x="9067" y="3291"/>
                  </a:lnTo>
                  <a:lnTo>
                    <a:pt x="9098" y="3331"/>
                  </a:lnTo>
                  <a:lnTo>
                    <a:pt x="9130" y="3373"/>
                  </a:lnTo>
                  <a:lnTo>
                    <a:pt x="9160" y="3414"/>
                  </a:lnTo>
                  <a:lnTo>
                    <a:pt x="9190" y="3457"/>
                  </a:lnTo>
                  <a:lnTo>
                    <a:pt x="9219" y="3500"/>
                  </a:lnTo>
                  <a:lnTo>
                    <a:pt x="9247" y="3545"/>
                  </a:lnTo>
                  <a:lnTo>
                    <a:pt x="9274" y="3589"/>
                  </a:lnTo>
                  <a:lnTo>
                    <a:pt x="9302" y="3635"/>
                  </a:lnTo>
                  <a:lnTo>
                    <a:pt x="9327" y="3681"/>
                  </a:lnTo>
                  <a:lnTo>
                    <a:pt x="9353" y="3726"/>
                  </a:lnTo>
                  <a:lnTo>
                    <a:pt x="9378" y="3774"/>
                  </a:lnTo>
                  <a:lnTo>
                    <a:pt x="9402" y="3822"/>
                  </a:lnTo>
                  <a:lnTo>
                    <a:pt x="9425" y="3871"/>
                  </a:lnTo>
                  <a:lnTo>
                    <a:pt x="9425" y="3871"/>
                  </a:lnTo>
                  <a:lnTo>
                    <a:pt x="9484" y="3842"/>
                  </a:lnTo>
                  <a:lnTo>
                    <a:pt x="9542" y="3814"/>
                  </a:lnTo>
                  <a:lnTo>
                    <a:pt x="9602" y="3787"/>
                  </a:lnTo>
                  <a:lnTo>
                    <a:pt x="9663" y="3761"/>
                  </a:lnTo>
                  <a:lnTo>
                    <a:pt x="9724" y="3736"/>
                  </a:lnTo>
                  <a:lnTo>
                    <a:pt x="9789" y="3714"/>
                  </a:lnTo>
                  <a:lnTo>
                    <a:pt x="9853" y="3691"/>
                  </a:lnTo>
                  <a:lnTo>
                    <a:pt x="9920" y="3671"/>
                  </a:lnTo>
                  <a:lnTo>
                    <a:pt x="9988" y="3652"/>
                  </a:lnTo>
                  <a:lnTo>
                    <a:pt x="10059" y="3636"/>
                  </a:lnTo>
                  <a:lnTo>
                    <a:pt x="10131" y="3622"/>
                  </a:lnTo>
                  <a:lnTo>
                    <a:pt x="10205" y="3609"/>
                  </a:lnTo>
                  <a:lnTo>
                    <a:pt x="10283" y="3599"/>
                  </a:lnTo>
                  <a:lnTo>
                    <a:pt x="10363" y="3593"/>
                  </a:lnTo>
                  <a:lnTo>
                    <a:pt x="10446" y="3589"/>
                  </a:lnTo>
                  <a:lnTo>
                    <a:pt x="10532" y="3588"/>
                  </a:lnTo>
                  <a:lnTo>
                    <a:pt x="10532" y="3588"/>
                  </a:lnTo>
                  <a:lnTo>
                    <a:pt x="10525" y="3525"/>
                  </a:lnTo>
                  <a:lnTo>
                    <a:pt x="10516" y="3463"/>
                  </a:lnTo>
                  <a:lnTo>
                    <a:pt x="10506" y="3401"/>
                  </a:lnTo>
                  <a:lnTo>
                    <a:pt x="10496" y="3341"/>
                  </a:lnTo>
                  <a:lnTo>
                    <a:pt x="10485" y="3282"/>
                  </a:lnTo>
                  <a:lnTo>
                    <a:pt x="10473" y="3224"/>
                  </a:lnTo>
                  <a:lnTo>
                    <a:pt x="10459" y="3165"/>
                  </a:lnTo>
                  <a:lnTo>
                    <a:pt x="10444" y="3108"/>
                  </a:lnTo>
                  <a:lnTo>
                    <a:pt x="10429" y="3052"/>
                  </a:lnTo>
                  <a:lnTo>
                    <a:pt x="10413" y="2996"/>
                  </a:lnTo>
                  <a:lnTo>
                    <a:pt x="10394" y="2940"/>
                  </a:lnTo>
                  <a:lnTo>
                    <a:pt x="10376" y="2886"/>
                  </a:lnTo>
                  <a:lnTo>
                    <a:pt x="10357" y="2833"/>
                  </a:lnTo>
                  <a:lnTo>
                    <a:pt x="10336" y="2780"/>
                  </a:lnTo>
                  <a:lnTo>
                    <a:pt x="10314" y="2728"/>
                  </a:lnTo>
                  <a:lnTo>
                    <a:pt x="10291" y="2677"/>
                  </a:lnTo>
                  <a:lnTo>
                    <a:pt x="10268" y="2627"/>
                  </a:lnTo>
                  <a:lnTo>
                    <a:pt x="10244" y="2576"/>
                  </a:lnTo>
                  <a:lnTo>
                    <a:pt x="10218" y="2528"/>
                  </a:lnTo>
                  <a:lnTo>
                    <a:pt x="10191" y="2479"/>
                  </a:lnTo>
                  <a:lnTo>
                    <a:pt x="10164" y="2432"/>
                  </a:lnTo>
                  <a:lnTo>
                    <a:pt x="10135" y="2386"/>
                  </a:lnTo>
                  <a:lnTo>
                    <a:pt x="10105" y="2340"/>
                  </a:lnTo>
                  <a:lnTo>
                    <a:pt x="10075" y="2294"/>
                  </a:lnTo>
                  <a:lnTo>
                    <a:pt x="10043" y="2250"/>
                  </a:lnTo>
                  <a:lnTo>
                    <a:pt x="10011" y="2207"/>
                  </a:lnTo>
                  <a:lnTo>
                    <a:pt x="9978" y="2164"/>
                  </a:lnTo>
                  <a:lnTo>
                    <a:pt x="9943" y="2121"/>
                  </a:lnTo>
                  <a:lnTo>
                    <a:pt x="9907" y="2081"/>
                  </a:lnTo>
                  <a:lnTo>
                    <a:pt x="9872" y="2039"/>
                  </a:lnTo>
                  <a:lnTo>
                    <a:pt x="9834" y="2001"/>
                  </a:lnTo>
                  <a:lnTo>
                    <a:pt x="9797" y="1962"/>
                  </a:lnTo>
                  <a:lnTo>
                    <a:pt x="9797" y="1962"/>
                  </a:lnTo>
                  <a:lnTo>
                    <a:pt x="9760" y="1926"/>
                  </a:lnTo>
                  <a:lnTo>
                    <a:pt x="9723" y="1890"/>
                  </a:lnTo>
                  <a:lnTo>
                    <a:pt x="9684" y="1855"/>
                  </a:lnTo>
                  <a:lnTo>
                    <a:pt x="9644" y="1820"/>
                  </a:lnTo>
                  <a:lnTo>
                    <a:pt x="9604" y="1787"/>
                  </a:lnTo>
                  <a:lnTo>
                    <a:pt x="9562" y="1753"/>
                  </a:lnTo>
                  <a:lnTo>
                    <a:pt x="9519" y="1721"/>
                  </a:lnTo>
                  <a:lnTo>
                    <a:pt x="9475" y="1689"/>
                  </a:lnTo>
                  <a:lnTo>
                    <a:pt x="9431" y="1658"/>
                  </a:lnTo>
                  <a:lnTo>
                    <a:pt x="9385" y="1628"/>
                  </a:lnTo>
                  <a:lnTo>
                    <a:pt x="9337" y="1600"/>
                  </a:lnTo>
                  <a:lnTo>
                    <a:pt x="9289" y="1571"/>
                  </a:lnTo>
                  <a:lnTo>
                    <a:pt x="9240" y="1544"/>
                  </a:lnTo>
                  <a:lnTo>
                    <a:pt x="9190" y="1518"/>
                  </a:lnTo>
                  <a:lnTo>
                    <a:pt x="9138" y="1494"/>
                  </a:lnTo>
                  <a:lnTo>
                    <a:pt x="9085" y="1469"/>
                  </a:lnTo>
                  <a:lnTo>
                    <a:pt x="9032" y="1448"/>
                  </a:lnTo>
                  <a:lnTo>
                    <a:pt x="8978" y="1426"/>
                  </a:lnTo>
                  <a:lnTo>
                    <a:pt x="8922" y="1406"/>
                  </a:lnTo>
                  <a:lnTo>
                    <a:pt x="8865" y="1389"/>
                  </a:lnTo>
                  <a:lnTo>
                    <a:pt x="8806" y="1372"/>
                  </a:lnTo>
                  <a:lnTo>
                    <a:pt x="8747" y="1358"/>
                  </a:lnTo>
                  <a:lnTo>
                    <a:pt x="8687" y="1343"/>
                  </a:lnTo>
                  <a:lnTo>
                    <a:pt x="8626" y="1332"/>
                  </a:lnTo>
                  <a:lnTo>
                    <a:pt x="8563" y="1322"/>
                  </a:lnTo>
                  <a:lnTo>
                    <a:pt x="8500" y="1313"/>
                  </a:lnTo>
                  <a:lnTo>
                    <a:pt x="8435" y="1308"/>
                  </a:lnTo>
                  <a:lnTo>
                    <a:pt x="8369" y="1303"/>
                  </a:lnTo>
                  <a:lnTo>
                    <a:pt x="8302" y="1300"/>
                  </a:lnTo>
                  <a:lnTo>
                    <a:pt x="8233" y="1300"/>
                  </a:lnTo>
                  <a:lnTo>
                    <a:pt x="8163" y="1302"/>
                  </a:lnTo>
                  <a:lnTo>
                    <a:pt x="8093" y="1306"/>
                  </a:lnTo>
                  <a:lnTo>
                    <a:pt x="8093" y="1306"/>
                  </a:lnTo>
                  <a:lnTo>
                    <a:pt x="8017" y="1312"/>
                  </a:lnTo>
                  <a:lnTo>
                    <a:pt x="7944" y="1322"/>
                  </a:lnTo>
                  <a:lnTo>
                    <a:pt x="7872" y="1335"/>
                  </a:lnTo>
                  <a:lnTo>
                    <a:pt x="7805" y="1351"/>
                  </a:lnTo>
                  <a:lnTo>
                    <a:pt x="7739" y="1368"/>
                  </a:lnTo>
                  <a:lnTo>
                    <a:pt x="7675" y="1388"/>
                  </a:lnTo>
                  <a:lnTo>
                    <a:pt x="7612" y="1409"/>
                  </a:lnTo>
                  <a:lnTo>
                    <a:pt x="7552" y="1432"/>
                  </a:lnTo>
                  <a:lnTo>
                    <a:pt x="7491" y="1456"/>
                  </a:lnTo>
                  <a:lnTo>
                    <a:pt x="7433" y="1484"/>
                  </a:lnTo>
                  <a:lnTo>
                    <a:pt x="7375" y="1511"/>
                  </a:lnTo>
                  <a:lnTo>
                    <a:pt x="7320" y="1540"/>
                  </a:lnTo>
                  <a:lnTo>
                    <a:pt x="7206" y="1598"/>
                  </a:lnTo>
                  <a:lnTo>
                    <a:pt x="7095" y="1658"/>
                  </a:lnTo>
                  <a:lnTo>
                    <a:pt x="7095" y="1658"/>
                  </a:lnTo>
                  <a:lnTo>
                    <a:pt x="7056" y="1570"/>
                  </a:lnTo>
                  <a:lnTo>
                    <a:pt x="7015" y="1484"/>
                  </a:lnTo>
                  <a:lnTo>
                    <a:pt x="6972" y="1399"/>
                  </a:lnTo>
                  <a:lnTo>
                    <a:pt x="6927" y="1316"/>
                  </a:lnTo>
                  <a:lnTo>
                    <a:pt x="6881" y="1236"/>
                  </a:lnTo>
                  <a:lnTo>
                    <a:pt x="6833" y="1157"/>
                  </a:lnTo>
                  <a:lnTo>
                    <a:pt x="6781" y="1080"/>
                  </a:lnTo>
                  <a:lnTo>
                    <a:pt x="6728" y="1005"/>
                  </a:lnTo>
                  <a:lnTo>
                    <a:pt x="6674" y="932"/>
                  </a:lnTo>
                  <a:lnTo>
                    <a:pt x="6615" y="862"/>
                  </a:lnTo>
                  <a:lnTo>
                    <a:pt x="6555" y="793"/>
                  </a:lnTo>
                  <a:lnTo>
                    <a:pt x="6492" y="728"/>
                  </a:lnTo>
                  <a:lnTo>
                    <a:pt x="6426" y="663"/>
                  </a:lnTo>
                  <a:lnTo>
                    <a:pt x="6393" y="632"/>
                  </a:lnTo>
                  <a:lnTo>
                    <a:pt x="6359" y="602"/>
                  </a:lnTo>
                  <a:lnTo>
                    <a:pt x="6323" y="570"/>
                  </a:lnTo>
                  <a:lnTo>
                    <a:pt x="6287" y="541"/>
                  </a:lnTo>
                  <a:lnTo>
                    <a:pt x="6250" y="511"/>
                  </a:lnTo>
                  <a:lnTo>
                    <a:pt x="6213" y="483"/>
                  </a:lnTo>
                  <a:lnTo>
                    <a:pt x="6213" y="483"/>
                  </a:lnTo>
                  <a:lnTo>
                    <a:pt x="6177" y="457"/>
                  </a:lnTo>
                  <a:lnTo>
                    <a:pt x="6140" y="430"/>
                  </a:lnTo>
                  <a:lnTo>
                    <a:pt x="6102" y="404"/>
                  </a:lnTo>
                  <a:lnTo>
                    <a:pt x="6062" y="378"/>
                  </a:lnTo>
                  <a:lnTo>
                    <a:pt x="6022" y="352"/>
                  </a:lnTo>
                  <a:lnTo>
                    <a:pt x="5979" y="328"/>
                  </a:lnTo>
                  <a:lnTo>
                    <a:pt x="5938" y="304"/>
                  </a:lnTo>
                  <a:lnTo>
                    <a:pt x="5893" y="279"/>
                  </a:lnTo>
                  <a:lnTo>
                    <a:pt x="5849" y="256"/>
                  </a:lnTo>
                  <a:lnTo>
                    <a:pt x="5803" y="233"/>
                  </a:lnTo>
                  <a:lnTo>
                    <a:pt x="5756" y="212"/>
                  </a:lnTo>
                  <a:lnTo>
                    <a:pt x="5708" y="190"/>
                  </a:lnTo>
                  <a:lnTo>
                    <a:pt x="5660" y="170"/>
                  </a:lnTo>
                  <a:lnTo>
                    <a:pt x="5610" y="150"/>
                  </a:lnTo>
                  <a:lnTo>
                    <a:pt x="5559" y="132"/>
                  </a:lnTo>
                  <a:lnTo>
                    <a:pt x="5508" y="115"/>
                  </a:lnTo>
                  <a:lnTo>
                    <a:pt x="5456" y="97"/>
                  </a:lnTo>
                  <a:lnTo>
                    <a:pt x="5403" y="82"/>
                  </a:lnTo>
                  <a:lnTo>
                    <a:pt x="5350" y="67"/>
                  </a:lnTo>
                  <a:lnTo>
                    <a:pt x="5296" y="54"/>
                  </a:lnTo>
                  <a:lnTo>
                    <a:pt x="5242" y="43"/>
                  </a:lnTo>
                  <a:lnTo>
                    <a:pt x="5187" y="32"/>
                  </a:lnTo>
                  <a:lnTo>
                    <a:pt x="5131" y="23"/>
                  </a:lnTo>
                  <a:lnTo>
                    <a:pt x="5074" y="16"/>
                  </a:lnTo>
                  <a:lnTo>
                    <a:pt x="5018" y="9"/>
                  </a:lnTo>
                  <a:lnTo>
                    <a:pt x="4961" y="4"/>
                  </a:lnTo>
                  <a:lnTo>
                    <a:pt x="4902" y="1"/>
                  </a:lnTo>
                  <a:lnTo>
                    <a:pt x="4843" y="0"/>
                  </a:lnTo>
                  <a:lnTo>
                    <a:pt x="4785" y="1"/>
                  </a:lnTo>
                  <a:lnTo>
                    <a:pt x="4726" y="3"/>
                  </a:lnTo>
                  <a:lnTo>
                    <a:pt x="4667" y="7"/>
                  </a:lnTo>
                  <a:lnTo>
                    <a:pt x="4607" y="13"/>
                  </a:lnTo>
                  <a:lnTo>
                    <a:pt x="4607" y="13"/>
                  </a:lnTo>
                  <a:lnTo>
                    <a:pt x="4543" y="21"/>
                  </a:lnTo>
                  <a:lnTo>
                    <a:pt x="4478" y="30"/>
                  </a:lnTo>
                  <a:lnTo>
                    <a:pt x="4415" y="42"/>
                  </a:lnTo>
                  <a:lnTo>
                    <a:pt x="4352" y="54"/>
                  </a:lnTo>
                  <a:lnTo>
                    <a:pt x="4291" y="67"/>
                  </a:lnTo>
                  <a:lnTo>
                    <a:pt x="4230" y="82"/>
                  </a:lnTo>
                  <a:lnTo>
                    <a:pt x="4172" y="97"/>
                  </a:lnTo>
                  <a:lnTo>
                    <a:pt x="4113" y="115"/>
                  </a:lnTo>
                  <a:lnTo>
                    <a:pt x="4054" y="133"/>
                  </a:lnTo>
                  <a:lnTo>
                    <a:pt x="3998" y="153"/>
                  </a:lnTo>
                  <a:lnTo>
                    <a:pt x="3941" y="175"/>
                  </a:lnTo>
                  <a:lnTo>
                    <a:pt x="3887" y="196"/>
                  </a:lnTo>
                  <a:lnTo>
                    <a:pt x="3832" y="221"/>
                  </a:lnTo>
                  <a:lnTo>
                    <a:pt x="3779" y="245"/>
                  </a:lnTo>
                  <a:lnTo>
                    <a:pt x="3726" y="271"/>
                  </a:lnTo>
                  <a:lnTo>
                    <a:pt x="3676" y="296"/>
                  </a:lnTo>
                  <a:lnTo>
                    <a:pt x="3625" y="325"/>
                  </a:lnTo>
                  <a:lnTo>
                    <a:pt x="3576" y="354"/>
                  </a:lnTo>
                  <a:lnTo>
                    <a:pt x="3527" y="384"/>
                  </a:lnTo>
                  <a:lnTo>
                    <a:pt x="3479" y="415"/>
                  </a:lnTo>
                  <a:lnTo>
                    <a:pt x="3433" y="448"/>
                  </a:lnTo>
                  <a:lnTo>
                    <a:pt x="3387" y="481"/>
                  </a:lnTo>
                  <a:lnTo>
                    <a:pt x="3341" y="516"/>
                  </a:lnTo>
                  <a:lnTo>
                    <a:pt x="3297" y="551"/>
                  </a:lnTo>
                  <a:lnTo>
                    <a:pt x="3254" y="589"/>
                  </a:lnTo>
                  <a:lnTo>
                    <a:pt x="3212" y="626"/>
                  </a:lnTo>
                  <a:lnTo>
                    <a:pt x="3171" y="665"/>
                  </a:lnTo>
                  <a:lnTo>
                    <a:pt x="3131" y="705"/>
                  </a:lnTo>
                  <a:lnTo>
                    <a:pt x="3091" y="745"/>
                  </a:lnTo>
                  <a:lnTo>
                    <a:pt x="3052" y="786"/>
                  </a:lnTo>
                  <a:lnTo>
                    <a:pt x="3015" y="829"/>
                  </a:lnTo>
                  <a:lnTo>
                    <a:pt x="2979" y="872"/>
                  </a:lnTo>
                  <a:lnTo>
                    <a:pt x="2943" y="917"/>
                  </a:lnTo>
                  <a:lnTo>
                    <a:pt x="2907" y="962"/>
                  </a:lnTo>
                  <a:lnTo>
                    <a:pt x="2874" y="1008"/>
                  </a:lnTo>
                  <a:lnTo>
                    <a:pt x="2841" y="1055"/>
                  </a:lnTo>
                  <a:lnTo>
                    <a:pt x="2808" y="1104"/>
                  </a:lnTo>
                  <a:lnTo>
                    <a:pt x="2778" y="1153"/>
                  </a:lnTo>
                  <a:lnTo>
                    <a:pt x="2748" y="1203"/>
                  </a:lnTo>
                  <a:lnTo>
                    <a:pt x="2718" y="1253"/>
                  </a:lnTo>
                  <a:lnTo>
                    <a:pt x="2691" y="1305"/>
                  </a:lnTo>
                  <a:lnTo>
                    <a:pt x="2664" y="1356"/>
                  </a:lnTo>
                  <a:lnTo>
                    <a:pt x="2637" y="1409"/>
                  </a:lnTo>
                  <a:lnTo>
                    <a:pt x="2612" y="1464"/>
                  </a:lnTo>
                  <a:lnTo>
                    <a:pt x="2588" y="1518"/>
                  </a:lnTo>
                  <a:lnTo>
                    <a:pt x="2563" y="1574"/>
                  </a:lnTo>
                  <a:lnTo>
                    <a:pt x="2542" y="1630"/>
                  </a:lnTo>
                  <a:lnTo>
                    <a:pt x="2521" y="1687"/>
                  </a:lnTo>
                  <a:lnTo>
                    <a:pt x="2499" y="1744"/>
                  </a:lnTo>
                  <a:lnTo>
                    <a:pt x="2479" y="1802"/>
                  </a:lnTo>
                  <a:lnTo>
                    <a:pt x="2460" y="1862"/>
                  </a:lnTo>
                  <a:lnTo>
                    <a:pt x="2443" y="1921"/>
                  </a:lnTo>
                  <a:lnTo>
                    <a:pt x="2426" y="1981"/>
                  </a:lnTo>
                  <a:lnTo>
                    <a:pt x="2410" y="2042"/>
                  </a:lnTo>
                  <a:lnTo>
                    <a:pt x="2396" y="2104"/>
                  </a:lnTo>
                  <a:lnTo>
                    <a:pt x="2382" y="2167"/>
                  </a:lnTo>
                  <a:lnTo>
                    <a:pt x="2369" y="2230"/>
                  </a:lnTo>
                  <a:lnTo>
                    <a:pt x="2357" y="2293"/>
                  </a:lnTo>
                  <a:lnTo>
                    <a:pt x="2346" y="2357"/>
                  </a:lnTo>
                  <a:lnTo>
                    <a:pt x="2336" y="2422"/>
                  </a:lnTo>
                  <a:lnTo>
                    <a:pt x="2327" y="2488"/>
                  </a:lnTo>
                  <a:lnTo>
                    <a:pt x="2320" y="2552"/>
                  </a:lnTo>
                  <a:lnTo>
                    <a:pt x="2313" y="2619"/>
                  </a:lnTo>
                  <a:lnTo>
                    <a:pt x="2306" y="2687"/>
                  </a:lnTo>
                  <a:lnTo>
                    <a:pt x="2306" y="2687"/>
                  </a:lnTo>
                  <a:lnTo>
                    <a:pt x="2236" y="2697"/>
                  </a:lnTo>
                  <a:lnTo>
                    <a:pt x="2167" y="2711"/>
                  </a:lnTo>
                  <a:lnTo>
                    <a:pt x="2099" y="2725"/>
                  </a:lnTo>
                  <a:lnTo>
                    <a:pt x="2035" y="2744"/>
                  </a:lnTo>
                  <a:lnTo>
                    <a:pt x="1972" y="2763"/>
                  </a:lnTo>
                  <a:lnTo>
                    <a:pt x="1910" y="2784"/>
                  </a:lnTo>
                  <a:lnTo>
                    <a:pt x="1852" y="2808"/>
                  </a:lnTo>
                  <a:lnTo>
                    <a:pt x="1794" y="2833"/>
                  </a:lnTo>
                  <a:lnTo>
                    <a:pt x="1740" y="2860"/>
                  </a:lnTo>
                  <a:lnTo>
                    <a:pt x="1687" y="2890"/>
                  </a:lnTo>
                  <a:lnTo>
                    <a:pt x="1635" y="2920"/>
                  </a:lnTo>
                  <a:lnTo>
                    <a:pt x="1585" y="2953"/>
                  </a:lnTo>
                  <a:lnTo>
                    <a:pt x="1537" y="2987"/>
                  </a:lnTo>
                  <a:lnTo>
                    <a:pt x="1491" y="3023"/>
                  </a:lnTo>
                  <a:lnTo>
                    <a:pt x="1445" y="3060"/>
                  </a:lnTo>
                  <a:lnTo>
                    <a:pt x="1402" y="3099"/>
                  </a:lnTo>
                  <a:lnTo>
                    <a:pt x="1361" y="3139"/>
                  </a:lnTo>
                  <a:lnTo>
                    <a:pt x="1319" y="3181"/>
                  </a:lnTo>
                  <a:lnTo>
                    <a:pt x="1280" y="3224"/>
                  </a:lnTo>
                  <a:lnTo>
                    <a:pt x="1243" y="3268"/>
                  </a:lnTo>
                  <a:lnTo>
                    <a:pt x="1206" y="3314"/>
                  </a:lnTo>
                  <a:lnTo>
                    <a:pt x="1170" y="3361"/>
                  </a:lnTo>
                  <a:lnTo>
                    <a:pt x="1137" y="3410"/>
                  </a:lnTo>
                  <a:lnTo>
                    <a:pt x="1104" y="3459"/>
                  </a:lnTo>
                  <a:lnTo>
                    <a:pt x="1071" y="3509"/>
                  </a:lnTo>
                  <a:lnTo>
                    <a:pt x="1041" y="3562"/>
                  </a:lnTo>
                  <a:lnTo>
                    <a:pt x="1011" y="3613"/>
                  </a:lnTo>
                  <a:lnTo>
                    <a:pt x="982" y="3668"/>
                  </a:lnTo>
                  <a:lnTo>
                    <a:pt x="955" y="3722"/>
                  </a:lnTo>
                  <a:lnTo>
                    <a:pt x="928" y="3777"/>
                  </a:lnTo>
                  <a:lnTo>
                    <a:pt x="902" y="3834"/>
                  </a:lnTo>
                  <a:lnTo>
                    <a:pt x="876" y="3891"/>
                  </a:lnTo>
                  <a:lnTo>
                    <a:pt x="876" y="3891"/>
                  </a:lnTo>
                  <a:lnTo>
                    <a:pt x="822" y="3905"/>
                  </a:lnTo>
                  <a:lnTo>
                    <a:pt x="770" y="3923"/>
                  </a:lnTo>
                  <a:lnTo>
                    <a:pt x="719" y="3943"/>
                  </a:lnTo>
                  <a:lnTo>
                    <a:pt x="669" y="3964"/>
                  </a:lnTo>
                  <a:lnTo>
                    <a:pt x="622" y="3989"/>
                  </a:lnTo>
                  <a:lnTo>
                    <a:pt x="574" y="4014"/>
                  </a:lnTo>
                  <a:lnTo>
                    <a:pt x="530" y="4042"/>
                  </a:lnTo>
                  <a:lnTo>
                    <a:pt x="487" y="4072"/>
                  </a:lnTo>
                  <a:lnTo>
                    <a:pt x="445" y="4103"/>
                  </a:lnTo>
                  <a:lnTo>
                    <a:pt x="405" y="4136"/>
                  </a:lnTo>
                  <a:lnTo>
                    <a:pt x="367" y="4170"/>
                  </a:lnTo>
                  <a:lnTo>
                    <a:pt x="331" y="4208"/>
                  </a:lnTo>
                  <a:lnTo>
                    <a:pt x="295" y="4246"/>
                  </a:lnTo>
                  <a:lnTo>
                    <a:pt x="262" y="4286"/>
                  </a:lnTo>
                  <a:lnTo>
                    <a:pt x="231" y="4328"/>
                  </a:lnTo>
                  <a:lnTo>
                    <a:pt x="202" y="4371"/>
                  </a:lnTo>
                  <a:lnTo>
                    <a:pt x="175" y="4415"/>
                  </a:lnTo>
                  <a:lnTo>
                    <a:pt x="149" y="4461"/>
                  </a:lnTo>
                  <a:lnTo>
                    <a:pt x="126" y="4508"/>
                  </a:lnTo>
                  <a:lnTo>
                    <a:pt x="103" y="4557"/>
                  </a:lnTo>
                  <a:lnTo>
                    <a:pt x="84" y="4607"/>
                  </a:lnTo>
                  <a:lnTo>
                    <a:pt x="66" y="4657"/>
                  </a:lnTo>
                  <a:lnTo>
                    <a:pt x="50" y="4710"/>
                  </a:lnTo>
                  <a:lnTo>
                    <a:pt x="37" y="4763"/>
                  </a:lnTo>
                  <a:lnTo>
                    <a:pt x="26" y="4818"/>
                  </a:lnTo>
                  <a:lnTo>
                    <a:pt x="16" y="4872"/>
                  </a:lnTo>
                  <a:lnTo>
                    <a:pt x="9" y="4929"/>
                  </a:lnTo>
                  <a:lnTo>
                    <a:pt x="3" y="4985"/>
                  </a:lnTo>
                  <a:lnTo>
                    <a:pt x="0" y="5044"/>
                  </a:lnTo>
                  <a:lnTo>
                    <a:pt x="0" y="5103"/>
                  </a:lnTo>
                  <a:lnTo>
                    <a:pt x="1" y="5161"/>
                  </a:lnTo>
                  <a:lnTo>
                    <a:pt x="6" y="5222"/>
                  </a:lnTo>
                  <a:lnTo>
                    <a:pt x="6" y="5222"/>
                  </a:lnTo>
                  <a:lnTo>
                    <a:pt x="10" y="5273"/>
                  </a:lnTo>
                  <a:lnTo>
                    <a:pt x="19" y="5325"/>
                  </a:lnTo>
                  <a:lnTo>
                    <a:pt x="27" y="5376"/>
                  </a:lnTo>
                  <a:lnTo>
                    <a:pt x="39" y="5426"/>
                  </a:lnTo>
                  <a:lnTo>
                    <a:pt x="53" y="5477"/>
                  </a:lnTo>
                  <a:lnTo>
                    <a:pt x="69" y="5525"/>
                  </a:lnTo>
                  <a:lnTo>
                    <a:pt x="86" y="5574"/>
                  </a:lnTo>
                  <a:lnTo>
                    <a:pt x="105" y="5623"/>
                  </a:lnTo>
                  <a:lnTo>
                    <a:pt x="126" y="5670"/>
                  </a:lnTo>
                  <a:lnTo>
                    <a:pt x="149" y="5716"/>
                  </a:lnTo>
                  <a:lnTo>
                    <a:pt x="173" y="5760"/>
                  </a:lnTo>
                  <a:lnTo>
                    <a:pt x="199" y="5804"/>
                  </a:lnTo>
                  <a:lnTo>
                    <a:pt x="228" y="5847"/>
                  </a:lnTo>
                  <a:lnTo>
                    <a:pt x="256" y="5889"/>
                  </a:lnTo>
                  <a:lnTo>
                    <a:pt x="288" y="5931"/>
                  </a:lnTo>
                  <a:lnTo>
                    <a:pt x="319" y="5969"/>
                  </a:lnTo>
                  <a:lnTo>
                    <a:pt x="354" y="6006"/>
                  </a:lnTo>
                  <a:lnTo>
                    <a:pt x="390" y="6042"/>
                  </a:lnTo>
                  <a:lnTo>
                    <a:pt x="425" y="6077"/>
                  </a:lnTo>
                  <a:lnTo>
                    <a:pt x="464" y="6110"/>
                  </a:lnTo>
                  <a:lnTo>
                    <a:pt x="503" y="6141"/>
                  </a:lnTo>
                  <a:lnTo>
                    <a:pt x="543" y="6170"/>
                  </a:lnTo>
                  <a:lnTo>
                    <a:pt x="584" y="6197"/>
                  </a:lnTo>
                  <a:lnTo>
                    <a:pt x="627" y="6221"/>
                  </a:lnTo>
                  <a:lnTo>
                    <a:pt x="672" y="6244"/>
                  </a:lnTo>
                  <a:lnTo>
                    <a:pt x="716" y="6266"/>
                  </a:lnTo>
                  <a:lnTo>
                    <a:pt x="762" y="6283"/>
                  </a:lnTo>
                  <a:lnTo>
                    <a:pt x="809" y="6300"/>
                  </a:lnTo>
                  <a:lnTo>
                    <a:pt x="856" y="6313"/>
                  </a:lnTo>
                  <a:lnTo>
                    <a:pt x="905" y="6324"/>
                  </a:lnTo>
                  <a:lnTo>
                    <a:pt x="954" y="6333"/>
                  </a:lnTo>
                  <a:lnTo>
                    <a:pt x="1004" y="6339"/>
                  </a:lnTo>
                  <a:lnTo>
                    <a:pt x="1004" y="6339"/>
                  </a:lnTo>
                  <a:lnTo>
                    <a:pt x="1077" y="6344"/>
                  </a:lnTo>
                  <a:lnTo>
                    <a:pt x="1153" y="6349"/>
                  </a:lnTo>
                  <a:lnTo>
                    <a:pt x="1230" y="6352"/>
                  </a:lnTo>
                  <a:lnTo>
                    <a:pt x="1308" y="6353"/>
                  </a:lnTo>
                  <a:lnTo>
                    <a:pt x="1388" y="6353"/>
                  </a:lnTo>
                  <a:lnTo>
                    <a:pt x="1466" y="6353"/>
                  </a:lnTo>
                  <a:lnTo>
                    <a:pt x="1630" y="6352"/>
                  </a:lnTo>
                  <a:lnTo>
                    <a:pt x="1953" y="6343"/>
                  </a:lnTo>
                  <a:lnTo>
                    <a:pt x="2112" y="6340"/>
                  </a:lnTo>
                  <a:lnTo>
                    <a:pt x="2267" y="6339"/>
                  </a:lnTo>
                  <a:lnTo>
                    <a:pt x="2267" y="6339"/>
                  </a:lnTo>
                  <a:lnTo>
                    <a:pt x="2316" y="6337"/>
                  </a:lnTo>
                  <a:lnTo>
                    <a:pt x="2357" y="6337"/>
                  </a:lnTo>
                  <a:lnTo>
                    <a:pt x="2439" y="6333"/>
                  </a:lnTo>
                  <a:lnTo>
                    <a:pt x="2485" y="6333"/>
                  </a:lnTo>
                  <a:lnTo>
                    <a:pt x="2541" y="6333"/>
                  </a:lnTo>
                  <a:lnTo>
                    <a:pt x="2611" y="6334"/>
                  </a:lnTo>
                  <a:lnTo>
                    <a:pt x="2698" y="6339"/>
                  </a:lnTo>
                  <a:lnTo>
                    <a:pt x="2698" y="6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 name="Elbow Connector 7"/>
          <p:cNvCxnSpPr/>
          <p:nvPr/>
        </p:nvCxnSpPr>
        <p:spPr>
          <a:xfrm>
            <a:off x="8350043" y="1794950"/>
            <a:ext cx="3399922" cy="1558231"/>
          </a:xfrm>
          <a:prstGeom prst="bentConnector3">
            <a:avLst>
              <a:gd name="adj1" fmla="val 100095"/>
            </a:avLst>
          </a:prstGeom>
          <a:ln w="19050" cap="sq">
            <a:solidFill>
              <a:schemeClr val="tx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350043" y="5018256"/>
            <a:ext cx="1752834" cy="0"/>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131" idx="2"/>
          </p:cNvCxnSpPr>
          <p:nvPr/>
        </p:nvCxnSpPr>
        <p:spPr>
          <a:xfrm flipV="1">
            <a:off x="8334855" y="4324551"/>
            <a:ext cx="3370290" cy="1719651"/>
          </a:xfrm>
          <a:prstGeom prst="bentConnector2">
            <a:avLst/>
          </a:prstGeom>
          <a:ln w="19050" cap="sq">
            <a:solidFill>
              <a:schemeClr val="accent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259340" y="1938135"/>
            <a:ext cx="680700" cy="895001"/>
            <a:chOff x="-1542920" y="1296261"/>
            <a:chExt cx="1759060" cy="2211117"/>
          </a:xfrm>
        </p:grpSpPr>
        <p:sp>
          <p:nvSpPr>
            <p:cNvPr id="12" name="Freeform 5"/>
            <p:cNvSpPr>
              <a:spLocks/>
            </p:cNvSpPr>
            <p:nvPr/>
          </p:nvSpPr>
          <p:spPr bwMode="auto">
            <a:xfrm>
              <a:off x="-1171576" y="1296261"/>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p:cNvSpPr>
              <a:spLocks/>
            </p:cNvSpPr>
            <p:nvPr/>
          </p:nvSpPr>
          <p:spPr bwMode="auto">
            <a:xfrm>
              <a:off x="-711407" y="1330194"/>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5"/>
            <p:cNvSpPr>
              <a:spLocks/>
            </p:cNvSpPr>
            <p:nvPr/>
          </p:nvSpPr>
          <p:spPr bwMode="auto">
            <a:xfrm>
              <a:off x="-477718" y="157590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5" name="Group 10"/>
            <p:cNvGrpSpPr>
              <a:grpSpLocks noChangeAspect="1"/>
            </p:cNvGrpSpPr>
            <p:nvPr/>
          </p:nvGrpSpPr>
          <p:grpSpPr bwMode="auto">
            <a:xfrm>
              <a:off x="-1542920" y="1574174"/>
              <a:ext cx="806735" cy="1755521"/>
              <a:chOff x="5666" y="2834"/>
              <a:chExt cx="586" cy="1266"/>
            </a:xfrm>
            <a:solidFill>
              <a:schemeClr val="tx1"/>
            </a:solidFill>
          </p:grpSpPr>
          <p:sp>
            <p:nvSpPr>
              <p:cNvPr id="17"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 name="Freeform 5"/>
            <p:cNvSpPr>
              <a:spLocks/>
            </p:cNvSpPr>
            <p:nvPr/>
          </p:nvSpPr>
          <p:spPr bwMode="auto">
            <a:xfrm>
              <a:off x="-1012458" y="174432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1"/>
            </a:solid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Rectangle 18"/>
          <p:cNvSpPr/>
          <p:nvPr/>
        </p:nvSpPr>
        <p:spPr bwMode="auto">
          <a:xfrm>
            <a:off x="6347531" y="859949"/>
            <a:ext cx="2073472" cy="5952483"/>
          </a:xfrm>
          <a:prstGeom prst="rect">
            <a:avLst/>
          </a:prstGeom>
          <a:solidFill>
            <a:schemeClr val="bg1">
              <a:lumMod val="8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89642" rIns="161356" bIns="134464" numCol="1" spcCol="0" rtlCol="0" fromWordArt="0" anchor="t" anchorCtr="0" forceAA="0" compatLnSpc="1">
            <a:prstTxWarp prst="textNoShape">
              <a:avLst/>
            </a:prstTxWarp>
            <a:noAutofit/>
          </a:bodyPr>
          <a:lstStyle/>
          <a:p>
            <a:pPr marL="0" marR="0" lvl="0" indent="0" algn="ctr" defTabSz="914403"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2C6"/>
                </a:solidFill>
                <a:effectLst/>
                <a:uLnTx/>
                <a:uFillTx/>
                <a:latin typeface="Segoe UI"/>
                <a:ea typeface="+mn-ea"/>
                <a:cs typeface="+mn-cs"/>
              </a:rPr>
              <a:t>Azure Global </a:t>
            </a:r>
            <a:br>
              <a:rPr kumimoji="0" lang="en-US" sz="1372" b="0" i="0" u="none" strike="noStrike" kern="1200" cap="none" spc="0" normalizeH="0" baseline="0" noProof="0" dirty="0">
                <a:ln>
                  <a:noFill/>
                </a:ln>
                <a:solidFill>
                  <a:srgbClr val="0072C6"/>
                </a:solidFill>
                <a:effectLst/>
                <a:uLnTx/>
                <a:uFillTx/>
                <a:latin typeface="Segoe UI"/>
                <a:ea typeface="+mn-ea"/>
                <a:cs typeface="+mn-cs"/>
              </a:rPr>
            </a:br>
            <a:r>
              <a:rPr kumimoji="0" lang="en-US" sz="1372" b="0" i="0" u="none" strike="noStrike" kern="1200" cap="none" spc="0" normalizeH="0" baseline="0" noProof="0" dirty="0">
                <a:ln>
                  <a:noFill/>
                </a:ln>
                <a:solidFill>
                  <a:srgbClr val="0072C6"/>
                </a:solidFill>
                <a:effectLst/>
                <a:uLnTx/>
                <a:uFillTx/>
                <a:latin typeface="Segoe UI"/>
                <a:ea typeface="+mn-ea"/>
                <a:cs typeface="+mn-cs"/>
              </a:rPr>
              <a:t>Support Team</a:t>
            </a:r>
          </a:p>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0072C6"/>
                </a:solidFill>
                <a:effectLst/>
                <a:uLnTx/>
                <a:uFillTx/>
                <a:latin typeface="Segoe UI"/>
                <a:ea typeface="+mn-ea"/>
                <a:cs typeface="+mn-cs"/>
              </a:rPr>
              <a:t>Includes Local Language and Specialized Knowledge Teams</a:t>
            </a:r>
            <a:endParaRPr kumimoji="0" lang="en-US" sz="1078" b="0" i="0" u="none" strike="noStrike" kern="1200" cap="none" spc="0" normalizeH="0" baseline="0" noProof="0" dirty="0">
              <a:ln>
                <a:noFill/>
              </a:ln>
              <a:solidFill>
                <a:srgbClr val="0072C6"/>
              </a:solidFill>
              <a:effectLst/>
              <a:uLnTx/>
              <a:uFillTx/>
              <a:latin typeface="Segoe UI"/>
              <a:ea typeface="+mn-ea"/>
              <a:cs typeface="+mn-cs"/>
            </a:endParaRPr>
          </a:p>
        </p:txBody>
      </p:sp>
      <p:sp>
        <p:nvSpPr>
          <p:cNvPr id="20" name="Freeform 5"/>
          <p:cNvSpPr>
            <a:spLocks/>
          </p:cNvSpPr>
          <p:nvPr/>
        </p:nvSpPr>
        <p:spPr bwMode="auto">
          <a:xfrm>
            <a:off x="1116907" y="1699935"/>
            <a:ext cx="382641" cy="972269"/>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0"/>
          <p:cNvSpPr>
            <a:spLocks noChangeAspect="1"/>
          </p:cNvSpPr>
          <p:nvPr/>
        </p:nvSpPr>
        <p:spPr bwMode="auto">
          <a:xfrm>
            <a:off x="1200684" y="5792814"/>
            <a:ext cx="211677" cy="537855"/>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88"/>
          <p:cNvSpPr>
            <a:spLocks noEditPoints="1"/>
          </p:cNvSpPr>
          <p:nvPr/>
        </p:nvSpPr>
        <p:spPr bwMode="black">
          <a:xfrm>
            <a:off x="3300122" y="1737856"/>
            <a:ext cx="1057114" cy="89642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3" name="TextBox 22"/>
          <p:cNvSpPr txBox="1"/>
          <p:nvPr/>
        </p:nvSpPr>
        <p:spPr>
          <a:xfrm>
            <a:off x="179287" y="1441414"/>
            <a:ext cx="969258" cy="1489308"/>
          </a:xfrm>
          <a:prstGeom prst="rect">
            <a:avLst/>
          </a:prstGeom>
          <a:noFill/>
        </p:spPr>
        <p:txBody>
          <a:bodyPr wrap="square" lIns="0" tIns="0" rIns="0" bIns="0" rtlCol="0" anchor="ctr">
            <a:noAutofit/>
          </a:bodyPr>
          <a:lstStyle/>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188F"/>
                </a:solidFill>
                <a:effectLst/>
                <a:uLnTx/>
                <a:uFillTx/>
                <a:latin typeface="Segoe UI"/>
                <a:ea typeface="+mn-ea"/>
                <a:cs typeface="+mn-cs"/>
              </a:rPr>
              <a:t>Azure Customer</a:t>
            </a:r>
          </a:p>
        </p:txBody>
      </p:sp>
      <p:sp>
        <p:nvSpPr>
          <p:cNvPr id="24" name="TextBox 23"/>
          <p:cNvSpPr txBox="1"/>
          <p:nvPr/>
        </p:nvSpPr>
        <p:spPr>
          <a:xfrm>
            <a:off x="2712620" y="2672203"/>
            <a:ext cx="2258804" cy="583048"/>
          </a:xfrm>
          <a:prstGeom prst="rect">
            <a:avLst/>
          </a:prstGeom>
          <a:noFill/>
        </p:spPr>
        <p:txBody>
          <a:bodyPr wrap="square" lIns="0" tIns="0" rIns="0" bIns="0" rtlCol="0" anchor="ctr" anchorCtr="0">
            <a:noAutofit/>
          </a:bodyPr>
          <a:lstStyle/>
          <a:p>
            <a:pPr marL="0" marR="0" lvl="0" indent="0" algn="l" defTabSz="914403"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Technical Support: Paid </a:t>
            </a: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2"/>
              </a:rPr>
              <a:t>Support plan</a:t>
            </a: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required.</a:t>
            </a:r>
          </a:p>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Subscription Mgmt. Support:</a:t>
            </a:r>
            <a:r>
              <a:rPr kumimoji="0" lang="en-US" sz="784"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Free</a:t>
            </a:r>
          </a:p>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MSDN, TechNet or MPN subscribers log on through a separate menu in the portal</a:t>
            </a:r>
          </a:p>
        </p:txBody>
      </p:sp>
      <p:sp>
        <p:nvSpPr>
          <p:cNvPr id="25" name="TextBox 24"/>
          <p:cNvSpPr txBox="1"/>
          <p:nvPr/>
        </p:nvSpPr>
        <p:spPr>
          <a:xfrm>
            <a:off x="179286" y="5613529"/>
            <a:ext cx="969258" cy="896425"/>
          </a:xfrm>
          <a:prstGeom prst="rect">
            <a:avLst/>
          </a:prstGeom>
          <a:noFill/>
        </p:spPr>
        <p:txBody>
          <a:bodyPr wrap="square" lIns="0" tIns="0" rIns="0" bIns="0" rtlCol="0" anchor="ctr">
            <a:noAutofit/>
          </a:bodyPr>
          <a:lstStyle/>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7FBA00"/>
                </a:solidFill>
                <a:effectLst/>
                <a:uLnTx/>
                <a:uFillTx/>
                <a:latin typeface="Segoe UI"/>
                <a:ea typeface="+mn-ea"/>
                <a:cs typeface="+mn-cs"/>
              </a:rPr>
              <a:t>Premier </a:t>
            </a:r>
            <a:br>
              <a:rPr kumimoji="0" lang="en-US" sz="980" b="0" i="0" u="none" strike="noStrike" kern="1200" cap="none" spc="0" normalizeH="0" baseline="0" noProof="0" dirty="0">
                <a:ln>
                  <a:noFill/>
                </a:ln>
                <a:solidFill>
                  <a:srgbClr val="7FBA00"/>
                </a:solidFill>
                <a:effectLst/>
                <a:uLnTx/>
                <a:uFillTx/>
                <a:latin typeface="Segoe UI"/>
                <a:ea typeface="+mn-ea"/>
                <a:cs typeface="+mn-cs"/>
              </a:rPr>
            </a:br>
            <a:r>
              <a:rPr kumimoji="0" lang="en-US" sz="980" b="0" i="0" u="none" strike="noStrike" kern="1200" cap="none" spc="0" normalizeH="0" baseline="0" noProof="0" dirty="0">
                <a:ln>
                  <a:noFill/>
                </a:ln>
                <a:solidFill>
                  <a:srgbClr val="7FBA00"/>
                </a:solidFill>
                <a:effectLst/>
                <a:uLnTx/>
                <a:uFillTx/>
                <a:latin typeface="Segoe UI"/>
                <a:ea typeface="+mn-ea"/>
                <a:cs typeface="+mn-cs"/>
              </a:rPr>
              <a:t>Rapid Response Customer</a:t>
            </a:r>
          </a:p>
        </p:txBody>
      </p:sp>
      <p:sp>
        <p:nvSpPr>
          <p:cNvPr id="26" name="TextBox 25"/>
          <p:cNvSpPr txBox="1"/>
          <p:nvPr/>
        </p:nvSpPr>
        <p:spPr>
          <a:xfrm>
            <a:off x="2712620" y="5882456"/>
            <a:ext cx="2258804" cy="358570"/>
          </a:xfrm>
          <a:prstGeom prst="rect">
            <a:avLst/>
          </a:prstGeom>
          <a:noFill/>
        </p:spPr>
        <p:txBody>
          <a:bodyPr wrap="square" lIns="0" tIns="0" rIns="0" bIns="0" rtlCol="0" anchor="ctr" anchorCtr="0">
            <a:noAutofit/>
          </a:bodyPr>
          <a:lstStyle/>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Premier add-on that provides &lt;15 min guaranteed response time.</a:t>
            </a:r>
          </a:p>
        </p:txBody>
      </p:sp>
      <p:sp>
        <p:nvSpPr>
          <p:cNvPr id="27" name="TextBox 26"/>
          <p:cNvSpPr txBox="1"/>
          <p:nvPr/>
        </p:nvSpPr>
        <p:spPr>
          <a:xfrm>
            <a:off x="3300123" y="1945248"/>
            <a:ext cx="1057112" cy="371123"/>
          </a:xfrm>
          <a:prstGeom prst="rect">
            <a:avLst/>
          </a:prstGeom>
          <a:noFill/>
        </p:spPr>
        <p:txBody>
          <a:bodyPr wrap="square" lIns="0" tIns="0" rIns="0" bIns="0" rtlCol="0" anchor="ctr">
            <a:no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188F"/>
                </a:solidFill>
                <a:effectLst/>
                <a:uLnTx/>
                <a:uFillTx/>
                <a:latin typeface="Segoe UI"/>
                <a:ea typeface="+mn-ea"/>
                <a:cs typeface="+mn-cs"/>
              </a:rPr>
              <a:t>Azure </a:t>
            </a:r>
            <a:br>
              <a:rPr kumimoji="0" lang="en-US" sz="1372" b="0" i="0" u="none" strike="noStrike" kern="1200" cap="none" spc="0" normalizeH="0" baseline="0" noProof="0" dirty="0">
                <a:ln>
                  <a:noFill/>
                </a:ln>
                <a:solidFill>
                  <a:srgbClr val="00188F"/>
                </a:solidFill>
                <a:effectLst/>
                <a:uLnTx/>
                <a:uFillTx/>
                <a:latin typeface="Segoe UI"/>
                <a:ea typeface="+mn-ea"/>
                <a:cs typeface="+mn-cs"/>
              </a:rPr>
            </a:br>
            <a:r>
              <a:rPr kumimoji="0" lang="en-US" sz="1372" b="0" i="0" u="none" strike="noStrike" kern="1200" cap="none" spc="0" normalizeH="0" baseline="0" noProof="0" dirty="0">
                <a:ln>
                  <a:noFill/>
                </a:ln>
                <a:solidFill>
                  <a:srgbClr val="00188F"/>
                </a:solidFill>
                <a:effectLst/>
                <a:uLnTx/>
                <a:uFillTx/>
                <a:latin typeface="Segoe UI"/>
                <a:ea typeface="+mn-ea"/>
                <a:cs typeface="+mn-cs"/>
              </a:rPr>
              <a:t>Portal</a:t>
            </a:r>
          </a:p>
        </p:txBody>
      </p:sp>
      <p:sp>
        <p:nvSpPr>
          <p:cNvPr id="28" name="TextBox 27"/>
          <p:cNvSpPr txBox="1"/>
          <p:nvPr/>
        </p:nvSpPr>
        <p:spPr>
          <a:xfrm>
            <a:off x="8485265" y="4661229"/>
            <a:ext cx="746768" cy="323601"/>
          </a:xfrm>
          <a:prstGeom prst="rect">
            <a:avLst/>
          </a:prstGeom>
          <a:noFill/>
        </p:spPr>
        <p:txBody>
          <a:bodyPr wrap="square" lIns="89642" tIns="89642" rIns="89642" bIns="89642" rtlCol="0">
            <a:sp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Engage</a:t>
            </a:r>
            <a:r>
              <a:rPr kumimoji="0" lang="en-US" sz="1029"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rPr>
              <a:t>1</a:t>
            </a:r>
            <a:endParaRPr kumimoji="0" lang="en-US" sz="102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9" name="TextBox 28"/>
          <p:cNvSpPr txBox="1"/>
          <p:nvPr/>
        </p:nvSpPr>
        <p:spPr>
          <a:xfrm>
            <a:off x="8720896" y="2394627"/>
            <a:ext cx="2044746" cy="1473431"/>
          </a:xfrm>
          <a:prstGeom prst="rect">
            <a:avLst/>
          </a:prstGeom>
          <a:noFill/>
        </p:spPr>
        <p:txBody>
          <a:bodyPr wrap="square" lIns="89642" tIns="89642" rIns="89642" bIns="89642" rtlCol="0" anchor="ctr">
            <a:noAutofit/>
          </a:bodyPr>
          <a:lstStyle/>
          <a:p>
            <a:pPr marL="0" marR="0" lvl="0" indent="0" algn="l" defTabSz="914403" rtl="0" eaLnBrk="1" fontAlgn="auto" latinLnBrk="0" hangingPunct="1">
              <a:lnSpc>
                <a:spcPct val="100000"/>
              </a:lnSpc>
              <a:spcBef>
                <a:spcPts val="0"/>
              </a:spcBef>
              <a:spcAft>
                <a:spcPts val="196"/>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Microsoft</a:t>
            </a:r>
          </a:p>
          <a:p>
            <a:pPr marL="0" marR="0" lvl="0" indent="0" algn="l" defTabSz="914403" rtl="0" eaLnBrk="1" fontAlgn="auto" latinLnBrk="0" hangingPunct="1">
              <a:lnSpc>
                <a:spcPct val="100000"/>
              </a:lnSpc>
              <a:spcBef>
                <a:spcPts val="0"/>
              </a:spcBef>
              <a:spcAft>
                <a:spcPts val="196"/>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Commerce Teams</a:t>
            </a:r>
          </a:p>
          <a:p>
            <a:pPr marL="0" marR="0" lvl="0" indent="0" algn="l" defTabSz="914403" rtl="0" eaLnBrk="1" fontAlgn="auto" latinLnBrk="0" hangingPunct="1">
              <a:lnSpc>
                <a:spcPct val="100000"/>
              </a:lnSpc>
              <a:spcBef>
                <a:spcPts val="0"/>
              </a:spcBef>
              <a:spcAft>
                <a:spcPts val="196"/>
              </a:spcAft>
              <a:buClrTx/>
              <a:buSzTx/>
              <a:buFontTx/>
              <a:buNone/>
              <a:tabLst/>
              <a:defRPr/>
            </a:pPr>
            <a:r>
              <a:rPr kumimoji="0" lang="en-US" sz="784" b="0" i="1" u="none" strike="noStrike" kern="1200" cap="none" spc="0" normalizeH="0" baseline="0" noProof="0" dirty="0">
                <a:ln>
                  <a:noFill/>
                </a:ln>
                <a:solidFill>
                  <a:srgbClr val="505050"/>
                </a:solidFill>
                <a:effectLst/>
                <a:uLnTx/>
                <a:uFillTx/>
                <a:latin typeface="Segoe UI"/>
                <a:ea typeface="+mn-ea"/>
                <a:cs typeface="+mn-cs"/>
              </a:rPr>
              <a:t>Incidents related to Azure commerce business or the billing system:</a:t>
            </a: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a:ln>
                  <a:noFill/>
                </a:ln>
                <a:solidFill>
                  <a:srgbClr val="505050"/>
                </a:solidFill>
                <a:effectLst/>
                <a:uLnTx/>
                <a:uFillTx/>
                <a:latin typeface="Segoe UI"/>
                <a:ea typeface="+mn-ea"/>
                <a:cs typeface="+mn-cs"/>
              </a:rPr>
              <a:t>Microsoft Operations</a:t>
            </a: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err="1">
                <a:ln>
                  <a:noFill/>
                </a:ln>
                <a:solidFill>
                  <a:srgbClr val="505050"/>
                </a:solidFill>
                <a:effectLst/>
                <a:uLnTx/>
                <a:uFillTx/>
                <a:latin typeface="Segoe UI"/>
                <a:ea typeface="+mn-ea"/>
                <a:cs typeface="+mn-cs"/>
              </a:rPr>
              <a:t>PayOps</a:t>
            </a:r>
            <a:endParaRPr kumimoji="0" lang="en-US" sz="784" b="0" i="0" u="none" strike="noStrike" kern="1200" cap="none" spc="0" normalizeH="0" baseline="0" noProof="0" dirty="0">
              <a:ln>
                <a:noFill/>
              </a:ln>
              <a:solidFill>
                <a:srgbClr val="505050"/>
              </a:solidFill>
              <a:effectLst/>
              <a:uLnTx/>
              <a:uFillTx/>
              <a:latin typeface="Segoe UI"/>
              <a:ea typeface="+mn-ea"/>
              <a:cs typeface="+mn-cs"/>
            </a:endParaRP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a:ln>
                  <a:noFill/>
                </a:ln>
                <a:solidFill>
                  <a:srgbClr val="505050"/>
                </a:solidFill>
                <a:effectLst/>
                <a:uLnTx/>
                <a:uFillTx/>
                <a:latin typeface="Segoe UI"/>
                <a:ea typeface="+mn-ea"/>
                <a:cs typeface="+mn-cs"/>
              </a:rPr>
              <a:t>Azure Business Desk</a:t>
            </a: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a:ln>
                  <a:noFill/>
                </a:ln>
                <a:solidFill>
                  <a:srgbClr val="505050"/>
                </a:solidFill>
                <a:effectLst/>
                <a:uLnTx/>
                <a:uFillTx/>
                <a:latin typeface="Segoe UI"/>
                <a:ea typeface="+mn-ea"/>
                <a:cs typeface="+mn-cs"/>
              </a:rPr>
              <a:t>Commerce Platform Ops (CTP)</a:t>
            </a: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a:ln>
                  <a:noFill/>
                </a:ln>
                <a:solidFill>
                  <a:srgbClr val="505050"/>
                </a:solidFill>
                <a:effectLst/>
                <a:uLnTx/>
                <a:uFillTx/>
                <a:latin typeface="Segoe UI"/>
                <a:ea typeface="+mn-ea"/>
                <a:cs typeface="+mn-cs"/>
              </a:rPr>
              <a:t>Account Research Team (ART)</a:t>
            </a:r>
          </a:p>
          <a:p>
            <a:pPr marL="168072" marR="0" lvl="0" indent="-113605" algn="l" defTabSz="914403" rtl="0" eaLnBrk="1" fontAlgn="auto" latinLnBrk="0" hangingPunct="1">
              <a:lnSpc>
                <a:spcPct val="100000"/>
              </a:lnSpc>
              <a:spcBef>
                <a:spcPts val="0"/>
              </a:spcBef>
              <a:spcAft>
                <a:spcPts val="196"/>
              </a:spcAft>
              <a:buClrTx/>
              <a:buSzTx/>
              <a:buFont typeface="Arial" panose="020B0604020202020204" pitchFamily="34" charset="0"/>
              <a:buChar char="•"/>
              <a:tabLst/>
              <a:defRPr/>
            </a:pPr>
            <a:r>
              <a:rPr kumimoji="0" lang="en-US" sz="784" b="0" i="0" u="none" strike="noStrike" kern="1200" cap="none" spc="0" normalizeH="0" baseline="0" noProof="0" dirty="0">
                <a:ln>
                  <a:noFill/>
                </a:ln>
                <a:solidFill>
                  <a:srgbClr val="505050"/>
                </a:solidFill>
                <a:effectLst/>
                <a:uLnTx/>
                <a:uFillTx/>
                <a:latin typeface="Segoe UI"/>
                <a:ea typeface="+mn-ea"/>
                <a:cs typeface="+mn-cs"/>
              </a:rPr>
              <a:t>Commerce Platform Engineering</a:t>
            </a:r>
          </a:p>
        </p:txBody>
      </p:sp>
      <p:sp>
        <p:nvSpPr>
          <p:cNvPr id="30" name="TextBox 29"/>
          <p:cNvSpPr txBox="1"/>
          <p:nvPr/>
        </p:nvSpPr>
        <p:spPr>
          <a:xfrm>
            <a:off x="8411192" y="6193888"/>
            <a:ext cx="3383370" cy="608249"/>
          </a:xfrm>
          <a:prstGeom prst="rect">
            <a:avLst/>
          </a:prstGeom>
          <a:noFill/>
        </p:spPr>
        <p:txBody>
          <a:bodyPr wrap="square" lIns="89642" tIns="89642" rIns="89642" bIns="89642" rtlCol="0">
            <a:noAutofit/>
          </a:bodyPr>
          <a:lstStyle/>
          <a:p>
            <a:pPr marL="0" marR="0" lvl="0" indent="0" algn="l" defTabSz="914403" rtl="0" eaLnBrk="1" fontAlgn="auto" latinLnBrk="0" hangingPunct="1">
              <a:lnSpc>
                <a:spcPct val="100000"/>
              </a:lnSpc>
              <a:spcBef>
                <a:spcPts val="0"/>
              </a:spcBef>
              <a:spcAft>
                <a:spcPts val="294"/>
              </a:spcAft>
              <a:buClrTx/>
              <a:buSzTx/>
              <a:buFontTx/>
              <a:buNone/>
              <a:tabLst>
                <a:tab pos="56024" algn="l"/>
              </a:tabLst>
              <a:defRPr/>
            </a:pPr>
            <a:r>
              <a:rPr kumimoji="0" lang="en-US" sz="686"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rPr>
              <a:t>1 </a:t>
            </a:r>
            <a:r>
              <a:rPr kumimoji="0" lang="en-US" sz="68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“Route” passes ownership; “engage” obtains collaboration, but does not change the case ownership. Technical support engages with Operations or Engineering as needed.</a:t>
            </a:r>
          </a:p>
        </p:txBody>
      </p:sp>
      <p:cxnSp>
        <p:nvCxnSpPr>
          <p:cNvPr id="31" name="Straight Arrow Connector 30"/>
          <p:cNvCxnSpPr/>
          <p:nvPr/>
        </p:nvCxnSpPr>
        <p:spPr>
          <a:xfrm>
            <a:off x="1737401" y="2186068"/>
            <a:ext cx="1473080" cy="0"/>
          </a:xfrm>
          <a:prstGeom prst="straightConnector1">
            <a:avLst/>
          </a:prstGeom>
          <a:ln w="19050" cap="sq">
            <a:solidFill>
              <a:schemeClr val="accent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664862" y="3532116"/>
            <a:ext cx="1323528" cy="1328156"/>
            <a:chOff x="5246521" y="2089058"/>
            <a:chExt cx="1350067" cy="1354788"/>
          </a:xfrm>
        </p:grpSpPr>
        <p:sp>
          <p:nvSpPr>
            <p:cNvPr id="33" name="Rectangle 32"/>
            <p:cNvSpPr/>
            <p:nvPr/>
          </p:nvSpPr>
          <p:spPr bwMode="auto">
            <a:xfrm>
              <a:off x="5246521" y="2089059"/>
              <a:ext cx="1350067" cy="1354787"/>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p:cNvSpPr txBox="1"/>
            <p:nvPr/>
          </p:nvSpPr>
          <p:spPr>
            <a:xfrm>
              <a:off x="5246521" y="2089058"/>
              <a:ext cx="1350067" cy="509349"/>
            </a:xfrm>
            <a:prstGeom prst="rect">
              <a:avLst/>
            </a:prstGeom>
            <a:noFill/>
            <a:ln>
              <a:noFill/>
            </a:ln>
          </p:spPr>
          <p:txBody>
            <a:bodyPr wrap="square" lIns="89642" tIns="89642" rIns="89642" bIns="89642" rtlCol="0">
              <a:no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Incident </a:t>
              </a:r>
              <a:br>
                <a:rPr kumimoji="0" lang="en-US" sz="980" b="0" i="0" u="none" strike="noStrike" kern="1200" cap="none" spc="0" normalizeH="0" baseline="0" noProof="0" dirty="0">
                  <a:ln>
                    <a:noFill/>
                  </a:ln>
                  <a:solidFill>
                    <a:srgbClr val="505050"/>
                  </a:solidFill>
                  <a:effectLst/>
                  <a:uLnTx/>
                  <a:uFillTx/>
                  <a:latin typeface="Segoe UI"/>
                  <a:ea typeface="+mn-ea"/>
                  <a:cs typeface="+mn-cs"/>
                </a:rPr>
              </a:br>
              <a:r>
                <a:rPr kumimoji="0" lang="en-US" sz="980" b="0" i="0" u="none" strike="noStrike" kern="1200" cap="none" spc="0" normalizeH="0" baseline="0" noProof="0" dirty="0">
                  <a:ln>
                    <a:noFill/>
                  </a:ln>
                  <a:solidFill>
                    <a:srgbClr val="505050"/>
                  </a:solidFill>
                  <a:effectLst/>
                  <a:uLnTx/>
                  <a:uFillTx/>
                  <a:latin typeface="Segoe UI"/>
                  <a:ea typeface="+mn-ea"/>
                  <a:cs typeface="+mn-cs"/>
                </a:rPr>
                <a:t>Mgmt. System </a:t>
              </a:r>
              <a:br>
                <a:rPr kumimoji="0" lang="en-US" sz="980" b="0" i="0" u="none" strike="noStrike" kern="1200" cap="none" spc="0" normalizeH="0" baseline="0" noProof="0" dirty="0">
                  <a:ln>
                    <a:noFill/>
                  </a:ln>
                  <a:solidFill>
                    <a:srgbClr val="505050"/>
                  </a:solidFill>
                  <a:effectLst/>
                  <a:uLnTx/>
                  <a:uFillTx/>
                  <a:latin typeface="Segoe UI"/>
                  <a:ea typeface="+mn-ea"/>
                  <a:cs typeface="+mn-cs"/>
                </a:rPr>
              </a:br>
              <a:r>
                <a:rPr kumimoji="0" lang="en-US" sz="980" b="0" i="0" u="none" strike="noStrike" kern="1200" cap="none" spc="0" normalizeH="0" baseline="0" noProof="0" dirty="0">
                  <a:ln>
                    <a:noFill/>
                  </a:ln>
                  <a:solidFill>
                    <a:srgbClr val="505050"/>
                  </a:solidFill>
                  <a:effectLst/>
                  <a:uLnTx/>
                  <a:uFillTx/>
                  <a:latin typeface="Segoe UI"/>
                  <a:ea typeface="+mn-ea"/>
                  <a:cs typeface="+mn-cs"/>
                </a:rPr>
                <a:t>(MSSOLVE)</a:t>
              </a:r>
            </a:p>
          </p:txBody>
        </p:sp>
      </p:grpSp>
      <p:sp>
        <p:nvSpPr>
          <p:cNvPr id="35" name="Freeform 5"/>
          <p:cNvSpPr>
            <a:spLocks noEditPoints="1"/>
          </p:cNvSpPr>
          <p:nvPr/>
        </p:nvSpPr>
        <p:spPr bwMode="auto">
          <a:xfrm>
            <a:off x="4779002" y="4070746"/>
            <a:ext cx="834623" cy="705549"/>
          </a:xfrm>
          <a:custGeom>
            <a:avLst/>
            <a:gdLst>
              <a:gd name="T0" fmla="*/ 0 w 4216"/>
              <a:gd name="T1" fmla="*/ 0 h 3564"/>
              <a:gd name="T2" fmla="*/ 0 w 4216"/>
              <a:gd name="T3" fmla="*/ 3564 h 3564"/>
              <a:gd name="T4" fmla="*/ 4216 w 4216"/>
              <a:gd name="T5" fmla="*/ 3564 h 3564"/>
              <a:gd name="T6" fmla="*/ 4216 w 4216"/>
              <a:gd name="T7" fmla="*/ 0 h 3564"/>
              <a:gd name="T8" fmla="*/ 0 w 4216"/>
              <a:gd name="T9" fmla="*/ 0 h 3564"/>
              <a:gd name="T10" fmla="*/ 135 w 4216"/>
              <a:gd name="T11" fmla="*/ 3436 h 3564"/>
              <a:gd name="T12" fmla="*/ 135 w 4216"/>
              <a:gd name="T13" fmla="*/ 1619 h 3564"/>
              <a:gd name="T14" fmla="*/ 1164 w 4216"/>
              <a:gd name="T15" fmla="*/ 1619 h 3564"/>
              <a:gd name="T16" fmla="*/ 1164 w 4216"/>
              <a:gd name="T17" fmla="*/ 3436 h 3564"/>
              <a:gd name="T18" fmla="*/ 135 w 4216"/>
              <a:gd name="T19" fmla="*/ 3436 h 3564"/>
              <a:gd name="T20" fmla="*/ 4081 w 4216"/>
              <a:gd name="T21" fmla="*/ 3436 h 3564"/>
              <a:gd name="T22" fmla="*/ 1299 w 4216"/>
              <a:gd name="T23" fmla="*/ 3436 h 3564"/>
              <a:gd name="T24" fmla="*/ 1299 w 4216"/>
              <a:gd name="T25" fmla="*/ 1619 h 3564"/>
              <a:gd name="T26" fmla="*/ 4081 w 4216"/>
              <a:gd name="T27" fmla="*/ 1619 h 3564"/>
              <a:gd name="T28" fmla="*/ 4081 w 4216"/>
              <a:gd name="T29" fmla="*/ 1491 h 3564"/>
              <a:gd name="T30" fmla="*/ 135 w 4216"/>
              <a:gd name="T31" fmla="*/ 1491 h 3564"/>
              <a:gd name="T32" fmla="*/ 135 w 4216"/>
              <a:gd name="T33" fmla="*/ 845 h 3564"/>
              <a:gd name="T34" fmla="*/ 4081 w 4216"/>
              <a:gd name="T35" fmla="*/ 845 h 3564"/>
              <a:gd name="T36" fmla="*/ 4081 w 4216"/>
              <a:gd name="T37" fmla="*/ 3436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6" h="3564">
                <a:moveTo>
                  <a:pt x="0" y="0"/>
                </a:moveTo>
                <a:lnTo>
                  <a:pt x="0" y="3564"/>
                </a:lnTo>
                <a:lnTo>
                  <a:pt x="4216" y="3564"/>
                </a:lnTo>
                <a:lnTo>
                  <a:pt x="4216" y="0"/>
                </a:lnTo>
                <a:lnTo>
                  <a:pt x="0" y="0"/>
                </a:lnTo>
                <a:close/>
                <a:moveTo>
                  <a:pt x="135" y="3436"/>
                </a:moveTo>
                <a:lnTo>
                  <a:pt x="135" y="1619"/>
                </a:lnTo>
                <a:lnTo>
                  <a:pt x="1164" y="1619"/>
                </a:lnTo>
                <a:lnTo>
                  <a:pt x="1164" y="3436"/>
                </a:lnTo>
                <a:lnTo>
                  <a:pt x="135" y="3436"/>
                </a:lnTo>
                <a:close/>
                <a:moveTo>
                  <a:pt x="4081" y="3436"/>
                </a:moveTo>
                <a:lnTo>
                  <a:pt x="1299" y="3436"/>
                </a:lnTo>
                <a:lnTo>
                  <a:pt x="1299" y="1619"/>
                </a:lnTo>
                <a:lnTo>
                  <a:pt x="4081" y="1619"/>
                </a:lnTo>
                <a:lnTo>
                  <a:pt x="4081" y="1491"/>
                </a:lnTo>
                <a:lnTo>
                  <a:pt x="135" y="1491"/>
                </a:lnTo>
                <a:lnTo>
                  <a:pt x="135" y="845"/>
                </a:lnTo>
                <a:lnTo>
                  <a:pt x="4081" y="845"/>
                </a:lnTo>
                <a:lnTo>
                  <a:pt x="4081" y="343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6"/>
          <p:cNvSpPr>
            <a:spLocks noChangeArrowheads="1"/>
          </p:cNvSpPr>
          <p:nvPr/>
        </p:nvSpPr>
        <p:spPr bwMode="auto">
          <a:xfrm>
            <a:off x="4881548" y="4417581"/>
            <a:ext cx="89877"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7"/>
          <p:cNvSpPr>
            <a:spLocks noChangeArrowheads="1"/>
          </p:cNvSpPr>
          <p:nvPr/>
        </p:nvSpPr>
        <p:spPr bwMode="auto">
          <a:xfrm>
            <a:off x="4908274" y="4493601"/>
            <a:ext cx="63151" cy="26725"/>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8"/>
          <p:cNvSpPr>
            <a:spLocks noChangeArrowheads="1"/>
          </p:cNvSpPr>
          <p:nvPr/>
        </p:nvSpPr>
        <p:spPr bwMode="auto">
          <a:xfrm>
            <a:off x="4831066" y="4417581"/>
            <a:ext cx="25142"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9"/>
          <p:cNvSpPr>
            <a:spLocks noChangeArrowheads="1"/>
          </p:cNvSpPr>
          <p:nvPr/>
        </p:nvSpPr>
        <p:spPr bwMode="auto">
          <a:xfrm>
            <a:off x="4881548" y="4648211"/>
            <a:ext cx="89877"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10"/>
          <p:cNvSpPr>
            <a:spLocks noChangeArrowheads="1"/>
          </p:cNvSpPr>
          <p:nvPr/>
        </p:nvSpPr>
        <p:spPr bwMode="auto">
          <a:xfrm>
            <a:off x="4831066" y="4648211"/>
            <a:ext cx="25142"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11"/>
          <p:cNvSpPr>
            <a:spLocks noChangeArrowheads="1"/>
          </p:cNvSpPr>
          <p:nvPr/>
        </p:nvSpPr>
        <p:spPr bwMode="auto">
          <a:xfrm>
            <a:off x="4856208" y="4493601"/>
            <a:ext cx="25340" cy="26725"/>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12"/>
          <p:cNvSpPr>
            <a:spLocks noChangeArrowheads="1"/>
          </p:cNvSpPr>
          <p:nvPr/>
        </p:nvSpPr>
        <p:spPr bwMode="auto">
          <a:xfrm>
            <a:off x="4908274" y="4570806"/>
            <a:ext cx="63151"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3" name="Rectangle 13"/>
          <p:cNvSpPr>
            <a:spLocks noChangeArrowheads="1"/>
          </p:cNvSpPr>
          <p:nvPr/>
        </p:nvSpPr>
        <p:spPr bwMode="auto">
          <a:xfrm>
            <a:off x="4856208" y="4570806"/>
            <a:ext cx="25340" cy="25340"/>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4" name="Rectangle 14"/>
          <p:cNvSpPr>
            <a:spLocks noChangeArrowheads="1"/>
          </p:cNvSpPr>
          <p:nvPr/>
        </p:nvSpPr>
        <p:spPr bwMode="auto">
          <a:xfrm>
            <a:off x="4881548" y="4250499"/>
            <a:ext cx="52065" cy="51867"/>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15"/>
          <p:cNvSpPr>
            <a:spLocks noChangeArrowheads="1"/>
          </p:cNvSpPr>
          <p:nvPr/>
        </p:nvSpPr>
        <p:spPr bwMode="auto">
          <a:xfrm>
            <a:off x="4996764" y="4250499"/>
            <a:ext cx="52065" cy="51867"/>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16"/>
          <p:cNvSpPr>
            <a:spLocks noChangeArrowheads="1"/>
          </p:cNvSpPr>
          <p:nvPr/>
        </p:nvSpPr>
        <p:spPr bwMode="auto">
          <a:xfrm>
            <a:off x="5113366" y="4250499"/>
            <a:ext cx="50679" cy="51867"/>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7" name="Rectangle 17"/>
          <p:cNvSpPr>
            <a:spLocks noChangeArrowheads="1"/>
          </p:cNvSpPr>
          <p:nvPr/>
        </p:nvSpPr>
        <p:spPr bwMode="auto">
          <a:xfrm>
            <a:off x="5228582" y="4250499"/>
            <a:ext cx="50679" cy="51867"/>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18"/>
          <p:cNvSpPr>
            <a:spLocks noChangeArrowheads="1"/>
          </p:cNvSpPr>
          <p:nvPr/>
        </p:nvSpPr>
        <p:spPr bwMode="auto">
          <a:xfrm>
            <a:off x="5343798" y="4250499"/>
            <a:ext cx="50679" cy="51867"/>
          </a:xfrm>
          <a:prstGeom prst="rect">
            <a:avLst/>
          </a:prstGeom>
          <a:solidFill>
            <a:schemeClr val="tx1"/>
          </a:solidFill>
          <a:ln w="9525">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nvGrpSpPr>
          <p:cNvPr id="49" name="Group 48"/>
          <p:cNvGrpSpPr/>
          <p:nvPr/>
        </p:nvGrpSpPr>
        <p:grpSpPr>
          <a:xfrm>
            <a:off x="5385297" y="4264834"/>
            <a:ext cx="581678" cy="581678"/>
            <a:chOff x="6378434" y="3479409"/>
            <a:chExt cx="593342" cy="593342"/>
          </a:xfrm>
        </p:grpSpPr>
        <p:sp>
          <p:nvSpPr>
            <p:cNvPr id="50" name="Oval 49"/>
            <p:cNvSpPr/>
            <p:nvPr/>
          </p:nvSpPr>
          <p:spPr bwMode="auto">
            <a:xfrm>
              <a:off x="6378434" y="3479409"/>
              <a:ext cx="593342" cy="5933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10"/>
            <p:cNvSpPr>
              <a:spLocks noEditPoints="1"/>
            </p:cNvSpPr>
            <p:nvPr/>
          </p:nvSpPr>
          <p:spPr bwMode="auto">
            <a:xfrm>
              <a:off x="6450904" y="3577085"/>
              <a:ext cx="448402" cy="450037"/>
            </a:xfrm>
            <a:custGeom>
              <a:avLst/>
              <a:gdLst>
                <a:gd name="T0" fmla="*/ 4217 w 4390"/>
                <a:gd name="T1" fmla="*/ 1346 h 4406"/>
                <a:gd name="T2" fmla="*/ 3669 w 4390"/>
                <a:gd name="T3" fmla="*/ 575 h 4406"/>
                <a:gd name="T4" fmla="*/ 2848 w 4390"/>
                <a:gd name="T5" fmla="*/ 100 h 4406"/>
                <a:gd name="T6" fmla="*/ 1861 w 4390"/>
                <a:gd name="T7" fmla="*/ 23 h 4406"/>
                <a:gd name="T8" fmla="*/ 971 w 4390"/>
                <a:gd name="T9" fmla="*/ 376 h 4406"/>
                <a:gd name="T10" fmla="*/ 318 w 4390"/>
                <a:gd name="T11" fmla="*/ 1062 h 4406"/>
                <a:gd name="T12" fmla="*/ 12 w 4390"/>
                <a:gd name="T13" fmla="*/ 1981 h 4406"/>
                <a:gd name="T14" fmla="*/ 70 w 4390"/>
                <a:gd name="T15" fmla="*/ 2753 h 4406"/>
                <a:gd name="T16" fmla="*/ 501 w 4390"/>
                <a:gd name="T17" fmla="*/ 3605 h 4406"/>
                <a:gd name="T18" fmla="*/ 1013 w 4390"/>
                <a:gd name="T19" fmla="*/ 4059 h 4406"/>
                <a:gd name="T20" fmla="*/ 1861 w 4390"/>
                <a:gd name="T21" fmla="*/ 4381 h 4406"/>
                <a:gd name="T22" fmla="*/ 2637 w 4390"/>
                <a:gd name="T23" fmla="*/ 4361 h 4406"/>
                <a:gd name="T24" fmla="*/ 3422 w 4390"/>
                <a:gd name="T25" fmla="*/ 4030 h 4406"/>
                <a:gd name="T26" fmla="*/ 3953 w 4390"/>
                <a:gd name="T27" fmla="*/ 3519 h 4406"/>
                <a:gd name="T28" fmla="*/ 4345 w 4390"/>
                <a:gd name="T29" fmla="*/ 2648 h 4406"/>
                <a:gd name="T30" fmla="*/ 4084 w 4390"/>
                <a:gd name="T31" fmla="*/ 2526 h 4406"/>
                <a:gd name="T32" fmla="*/ 3887 w 4390"/>
                <a:gd name="T33" fmla="*/ 3104 h 4406"/>
                <a:gd name="T34" fmla="*/ 3355 w 4390"/>
                <a:gd name="T35" fmla="*/ 2523 h 4406"/>
                <a:gd name="T36" fmla="*/ 3583 w 4390"/>
                <a:gd name="T37" fmla="*/ 3527 h 4406"/>
                <a:gd name="T38" fmla="*/ 3272 w 4390"/>
                <a:gd name="T39" fmla="*/ 3792 h 4406"/>
                <a:gd name="T40" fmla="*/ 2935 w 4390"/>
                <a:gd name="T41" fmla="*/ 3975 h 4406"/>
                <a:gd name="T42" fmla="*/ 2915 w 4390"/>
                <a:gd name="T43" fmla="*/ 3819 h 4406"/>
                <a:gd name="T44" fmla="*/ 3133 w 4390"/>
                <a:gd name="T45" fmla="*/ 3438 h 4406"/>
                <a:gd name="T46" fmla="*/ 3714 w 4390"/>
                <a:gd name="T47" fmla="*/ 3374 h 4406"/>
                <a:gd name="T48" fmla="*/ 2337 w 4390"/>
                <a:gd name="T49" fmla="*/ 4009 h 4406"/>
                <a:gd name="T50" fmla="*/ 2663 w 4390"/>
                <a:gd name="T51" fmla="*/ 3689 h 4406"/>
                <a:gd name="T52" fmla="*/ 2687 w 4390"/>
                <a:gd name="T53" fmla="*/ 724 h 4406"/>
                <a:gd name="T54" fmla="*/ 2337 w 4390"/>
                <a:gd name="T55" fmla="*/ 372 h 4406"/>
                <a:gd name="T56" fmla="*/ 3080 w 4390"/>
                <a:gd name="T57" fmla="*/ 2418 h 4406"/>
                <a:gd name="T58" fmla="*/ 2337 w 4390"/>
                <a:gd name="T59" fmla="*/ 2304 h 4406"/>
                <a:gd name="T60" fmla="*/ 2337 w 4390"/>
                <a:gd name="T61" fmla="*/ 2164 h 4406"/>
                <a:gd name="T62" fmla="*/ 4032 w 4390"/>
                <a:gd name="T63" fmla="*/ 1657 h 4406"/>
                <a:gd name="T64" fmla="*/ 3355 w 4390"/>
                <a:gd name="T65" fmla="*/ 1842 h 4406"/>
                <a:gd name="T66" fmla="*/ 3007 w 4390"/>
                <a:gd name="T67" fmla="*/ 462 h 4406"/>
                <a:gd name="T68" fmla="*/ 3645 w 4390"/>
                <a:gd name="T69" fmla="*/ 948 h 4406"/>
                <a:gd name="T70" fmla="*/ 3140 w 4390"/>
                <a:gd name="T71" fmla="*/ 957 h 4406"/>
                <a:gd name="T72" fmla="*/ 2921 w 4390"/>
                <a:gd name="T73" fmla="*/ 568 h 4406"/>
                <a:gd name="T74" fmla="*/ 1839 w 4390"/>
                <a:gd name="T75" fmla="*/ 3822 h 4406"/>
                <a:gd name="T76" fmla="*/ 1513 w 4390"/>
                <a:gd name="T77" fmla="*/ 3315 h 4406"/>
                <a:gd name="T78" fmla="*/ 1845 w 4390"/>
                <a:gd name="T79" fmla="*/ 3830 h 4406"/>
                <a:gd name="T80" fmla="*/ 1249 w 4390"/>
                <a:gd name="T81" fmla="*/ 3874 h 4406"/>
                <a:gd name="T82" fmla="*/ 938 w 4390"/>
                <a:gd name="T83" fmla="*/ 3652 h 4406"/>
                <a:gd name="T84" fmla="*/ 629 w 4390"/>
                <a:gd name="T85" fmla="*/ 3308 h 4406"/>
                <a:gd name="T86" fmla="*/ 1318 w 4390"/>
                <a:gd name="T87" fmla="*/ 3560 h 4406"/>
                <a:gd name="T88" fmla="*/ 1541 w 4390"/>
                <a:gd name="T89" fmla="*/ 3905 h 4406"/>
                <a:gd name="T90" fmla="*/ 337 w 4390"/>
                <a:gd name="T91" fmla="*/ 2671 h 4406"/>
                <a:gd name="T92" fmla="*/ 1044 w 4390"/>
                <a:gd name="T93" fmla="*/ 2628 h 4406"/>
                <a:gd name="T94" fmla="*/ 459 w 4390"/>
                <a:gd name="T95" fmla="*/ 3012 h 4406"/>
                <a:gd name="T96" fmla="*/ 1664 w 4390"/>
                <a:gd name="T97" fmla="*/ 785 h 4406"/>
                <a:gd name="T98" fmla="*/ 1953 w 4390"/>
                <a:gd name="T99" fmla="*/ 448 h 4406"/>
                <a:gd name="T100" fmla="*/ 1383 w 4390"/>
                <a:gd name="T101" fmla="*/ 2923 h 4406"/>
                <a:gd name="T102" fmla="*/ 1428 w 4390"/>
                <a:gd name="T103" fmla="*/ 3095 h 4406"/>
                <a:gd name="T104" fmla="*/ 1344 w 4390"/>
                <a:gd name="T105" fmla="*/ 1646 h 4406"/>
                <a:gd name="T106" fmla="*/ 806 w 4390"/>
                <a:gd name="T107" fmla="*/ 884 h 4406"/>
                <a:gd name="T108" fmla="*/ 1467 w 4390"/>
                <a:gd name="T109" fmla="*/ 426 h 4406"/>
                <a:gd name="T110" fmla="*/ 1469 w 4390"/>
                <a:gd name="T111" fmla="*/ 568 h 4406"/>
                <a:gd name="T112" fmla="*/ 1250 w 4390"/>
                <a:gd name="T113" fmla="*/ 957 h 4406"/>
                <a:gd name="T114" fmla="*/ 286 w 4390"/>
                <a:gd name="T115" fmla="*/ 2059 h 4406"/>
                <a:gd name="T116" fmla="*/ 487 w 4390"/>
                <a:gd name="T117" fmla="*/ 1380 h 4406"/>
                <a:gd name="T118" fmla="*/ 1021 w 4390"/>
                <a:gd name="T119" fmla="*/ 2164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90" h="4406">
                  <a:moveTo>
                    <a:pt x="4390" y="2184"/>
                  </a:moveTo>
                  <a:lnTo>
                    <a:pt x="4385" y="2092"/>
                  </a:lnTo>
                  <a:lnTo>
                    <a:pt x="4378" y="1981"/>
                  </a:lnTo>
                  <a:lnTo>
                    <a:pt x="4363" y="1869"/>
                  </a:lnTo>
                  <a:lnTo>
                    <a:pt x="4345" y="1761"/>
                  </a:lnTo>
                  <a:lnTo>
                    <a:pt x="4321" y="1655"/>
                  </a:lnTo>
                  <a:lnTo>
                    <a:pt x="4290" y="1550"/>
                  </a:lnTo>
                  <a:lnTo>
                    <a:pt x="4257" y="1447"/>
                  </a:lnTo>
                  <a:lnTo>
                    <a:pt x="4217" y="1346"/>
                  </a:lnTo>
                  <a:lnTo>
                    <a:pt x="4171" y="1251"/>
                  </a:lnTo>
                  <a:lnTo>
                    <a:pt x="4125" y="1155"/>
                  </a:lnTo>
                  <a:lnTo>
                    <a:pt x="4072" y="1062"/>
                  </a:lnTo>
                  <a:lnTo>
                    <a:pt x="4015" y="971"/>
                  </a:lnTo>
                  <a:lnTo>
                    <a:pt x="3953" y="888"/>
                  </a:lnTo>
                  <a:lnTo>
                    <a:pt x="3887" y="803"/>
                  </a:lnTo>
                  <a:lnTo>
                    <a:pt x="3820" y="724"/>
                  </a:lnTo>
                  <a:lnTo>
                    <a:pt x="3747" y="648"/>
                  </a:lnTo>
                  <a:lnTo>
                    <a:pt x="3669" y="575"/>
                  </a:lnTo>
                  <a:lnTo>
                    <a:pt x="3591" y="503"/>
                  </a:lnTo>
                  <a:lnTo>
                    <a:pt x="3508" y="439"/>
                  </a:lnTo>
                  <a:lnTo>
                    <a:pt x="3419" y="376"/>
                  </a:lnTo>
                  <a:lnTo>
                    <a:pt x="3335" y="322"/>
                  </a:lnTo>
                  <a:lnTo>
                    <a:pt x="3241" y="267"/>
                  </a:lnTo>
                  <a:lnTo>
                    <a:pt x="3147" y="219"/>
                  </a:lnTo>
                  <a:lnTo>
                    <a:pt x="3047" y="173"/>
                  </a:lnTo>
                  <a:lnTo>
                    <a:pt x="2947" y="133"/>
                  </a:lnTo>
                  <a:lnTo>
                    <a:pt x="2848" y="100"/>
                  </a:lnTo>
                  <a:lnTo>
                    <a:pt x="2743" y="72"/>
                  </a:lnTo>
                  <a:lnTo>
                    <a:pt x="2637" y="45"/>
                  </a:lnTo>
                  <a:lnTo>
                    <a:pt x="2531" y="23"/>
                  </a:lnTo>
                  <a:lnTo>
                    <a:pt x="2418" y="12"/>
                  </a:lnTo>
                  <a:lnTo>
                    <a:pt x="2307" y="3"/>
                  </a:lnTo>
                  <a:lnTo>
                    <a:pt x="2195" y="0"/>
                  </a:lnTo>
                  <a:lnTo>
                    <a:pt x="2084" y="3"/>
                  </a:lnTo>
                  <a:lnTo>
                    <a:pt x="1972" y="12"/>
                  </a:lnTo>
                  <a:lnTo>
                    <a:pt x="1861" y="23"/>
                  </a:lnTo>
                  <a:lnTo>
                    <a:pt x="1755" y="45"/>
                  </a:lnTo>
                  <a:lnTo>
                    <a:pt x="1647" y="72"/>
                  </a:lnTo>
                  <a:lnTo>
                    <a:pt x="1542" y="100"/>
                  </a:lnTo>
                  <a:lnTo>
                    <a:pt x="1443" y="133"/>
                  </a:lnTo>
                  <a:lnTo>
                    <a:pt x="1344" y="173"/>
                  </a:lnTo>
                  <a:lnTo>
                    <a:pt x="1244" y="219"/>
                  </a:lnTo>
                  <a:lnTo>
                    <a:pt x="1149" y="267"/>
                  </a:lnTo>
                  <a:lnTo>
                    <a:pt x="1057" y="322"/>
                  </a:lnTo>
                  <a:lnTo>
                    <a:pt x="971" y="376"/>
                  </a:lnTo>
                  <a:lnTo>
                    <a:pt x="884" y="439"/>
                  </a:lnTo>
                  <a:lnTo>
                    <a:pt x="801" y="503"/>
                  </a:lnTo>
                  <a:lnTo>
                    <a:pt x="721" y="575"/>
                  </a:lnTo>
                  <a:lnTo>
                    <a:pt x="643" y="648"/>
                  </a:lnTo>
                  <a:lnTo>
                    <a:pt x="570" y="724"/>
                  </a:lnTo>
                  <a:lnTo>
                    <a:pt x="504" y="803"/>
                  </a:lnTo>
                  <a:lnTo>
                    <a:pt x="437" y="888"/>
                  </a:lnTo>
                  <a:lnTo>
                    <a:pt x="376" y="971"/>
                  </a:lnTo>
                  <a:lnTo>
                    <a:pt x="318" y="1062"/>
                  </a:lnTo>
                  <a:lnTo>
                    <a:pt x="267" y="1155"/>
                  </a:lnTo>
                  <a:lnTo>
                    <a:pt x="219" y="1251"/>
                  </a:lnTo>
                  <a:lnTo>
                    <a:pt x="173" y="1346"/>
                  </a:lnTo>
                  <a:lnTo>
                    <a:pt x="134" y="1447"/>
                  </a:lnTo>
                  <a:lnTo>
                    <a:pt x="100" y="1550"/>
                  </a:lnTo>
                  <a:lnTo>
                    <a:pt x="70" y="1655"/>
                  </a:lnTo>
                  <a:lnTo>
                    <a:pt x="45" y="1761"/>
                  </a:lnTo>
                  <a:lnTo>
                    <a:pt x="27" y="1869"/>
                  </a:lnTo>
                  <a:lnTo>
                    <a:pt x="12" y="1981"/>
                  </a:lnTo>
                  <a:lnTo>
                    <a:pt x="5" y="2092"/>
                  </a:lnTo>
                  <a:lnTo>
                    <a:pt x="2" y="2184"/>
                  </a:lnTo>
                  <a:lnTo>
                    <a:pt x="0" y="2187"/>
                  </a:lnTo>
                  <a:lnTo>
                    <a:pt x="0" y="2201"/>
                  </a:lnTo>
                  <a:lnTo>
                    <a:pt x="3" y="2317"/>
                  </a:lnTo>
                  <a:lnTo>
                    <a:pt x="11" y="2428"/>
                  </a:lnTo>
                  <a:lnTo>
                    <a:pt x="27" y="2537"/>
                  </a:lnTo>
                  <a:lnTo>
                    <a:pt x="45" y="2648"/>
                  </a:lnTo>
                  <a:lnTo>
                    <a:pt x="70" y="2753"/>
                  </a:lnTo>
                  <a:lnTo>
                    <a:pt x="100" y="2857"/>
                  </a:lnTo>
                  <a:lnTo>
                    <a:pt x="134" y="2962"/>
                  </a:lnTo>
                  <a:lnTo>
                    <a:pt x="173" y="3062"/>
                  </a:lnTo>
                  <a:lnTo>
                    <a:pt x="217" y="3157"/>
                  </a:lnTo>
                  <a:lnTo>
                    <a:pt x="264" y="3252"/>
                  </a:lnTo>
                  <a:lnTo>
                    <a:pt x="318" y="3344"/>
                  </a:lnTo>
                  <a:lnTo>
                    <a:pt x="376" y="3435"/>
                  </a:lnTo>
                  <a:lnTo>
                    <a:pt x="437" y="3519"/>
                  </a:lnTo>
                  <a:lnTo>
                    <a:pt x="501" y="3605"/>
                  </a:lnTo>
                  <a:lnTo>
                    <a:pt x="537" y="3644"/>
                  </a:lnTo>
                  <a:lnTo>
                    <a:pt x="570" y="3685"/>
                  </a:lnTo>
                  <a:lnTo>
                    <a:pt x="643" y="3760"/>
                  </a:lnTo>
                  <a:lnTo>
                    <a:pt x="682" y="3796"/>
                  </a:lnTo>
                  <a:lnTo>
                    <a:pt x="720" y="3833"/>
                  </a:lnTo>
                  <a:lnTo>
                    <a:pt x="801" y="3902"/>
                  </a:lnTo>
                  <a:lnTo>
                    <a:pt x="884" y="3969"/>
                  </a:lnTo>
                  <a:lnTo>
                    <a:pt x="969" y="4030"/>
                  </a:lnTo>
                  <a:lnTo>
                    <a:pt x="1013" y="4059"/>
                  </a:lnTo>
                  <a:lnTo>
                    <a:pt x="1057" y="4087"/>
                  </a:lnTo>
                  <a:lnTo>
                    <a:pt x="1149" y="4137"/>
                  </a:lnTo>
                  <a:lnTo>
                    <a:pt x="1244" y="4191"/>
                  </a:lnTo>
                  <a:lnTo>
                    <a:pt x="1341" y="4233"/>
                  </a:lnTo>
                  <a:lnTo>
                    <a:pt x="1441" y="4273"/>
                  </a:lnTo>
                  <a:lnTo>
                    <a:pt x="1542" y="4306"/>
                  </a:lnTo>
                  <a:lnTo>
                    <a:pt x="1647" y="4337"/>
                  </a:lnTo>
                  <a:lnTo>
                    <a:pt x="1755" y="4361"/>
                  </a:lnTo>
                  <a:lnTo>
                    <a:pt x="1861" y="4381"/>
                  </a:lnTo>
                  <a:lnTo>
                    <a:pt x="1917" y="4387"/>
                  </a:lnTo>
                  <a:lnTo>
                    <a:pt x="1970" y="4395"/>
                  </a:lnTo>
                  <a:lnTo>
                    <a:pt x="2081" y="4404"/>
                  </a:lnTo>
                  <a:lnTo>
                    <a:pt x="2195" y="4406"/>
                  </a:lnTo>
                  <a:lnTo>
                    <a:pt x="2309" y="4404"/>
                  </a:lnTo>
                  <a:lnTo>
                    <a:pt x="2421" y="4395"/>
                  </a:lnTo>
                  <a:lnTo>
                    <a:pt x="2474" y="4387"/>
                  </a:lnTo>
                  <a:lnTo>
                    <a:pt x="2531" y="4381"/>
                  </a:lnTo>
                  <a:lnTo>
                    <a:pt x="2637" y="4361"/>
                  </a:lnTo>
                  <a:lnTo>
                    <a:pt x="2743" y="4337"/>
                  </a:lnTo>
                  <a:lnTo>
                    <a:pt x="2848" y="4306"/>
                  </a:lnTo>
                  <a:lnTo>
                    <a:pt x="2951" y="4273"/>
                  </a:lnTo>
                  <a:lnTo>
                    <a:pt x="3049" y="4233"/>
                  </a:lnTo>
                  <a:lnTo>
                    <a:pt x="3147" y="4191"/>
                  </a:lnTo>
                  <a:lnTo>
                    <a:pt x="3241" y="4137"/>
                  </a:lnTo>
                  <a:lnTo>
                    <a:pt x="3335" y="4087"/>
                  </a:lnTo>
                  <a:lnTo>
                    <a:pt x="3377" y="4059"/>
                  </a:lnTo>
                  <a:lnTo>
                    <a:pt x="3422" y="4030"/>
                  </a:lnTo>
                  <a:lnTo>
                    <a:pt x="3508" y="3969"/>
                  </a:lnTo>
                  <a:lnTo>
                    <a:pt x="3591" y="3902"/>
                  </a:lnTo>
                  <a:lnTo>
                    <a:pt x="3672" y="3833"/>
                  </a:lnTo>
                  <a:lnTo>
                    <a:pt x="3708" y="3796"/>
                  </a:lnTo>
                  <a:lnTo>
                    <a:pt x="3747" y="3760"/>
                  </a:lnTo>
                  <a:lnTo>
                    <a:pt x="3820" y="3685"/>
                  </a:lnTo>
                  <a:lnTo>
                    <a:pt x="3855" y="3644"/>
                  </a:lnTo>
                  <a:lnTo>
                    <a:pt x="3889" y="3605"/>
                  </a:lnTo>
                  <a:lnTo>
                    <a:pt x="3953" y="3519"/>
                  </a:lnTo>
                  <a:lnTo>
                    <a:pt x="4015" y="3435"/>
                  </a:lnTo>
                  <a:lnTo>
                    <a:pt x="4072" y="3344"/>
                  </a:lnTo>
                  <a:lnTo>
                    <a:pt x="4126" y="3252"/>
                  </a:lnTo>
                  <a:lnTo>
                    <a:pt x="4175" y="3157"/>
                  </a:lnTo>
                  <a:lnTo>
                    <a:pt x="4217" y="3062"/>
                  </a:lnTo>
                  <a:lnTo>
                    <a:pt x="4257" y="2962"/>
                  </a:lnTo>
                  <a:lnTo>
                    <a:pt x="4290" y="2857"/>
                  </a:lnTo>
                  <a:lnTo>
                    <a:pt x="4321" y="2753"/>
                  </a:lnTo>
                  <a:lnTo>
                    <a:pt x="4345" y="2648"/>
                  </a:lnTo>
                  <a:lnTo>
                    <a:pt x="4363" y="2537"/>
                  </a:lnTo>
                  <a:lnTo>
                    <a:pt x="4381" y="2428"/>
                  </a:lnTo>
                  <a:lnTo>
                    <a:pt x="4388" y="2317"/>
                  </a:lnTo>
                  <a:lnTo>
                    <a:pt x="4390" y="2201"/>
                  </a:lnTo>
                  <a:lnTo>
                    <a:pt x="4390" y="2187"/>
                  </a:lnTo>
                  <a:lnTo>
                    <a:pt x="4390" y="2184"/>
                  </a:lnTo>
                  <a:close/>
                  <a:moveTo>
                    <a:pt x="4103" y="2367"/>
                  </a:moveTo>
                  <a:lnTo>
                    <a:pt x="4097" y="2445"/>
                  </a:lnTo>
                  <a:lnTo>
                    <a:pt x="4084" y="2526"/>
                  </a:lnTo>
                  <a:lnTo>
                    <a:pt x="4070" y="2604"/>
                  </a:lnTo>
                  <a:lnTo>
                    <a:pt x="4053" y="2671"/>
                  </a:lnTo>
                  <a:lnTo>
                    <a:pt x="4039" y="2721"/>
                  </a:lnTo>
                  <a:lnTo>
                    <a:pt x="4008" y="2821"/>
                  </a:lnTo>
                  <a:lnTo>
                    <a:pt x="3987" y="2884"/>
                  </a:lnTo>
                  <a:lnTo>
                    <a:pt x="3978" y="2904"/>
                  </a:lnTo>
                  <a:lnTo>
                    <a:pt x="3953" y="2963"/>
                  </a:lnTo>
                  <a:lnTo>
                    <a:pt x="3933" y="3012"/>
                  </a:lnTo>
                  <a:lnTo>
                    <a:pt x="3887" y="3104"/>
                  </a:lnTo>
                  <a:lnTo>
                    <a:pt x="3873" y="3098"/>
                  </a:lnTo>
                  <a:lnTo>
                    <a:pt x="3859" y="3095"/>
                  </a:lnTo>
                  <a:lnTo>
                    <a:pt x="3253" y="3095"/>
                  </a:lnTo>
                  <a:lnTo>
                    <a:pt x="3277" y="3009"/>
                  </a:lnTo>
                  <a:lnTo>
                    <a:pt x="3296" y="2918"/>
                  </a:lnTo>
                  <a:lnTo>
                    <a:pt x="3316" y="2828"/>
                  </a:lnTo>
                  <a:lnTo>
                    <a:pt x="3332" y="2731"/>
                  </a:lnTo>
                  <a:lnTo>
                    <a:pt x="3346" y="2628"/>
                  </a:lnTo>
                  <a:lnTo>
                    <a:pt x="3355" y="2523"/>
                  </a:lnTo>
                  <a:lnTo>
                    <a:pt x="3363" y="2417"/>
                  </a:lnTo>
                  <a:lnTo>
                    <a:pt x="3367" y="2304"/>
                  </a:lnTo>
                  <a:lnTo>
                    <a:pt x="4106" y="2304"/>
                  </a:lnTo>
                  <a:lnTo>
                    <a:pt x="4103" y="2367"/>
                  </a:lnTo>
                  <a:close/>
                  <a:moveTo>
                    <a:pt x="3714" y="3374"/>
                  </a:moveTo>
                  <a:lnTo>
                    <a:pt x="3669" y="3430"/>
                  </a:lnTo>
                  <a:lnTo>
                    <a:pt x="3666" y="3435"/>
                  </a:lnTo>
                  <a:lnTo>
                    <a:pt x="3617" y="3490"/>
                  </a:lnTo>
                  <a:lnTo>
                    <a:pt x="3583" y="3527"/>
                  </a:lnTo>
                  <a:lnTo>
                    <a:pt x="3538" y="3574"/>
                  </a:lnTo>
                  <a:lnTo>
                    <a:pt x="3538" y="3574"/>
                  </a:lnTo>
                  <a:lnTo>
                    <a:pt x="3500" y="3610"/>
                  </a:lnTo>
                  <a:lnTo>
                    <a:pt x="3453" y="3652"/>
                  </a:lnTo>
                  <a:lnTo>
                    <a:pt x="3439" y="3664"/>
                  </a:lnTo>
                  <a:lnTo>
                    <a:pt x="3408" y="3689"/>
                  </a:lnTo>
                  <a:lnTo>
                    <a:pt x="3350" y="3736"/>
                  </a:lnTo>
                  <a:lnTo>
                    <a:pt x="3335" y="3747"/>
                  </a:lnTo>
                  <a:lnTo>
                    <a:pt x="3272" y="3792"/>
                  </a:lnTo>
                  <a:lnTo>
                    <a:pt x="3255" y="3803"/>
                  </a:lnTo>
                  <a:lnTo>
                    <a:pt x="3197" y="3839"/>
                  </a:lnTo>
                  <a:lnTo>
                    <a:pt x="3147" y="3870"/>
                  </a:lnTo>
                  <a:lnTo>
                    <a:pt x="3143" y="3874"/>
                  </a:lnTo>
                  <a:lnTo>
                    <a:pt x="3105" y="3894"/>
                  </a:lnTo>
                  <a:lnTo>
                    <a:pt x="3044" y="3925"/>
                  </a:lnTo>
                  <a:lnTo>
                    <a:pt x="3036" y="3930"/>
                  </a:lnTo>
                  <a:lnTo>
                    <a:pt x="3005" y="3945"/>
                  </a:lnTo>
                  <a:lnTo>
                    <a:pt x="2935" y="3975"/>
                  </a:lnTo>
                  <a:lnTo>
                    <a:pt x="2862" y="4005"/>
                  </a:lnTo>
                  <a:lnTo>
                    <a:pt x="2858" y="4006"/>
                  </a:lnTo>
                  <a:lnTo>
                    <a:pt x="2801" y="4025"/>
                  </a:lnTo>
                  <a:lnTo>
                    <a:pt x="2729" y="4050"/>
                  </a:lnTo>
                  <a:lnTo>
                    <a:pt x="2718" y="4053"/>
                  </a:lnTo>
                  <a:lnTo>
                    <a:pt x="2782" y="3983"/>
                  </a:lnTo>
                  <a:lnTo>
                    <a:pt x="2851" y="3905"/>
                  </a:lnTo>
                  <a:lnTo>
                    <a:pt x="2883" y="3861"/>
                  </a:lnTo>
                  <a:lnTo>
                    <a:pt x="2915" y="3819"/>
                  </a:lnTo>
                  <a:lnTo>
                    <a:pt x="2937" y="3785"/>
                  </a:lnTo>
                  <a:lnTo>
                    <a:pt x="2946" y="3774"/>
                  </a:lnTo>
                  <a:lnTo>
                    <a:pt x="2955" y="3758"/>
                  </a:lnTo>
                  <a:lnTo>
                    <a:pt x="2980" y="3721"/>
                  </a:lnTo>
                  <a:lnTo>
                    <a:pt x="3011" y="3671"/>
                  </a:lnTo>
                  <a:lnTo>
                    <a:pt x="3043" y="3614"/>
                  </a:lnTo>
                  <a:lnTo>
                    <a:pt x="3074" y="3560"/>
                  </a:lnTo>
                  <a:lnTo>
                    <a:pt x="3104" y="3499"/>
                  </a:lnTo>
                  <a:lnTo>
                    <a:pt x="3133" y="3438"/>
                  </a:lnTo>
                  <a:lnTo>
                    <a:pt x="3152" y="3391"/>
                  </a:lnTo>
                  <a:lnTo>
                    <a:pt x="3157" y="3380"/>
                  </a:lnTo>
                  <a:lnTo>
                    <a:pt x="3166" y="3357"/>
                  </a:lnTo>
                  <a:lnTo>
                    <a:pt x="3185" y="3307"/>
                  </a:lnTo>
                  <a:lnTo>
                    <a:pt x="3211" y="3235"/>
                  </a:lnTo>
                  <a:lnTo>
                    <a:pt x="3809" y="3235"/>
                  </a:lnTo>
                  <a:lnTo>
                    <a:pt x="3761" y="3308"/>
                  </a:lnTo>
                  <a:lnTo>
                    <a:pt x="3731" y="3351"/>
                  </a:lnTo>
                  <a:lnTo>
                    <a:pt x="3714" y="3374"/>
                  </a:lnTo>
                  <a:close/>
                  <a:moveTo>
                    <a:pt x="2585" y="3783"/>
                  </a:moveTo>
                  <a:lnTo>
                    <a:pt x="2553" y="3822"/>
                  </a:lnTo>
                  <a:lnTo>
                    <a:pt x="2545" y="3830"/>
                  </a:lnTo>
                  <a:lnTo>
                    <a:pt x="2509" y="3864"/>
                  </a:lnTo>
                  <a:lnTo>
                    <a:pt x="2473" y="3897"/>
                  </a:lnTo>
                  <a:lnTo>
                    <a:pt x="2437" y="3933"/>
                  </a:lnTo>
                  <a:lnTo>
                    <a:pt x="2401" y="3961"/>
                  </a:lnTo>
                  <a:lnTo>
                    <a:pt x="2345" y="4003"/>
                  </a:lnTo>
                  <a:lnTo>
                    <a:pt x="2337" y="4009"/>
                  </a:lnTo>
                  <a:lnTo>
                    <a:pt x="2337" y="3235"/>
                  </a:lnTo>
                  <a:lnTo>
                    <a:pt x="2912" y="3235"/>
                  </a:lnTo>
                  <a:lnTo>
                    <a:pt x="2879" y="3315"/>
                  </a:lnTo>
                  <a:lnTo>
                    <a:pt x="2846" y="3385"/>
                  </a:lnTo>
                  <a:lnTo>
                    <a:pt x="2812" y="3454"/>
                  </a:lnTo>
                  <a:lnTo>
                    <a:pt x="2774" y="3519"/>
                  </a:lnTo>
                  <a:lnTo>
                    <a:pt x="2737" y="3580"/>
                  </a:lnTo>
                  <a:lnTo>
                    <a:pt x="2701" y="3635"/>
                  </a:lnTo>
                  <a:lnTo>
                    <a:pt x="2663" y="3689"/>
                  </a:lnTo>
                  <a:lnTo>
                    <a:pt x="2623" y="3738"/>
                  </a:lnTo>
                  <a:lnTo>
                    <a:pt x="2585" y="3783"/>
                  </a:lnTo>
                  <a:close/>
                  <a:moveTo>
                    <a:pt x="2482" y="490"/>
                  </a:moveTo>
                  <a:lnTo>
                    <a:pt x="2523" y="531"/>
                  </a:lnTo>
                  <a:lnTo>
                    <a:pt x="2562" y="568"/>
                  </a:lnTo>
                  <a:lnTo>
                    <a:pt x="2568" y="575"/>
                  </a:lnTo>
                  <a:lnTo>
                    <a:pt x="2606" y="620"/>
                  </a:lnTo>
                  <a:lnTo>
                    <a:pt x="2646" y="671"/>
                  </a:lnTo>
                  <a:lnTo>
                    <a:pt x="2687" y="724"/>
                  </a:lnTo>
                  <a:lnTo>
                    <a:pt x="2727" y="785"/>
                  </a:lnTo>
                  <a:lnTo>
                    <a:pt x="2768" y="848"/>
                  </a:lnTo>
                  <a:lnTo>
                    <a:pt x="2807" y="916"/>
                  </a:lnTo>
                  <a:lnTo>
                    <a:pt x="2843" y="988"/>
                  </a:lnTo>
                  <a:lnTo>
                    <a:pt x="2879" y="1069"/>
                  </a:lnTo>
                  <a:lnTo>
                    <a:pt x="2915" y="1152"/>
                  </a:lnTo>
                  <a:lnTo>
                    <a:pt x="2947" y="1238"/>
                  </a:lnTo>
                  <a:lnTo>
                    <a:pt x="2337" y="1238"/>
                  </a:lnTo>
                  <a:lnTo>
                    <a:pt x="2337" y="372"/>
                  </a:lnTo>
                  <a:lnTo>
                    <a:pt x="2371" y="398"/>
                  </a:lnTo>
                  <a:lnTo>
                    <a:pt x="2407" y="423"/>
                  </a:lnTo>
                  <a:lnTo>
                    <a:pt x="2434" y="445"/>
                  </a:lnTo>
                  <a:lnTo>
                    <a:pt x="2437" y="448"/>
                  </a:lnTo>
                  <a:lnTo>
                    <a:pt x="2451" y="459"/>
                  </a:lnTo>
                  <a:lnTo>
                    <a:pt x="2482" y="490"/>
                  </a:lnTo>
                  <a:close/>
                  <a:moveTo>
                    <a:pt x="2337" y="2304"/>
                  </a:moveTo>
                  <a:lnTo>
                    <a:pt x="3088" y="2304"/>
                  </a:lnTo>
                  <a:lnTo>
                    <a:pt x="3080" y="2418"/>
                  </a:lnTo>
                  <a:lnTo>
                    <a:pt x="3074" y="2528"/>
                  </a:lnTo>
                  <a:lnTo>
                    <a:pt x="3061" y="2635"/>
                  </a:lnTo>
                  <a:lnTo>
                    <a:pt x="3047" y="2735"/>
                  </a:lnTo>
                  <a:lnTo>
                    <a:pt x="3029" y="2834"/>
                  </a:lnTo>
                  <a:lnTo>
                    <a:pt x="3007" y="2923"/>
                  </a:lnTo>
                  <a:lnTo>
                    <a:pt x="2985" y="3012"/>
                  </a:lnTo>
                  <a:lnTo>
                    <a:pt x="2962" y="3095"/>
                  </a:lnTo>
                  <a:lnTo>
                    <a:pt x="2337" y="3095"/>
                  </a:lnTo>
                  <a:lnTo>
                    <a:pt x="2337" y="2304"/>
                  </a:lnTo>
                  <a:close/>
                  <a:moveTo>
                    <a:pt x="3010" y="1465"/>
                  </a:moveTo>
                  <a:lnTo>
                    <a:pt x="3030" y="1552"/>
                  </a:lnTo>
                  <a:lnTo>
                    <a:pt x="3047" y="1646"/>
                  </a:lnTo>
                  <a:lnTo>
                    <a:pt x="3061" y="1741"/>
                  </a:lnTo>
                  <a:lnTo>
                    <a:pt x="3071" y="1838"/>
                  </a:lnTo>
                  <a:lnTo>
                    <a:pt x="3080" y="1942"/>
                  </a:lnTo>
                  <a:lnTo>
                    <a:pt x="3085" y="2052"/>
                  </a:lnTo>
                  <a:lnTo>
                    <a:pt x="3088" y="2164"/>
                  </a:lnTo>
                  <a:lnTo>
                    <a:pt x="2337" y="2164"/>
                  </a:lnTo>
                  <a:lnTo>
                    <a:pt x="2337" y="1380"/>
                  </a:lnTo>
                  <a:lnTo>
                    <a:pt x="2988" y="1380"/>
                  </a:lnTo>
                  <a:lnTo>
                    <a:pt x="3010" y="1465"/>
                  </a:lnTo>
                  <a:close/>
                  <a:moveTo>
                    <a:pt x="3904" y="1380"/>
                  </a:moveTo>
                  <a:lnTo>
                    <a:pt x="3914" y="1380"/>
                  </a:lnTo>
                  <a:lnTo>
                    <a:pt x="3923" y="1376"/>
                  </a:lnTo>
                  <a:lnTo>
                    <a:pt x="3965" y="1466"/>
                  </a:lnTo>
                  <a:lnTo>
                    <a:pt x="4001" y="1560"/>
                  </a:lnTo>
                  <a:lnTo>
                    <a:pt x="4032" y="1657"/>
                  </a:lnTo>
                  <a:lnTo>
                    <a:pt x="4057" y="1755"/>
                  </a:lnTo>
                  <a:lnTo>
                    <a:pt x="4079" y="1855"/>
                  </a:lnTo>
                  <a:lnTo>
                    <a:pt x="4097" y="1955"/>
                  </a:lnTo>
                  <a:lnTo>
                    <a:pt x="4106" y="2059"/>
                  </a:lnTo>
                  <a:lnTo>
                    <a:pt x="4111" y="2164"/>
                  </a:lnTo>
                  <a:lnTo>
                    <a:pt x="3371" y="2164"/>
                  </a:lnTo>
                  <a:lnTo>
                    <a:pt x="3367" y="2055"/>
                  </a:lnTo>
                  <a:lnTo>
                    <a:pt x="3363" y="1947"/>
                  </a:lnTo>
                  <a:lnTo>
                    <a:pt x="3355" y="1842"/>
                  </a:lnTo>
                  <a:lnTo>
                    <a:pt x="3344" y="1746"/>
                  </a:lnTo>
                  <a:lnTo>
                    <a:pt x="3332" y="1647"/>
                  </a:lnTo>
                  <a:lnTo>
                    <a:pt x="3316" y="1555"/>
                  </a:lnTo>
                  <a:lnTo>
                    <a:pt x="3299" y="1465"/>
                  </a:lnTo>
                  <a:lnTo>
                    <a:pt x="3280" y="1380"/>
                  </a:lnTo>
                  <a:lnTo>
                    <a:pt x="3904" y="1380"/>
                  </a:lnTo>
                  <a:close/>
                  <a:moveTo>
                    <a:pt x="2841" y="395"/>
                  </a:moveTo>
                  <a:lnTo>
                    <a:pt x="2924" y="426"/>
                  </a:lnTo>
                  <a:lnTo>
                    <a:pt x="3007" y="462"/>
                  </a:lnTo>
                  <a:lnTo>
                    <a:pt x="3090" y="503"/>
                  </a:lnTo>
                  <a:lnTo>
                    <a:pt x="3166" y="548"/>
                  </a:lnTo>
                  <a:lnTo>
                    <a:pt x="3241" y="595"/>
                  </a:lnTo>
                  <a:lnTo>
                    <a:pt x="3316" y="648"/>
                  </a:lnTo>
                  <a:lnTo>
                    <a:pt x="3386" y="699"/>
                  </a:lnTo>
                  <a:lnTo>
                    <a:pt x="3458" y="759"/>
                  </a:lnTo>
                  <a:lnTo>
                    <a:pt x="3522" y="820"/>
                  </a:lnTo>
                  <a:lnTo>
                    <a:pt x="3586" y="884"/>
                  </a:lnTo>
                  <a:lnTo>
                    <a:pt x="3645" y="948"/>
                  </a:lnTo>
                  <a:lnTo>
                    <a:pt x="3702" y="1016"/>
                  </a:lnTo>
                  <a:lnTo>
                    <a:pt x="3755" y="1088"/>
                  </a:lnTo>
                  <a:lnTo>
                    <a:pt x="3805" y="1165"/>
                  </a:lnTo>
                  <a:lnTo>
                    <a:pt x="3851" y="1238"/>
                  </a:lnTo>
                  <a:lnTo>
                    <a:pt x="3241" y="1238"/>
                  </a:lnTo>
                  <a:lnTo>
                    <a:pt x="3218" y="1166"/>
                  </a:lnTo>
                  <a:lnTo>
                    <a:pt x="3193" y="1093"/>
                  </a:lnTo>
                  <a:lnTo>
                    <a:pt x="3166" y="1026"/>
                  </a:lnTo>
                  <a:lnTo>
                    <a:pt x="3140" y="957"/>
                  </a:lnTo>
                  <a:lnTo>
                    <a:pt x="3111" y="895"/>
                  </a:lnTo>
                  <a:lnTo>
                    <a:pt x="3080" y="834"/>
                  </a:lnTo>
                  <a:lnTo>
                    <a:pt x="3049" y="779"/>
                  </a:lnTo>
                  <a:lnTo>
                    <a:pt x="3019" y="721"/>
                  </a:lnTo>
                  <a:lnTo>
                    <a:pt x="2988" y="670"/>
                  </a:lnTo>
                  <a:lnTo>
                    <a:pt x="2952" y="617"/>
                  </a:lnTo>
                  <a:lnTo>
                    <a:pt x="2940" y="598"/>
                  </a:lnTo>
                  <a:lnTo>
                    <a:pt x="2938" y="593"/>
                  </a:lnTo>
                  <a:lnTo>
                    <a:pt x="2921" y="568"/>
                  </a:lnTo>
                  <a:lnTo>
                    <a:pt x="2888" y="526"/>
                  </a:lnTo>
                  <a:lnTo>
                    <a:pt x="2855" y="481"/>
                  </a:lnTo>
                  <a:lnTo>
                    <a:pt x="2819" y="440"/>
                  </a:lnTo>
                  <a:lnTo>
                    <a:pt x="2805" y="425"/>
                  </a:lnTo>
                  <a:lnTo>
                    <a:pt x="2791" y="408"/>
                  </a:lnTo>
                  <a:lnTo>
                    <a:pt x="2776" y="392"/>
                  </a:lnTo>
                  <a:lnTo>
                    <a:pt x="2752" y="364"/>
                  </a:lnTo>
                  <a:lnTo>
                    <a:pt x="2841" y="395"/>
                  </a:lnTo>
                  <a:close/>
                  <a:moveTo>
                    <a:pt x="1839" y="3822"/>
                  </a:moveTo>
                  <a:lnTo>
                    <a:pt x="1806" y="3783"/>
                  </a:lnTo>
                  <a:lnTo>
                    <a:pt x="1769" y="3738"/>
                  </a:lnTo>
                  <a:lnTo>
                    <a:pt x="1728" y="3689"/>
                  </a:lnTo>
                  <a:lnTo>
                    <a:pt x="1691" y="3635"/>
                  </a:lnTo>
                  <a:lnTo>
                    <a:pt x="1655" y="3580"/>
                  </a:lnTo>
                  <a:lnTo>
                    <a:pt x="1616" y="3519"/>
                  </a:lnTo>
                  <a:lnTo>
                    <a:pt x="1578" y="3454"/>
                  </a:lnTo>
                  <a:lnTo>
                    <a:pt x="1546" y="3385"/>
                  </a:lnTo>
                  <a:lnTo>
                    <a:pt x="1513" y="3315"/>
                  </a:lnTo>
                  <a:lnTo>
                    <a:pt x="1478" y="3235"/>
                  </a:lnTo>
                  <a:lnTo>
                    <a:pt x="2053" y="3235"/>
                  </a:lnTo>
                  <a:lnTo>
                    <a:pt x="2053" y="4009"/>
                  </a:lnTo>
                  <a:lnTo>
                    <a:pt x="2045" y="4003"/>
                  </a:lnTo>
                  <a:lnTo>
                    <a:pt x="1989" y="3961"/>
                  </a:lnTo>
                  <a:lnTo>
                    <a:pt x="1953" y="3933"/>
                  </a:lnTo>
                  <a:lnTo>
                    <a:pt x="1917" y="3897"/>
                  </a:lnTo>
                  <a:lnTo>
                    <a:pt x="1883" y="3864"/>
                  </a:lnTo>
                  <a:lnTo>
                    <a:pt x="1845" y="3830"/>
                  </a:lnTo>
                  <a:lnTo>
                    <a:pt x="1839" y="3822"/>
                  </a:lnTo>
                  <a:close/>
                  <a:moveTo>
                    <a:pt x="1532" y="4006"/>
                  </a:moveTo>
                  <a:lnTo>
                    <a:pt x="1528" y="4005"/>
                  </a:lnTo>
                  <a:lnTo>
                    <a:pt x="1455" y="3975"/>
                  </a:lnTo>
                  <a:lnTo>
                    <a:pt x="1386" y="3945"/>
                  </a:lnTo>
                  <a:lnTo>
                    <a:pt x="1355" y="3930"/>
                  </a:lnTo>
                  <a:lnTo>
                    <a:pt x="1346" y="3925"/>
                  </a:lnTo>
                  <a:lnTo>
                    <a:pt x="1286" y="3894"/>
                  </a:lnTo>
                  <a:lnTo>
                    <a:pt x="1249" y="3874"/>
                  </a:lnTo>
                  <a:lnTo>
                    <a:pt x="1243" y="3870"/>
                  </a:lnTo>
                  <a:lnTo>
                    <a:pt x="1194" y="3839"/>
                  </a:lnTo>
                  <a:lnTo>
                    <a:pt x="1135" y="3803"/>
                  </a:lnTo>
                  <a:lnTo>
                    <a:pt x="1118" y="3792"/>
                  </a:lnTo>
                  <a:lnTo>
                    <a:pt x="1057" y="3747"/>
                  </a:lnTo>
                  <a:lnTo>
                    <a:pt x="1041" y="3736"/>
                  </a:lnTo>
                  <a:lnTo>
                    <a:pt x="984" y="3689"/>
                  </a:lnTo>
                  <a:lnTo>
                    <a:pt x="952" y="3664"/>
                  </a:lnTo>
                  <a:lnTo>
                    <a:pt x="938" y="3652"/>
                  </a:lnTo>
                  <a:lnTo>
                    <a:pt x="891" y="3611"/>
                  </a:lnTo>
                  <a:lnTo>
                    <a:pt x="852" y="3574"/>
                  </a:lnTo>
                  <a:lnTo>
                    <a:pt x="807" y="3527"/>
                  </a:lnTo>
                  <a:lnTo>
                    <a:pt x="774" y="3490"/>
                  </a:lnTo>
                  <a:lnTo>
                    <a:pt x="726" y="3435"/>
                  </a:lnTo>
                  <a:lnTo>
                    <a:pt x="721" y="3430"/>
                  </a:lnTo>
                  <a:lnTo>
                    <a:pt x="678" y="3374"/>
                  </a:lnTo>
                  <a:lnTo>
                    <a:pt x="659" y="3351"/>
                  </a:lnTo>
                  <a:lnTo>
                    <a:pt x="629" y="3308"/>
                  </a:lnTo>
                  <a:lnTo>
                    <a:pt x="582" y="3235"/>
                  </a:lnTo>
                  <a:lnTo>
                    <a:pt x="1180" y="3235"/>
                  </a:lnTo>
                  <a:lnTo>
                    <a:pt x="1207" y="3307"/>
                  </a:lnTo>
                  <a:lnTo>
                    <a:pt x="1226" y="3357"/>
                  </a:lnTo>
                  <a:lnTo>
                    <a:pt x="1235" y="3380"/>
                  </a:lnTo>
                  <a:lnTo>
                    <a:pt x="1240" y="3391"/>
                  </a:lnTo>
                  <a:lnTo>
                    <a:pt x="1258" y="3438"/>
                  </a:lnTo>
                  <a:lnTo>
                    <a:pt x="1286" y="3499"/>
                  </a:lnTo>
                  <a:lnTo>
                    <a:pt x="1318" y="3560"/>
                  </a:lnTo>
                  <a:lnTo>
                    <a:pt x="1349" y="3614"/>
                  </a:lnTo>
                  <a:lnTo>
                    <a:pt x="1379" y="3671"/>
                  </a:lnTo>
                  <a:lnTo>
                    <a:pt x="1410" y="3721"/>
                  </a:lnTo>
                  <a:lnTo>
                    <a:pt x="1436" y="3758"/>
                  </a:lnTo>
                  <a:lnTo>
                    <a:pt x="1446" y="3774"/>
                  </a:lnTo>
                  <a:lnTo>
                    <a:pt x="1453" y="3785"/>
                  </a:lnTo>
                  <a:lnTo>
                    <a:pt x="1477" y="3819"/>
                  </a:lnTo>
                  <a:lnTo>
                    <a:pt x="1508" y="3861"/>
                  </a:lnTo>
                  <a:lnTo>
                    <a:pt x="1541" y="3905"/>
                  </a:lnTo>
                  <a:lnTo>
                    <a:pt x="1610" y="3983"/>
                  </a:lnTo>
                  <a:lnTo>
                    <a:pt x="1672" y="4053"/>
                  </a:lnTo>
                  <a:lnTo>
                    <a:pt x="1663" y="4050"/>
                  </a:lnTo>
                  <a:lnTo>
                    <a:pt x="1591" y="4025"/>
                  </a:lnTo>
                  <a:lnTo>
                    <a:pt x="1532" y="4006"/>
                  </a:lnTo>
                  <a:close/>
                  <a:moveTo>
                    <a:pt x="404" y="2884"/>
                  </a:moveTo>
                  <a:lnTo>
                    <a:pt x="382" y="2821"/>
                  </a:lnTo>
                  <a:lnTo>
                    <a:pt x="351" y="2721"/>
                  </a:lnTo>
                  <a:lnTo>
                    <a:pt x="337" y="2671"/>
                  </a:lnTo>
                  <a:lnTo>
                    <a:pt x="322" y="2604"/>
                  </a:lnTo>
                  <a:lnTo>
                    <a:pt x="308" y="2526"/>
                  </a:lnTo>
                  <a:lnTo>
                    <a:pt x="295" y="2445"/>
                  </a:lnTo>
                  <a:lnTo>
                    <a:pt x="287" y="2367"/>
                  </a:lnTo>
                  <a:lnTo>
                    <a:pt x="284" y="2304"/>
                  </a:lnTo>
                  <a:lnTo>
                    <a:pt x="1023" y="2304"/>
                  </a:lnTo>
                  <a:lnTo>
                    <a:pt x="1029" y="2417"/>
                  </a:lnTo>
                  <a:lnTo>
                    <a:pt x="1035" y="2523"/>
                  </a:lnTo>
                  <a:lnTo>
                    <a:pt x="1044" y="2628"/>
                  </a:lnTo>
                  <a:lnTo>
                    <a:pt x="1058" y="2731"/>
                  </a:lnTo>
                  <a:lnTo>
                    <a:pt x="1076" y="2828"/>
                  </a:lnTo>
                  <a:lnTo>
                    <a:pt x="1094" y="2918"/>
                  </a:lnTo>
                  <a:lnTo>
                    <a:pt x="1113" y="3009"/>
                  </a:lnTo>
                  <a:lnTo>
                    <a:pt x="1137" y="3095"/>
                  </a:lnTo>
                  <a:lnTo>
                    <a:pt x="532" y="3095"/>
                  </a:lnTo>
                  <a:lnTo>
                    <a:pt x="518" y="3098"/>
                  </a:lnTo>
                  <a:lnTo>
                    <a:pt x="504" y="3104"/>
                  </a:lnTo>
                  <a:lnTo>
                    <a:pt x="459" y="3012"/>
                  </a:lnTo>
                  <a:lnTo>
                    <a:pt x="437" y="2963"/>
                  </a:lnTo>
                  <a:lnTo>
                    <a:pt x="414" y="2904"/>
                  </a:lnTo>
                  <a:lnTo>
                    <a:pt x="404" y="2884"/>
                  </a:lnTo>
                  <a:close/>
                  <a:moveTo>
                    <a:pt x="1477" y="1152"/>
                  </a:moveTo>
                  <a:lnTo>
                    <a:pt x="1513" y="1069"/>
                  </a:lnTo>
                  <a:lnTo>
                    <a:pt x="1547" y="988"/>
                  </a:lnTo>
                  <a:lnTo>
                    <a:pt x="1583" y="916"/>
                  </a:lnTo>
                  <a:lnTo>
                    <a:pt x="1624" y="848"/>
                  </a:lnTo>
                  <a:lnTo>
                    <a:pt x="1664" y="785"/>
                  </a:lnTo>
                  <a:lnTo>
                    <a:pt x="1705" y="724"/>
                  </a:lnTo>
                  <a:lnTo>
                    <a:pt x="1745" y="671"/>
                  </a:lnTo>
                  <a:lnTo>
                    <a:pt x="1784" y="620"/>
                  </a:lnTo>
                  <a:lnTo>
                    <a:pt x="1822" y="575"/>
                  </a:lnTo>
                  <a:lnTo>
                    <a:pt x="1828" y="568"/>
                  </a:lnTo>
                  <a:lnTo>
                    <a:pt x="1869" y="531"/>
                  </a:lnTo>
                  <a:lnTo>
                    <a:pt x="1908" y="490"/>
                  </a:lnTo>
                  <a:lnTo>
                    <a:pt x="1941" y="459"/>
                  </a:lnTo>
                  <a:lnTo>
                    <a:pt x="1953" y="448"/>
                  </a:lnTo>
                  <a:lnTo>
                    <a:pt x="1956" y="445"/>
                  </a:lnTo>
                  <a:lnTo>
                    <a:pt x="1984" y="423"/>
                  </a:lnTo>
                  <a:lnTo>
                    <a:pt x="2020" y="398"/>
                  </a:lnTo>
                  <a:lnTo>
                    <a:pt x="2053" y="372"/>
                  </a:lnTo>
                  <a:lnTo>
                    <a:pt x="2053" y="1238"/>
                  </a:lnTo>
                  <a:lnTo>
                    <a:pt x="1443" y="1238"/>
                  </a:lnTo>
                  <a:lnTo>
                    <a:pt x="1477" y="1152"/>
                  </a:lnTo>
                  <a:close/>
                  <a:moveTo>
                    <a:pt x="1405" y="3012"/>
                  </a:moveTo>
                  <a:lnTo>
                    <a:pt x="1383" y="2923"/>
                  </a:lnTo>
                  <a:lnTo>
                    <a:pt x="1363" y="2834"/>
                  </a:lnTo>
                  <a:lnTo>
                    <a:pt x="1344" y="2735"/>
                  </a:lnTo>
                  <a:lnTo>
                    <a:pt x="1330" y="2635"/>
                  </a:lnTo>
                  <a:lnTo>
                    <a:pt x="1318" y="2528"/>
                  </a:lnTo>
                  <a:lnTo>
                    <a:pt x="1310" y="2418"/>
                  </a:lnTo>
                  <a:lnTo>
                    <a:pt x="1304" y="2304"/>
                  </a:lnTo>
                  <a:lnTo>
                    <a:pt x="2053" y="2304"/>
                  </a:lnTo>
                  <a:lnTo>
                    <a:pt x="2053" y="3095"/>
                  </a:lnTo>
                  <a:lnTo>
                    <a:pt x="1428" y="3095"/>
                  </a:lnTo>
                  <a:lnTo>
                    <a:pt x="1405" y="3012"/>
                  </a:lnTo>
                  <a:close/>
                  <a:moveTo>
                    <a:pt x="2053" y="1380"/>
                  </a:moveTo>
                  <a:lnTo>
                    <a:pt x="2053" y="2164"/>
                  </a:lnTo>
                  <a:lnTo>
                    <a:pt x="1304" y="2164"/>
                  </a:lnTo>
                  <a:lnTo>
                    <a:pt x="1305" y="2052"/>
                  </a:lnTo>
                  <a:lnTo>
                    <a:pt x="1310" y="1942"/>
                  </a:lnTo>
                  <a:lnTo>
                    <a:pt x="1319" y="1838"/>
                  </a:lnTo>
                  <a:lnTo>
                    <a:pt x="1330" y="1741"/>
                  </a:lnTo>
                  <a:lnTo>
                    <a:pt x="1344" y="1646"/>
                  </a:lnTo>
                  <a:lnTo>
                    <a:pt x="1360" y="1552"/>
                  </a:lnTo>
                  <a:lnTo>
                    <a:pt x="1382" y="1465"/>
                  </a:lnTo>
                  <a:lnTo>
                    <a:pt x="1403" y="1380"/>
                  </a:lnTo>
                  <a:lnTo>
                    <a:pt x="2053" y="1380"/>
                  </a:lnTo>
                  <a:close/>
                  <a:moveTo>
                    <a:pt x="587" y="1165"/>
                  </a:moveTo>
                  <a:lnTo>
                    <a:pt x="637" y="1088"/>
                  </a:lnTo>
                  <a:lnTo>
                    <a:pt x="688" y="1016"/>
                  </a:lnTo>
                  <a:lnTo>
                    <a:pt x="746" y="948"/>
                  </a:lnTo>
                  <a:lnTo>
                    <a:pt x="806" y="884"/>
                  </a:lnTo>
                  <a:lnTo>
                    <a:pt x="870" y="820"/>
                  </a:lnTo>
                  <a:lnTo>
                    <a:pt x="934" y="759"/>
                  </a:lnTo>
                  <a:lnTo>
                    <a:pt x="1004" y="699"/>
                  </a:lnTo>
                  <a:lnTo>
                    <a:pt x="1076" y="648"/>
                  </a:lnTo>
                  <a:lnTo>
                    <a:pt x="1149" y="595"/>
                  </a:lnTo>
                  <a:lnTo>
                    <a:pt x="1226" y="548"/>
                  </a:lnTo>
                  <a:lnTo>
                    <a:pt x="1300" y="503"/>
                  </a:lnTo>
                  <a:lnTo>
                    <a:pt x="1383" y="462"/>
                  </a:lnTo>
                  <a:lnTo>
                    <a:pt x="1467" y="426"/>
                  </a:lnTo>
                  <a:lnTo>
                    <a:pt x="1550" y="395"/>
                  </a:lnTo>
                  <a:lnTo>
                    <a:pt x="1638" y="364"/>
                  </a:lnTo>
                  <a:lnTo>
                    <a:pt x="1614" y="392"/>
                  </a:lnTo>
                  <a:lnTo>
                    <a:pt x="1600" y="408"/>
                  </a:lnTo>
                  <a:lnTo>
                    <a:pt x="1586" y="425"/>
                  </a:lnTo>
                  <a:lnTo>
                    <a:pt x="1572" y="440"/>
                  </a:lnTo>
                  <a:lnTo>
                    <a:pt x="1536" y="481"/>
                  </a:lnTo>
                  <a:lnTo>
                    <a:pt x="1502" y="526"/>
                  </a:lnTo>
                  <a:lnTo>
                    <a:pt x="1469" y="568"/>
                  </a:lnTo>
                  <a:lnTo>
                    <a:pt x="1453" y="595"/>
                  </a:lnTo>
                  <a:lnTo>
                    <a:pt x="1450" y="598"/>
                  </a:lnTo>
                  <a:lnTo>
                    <a:pt x="1438" y="617"/>
                  </a:lnTo>
                  <a:lnTo>
                    <a:pt x="1403" y="670"/>
                  </a:lnTo>
                  <a:lnTo>
                    <a:pt x="1372" y="721"/>
                  </a:lnTo>
                  <a:lnTo>
                    <a:pt x="1341" y="779"/>
                  </a:lnTo>
                  <a:lnTo>
                    <a:pt x="1310" y="834"/>
                  </a:lnTo>
                  <a:lnTo>
                    <a:pt x="1280" y="895"/>
                  </a:lnTo>
                  <a:lnTo>
                    <a:pt x="1250" y="957"/>
                  </a:lnTo>
                  <a:lnTo>
                    <a:pt x="1226" y="1026"/>
                  </a:lnTo>
                  <a:lnTo>
                    <a:pt x="1226" y="1026"/>
                  </a:lnTo>
                  <a:lnTo>
                    <a:pt x="1226" y="1026"/>
                  </a:lnTo>
                  <a:lnTo>
                    <a:pt x="1199" y="1093"/>
                  </a:lnTo>
                  <a:lnTo>
                    <a:pt x="1172" y="1166"/>
                  </a:lnTo>
                  <a:lnTo>
                    <a:pt x="1149" y="1238"/>
                  </a:lnTo>
                  <a:lnTo>
                    <a:pt x="539" y="1238"/>
                  </a:lnTo>
                  <a:lnTo>
                    <a:pt x="587" y="1165"/>
                  </a:lnTo>
                  <a:close/>
                  <a:moveTo>
                    <a:pt x="286" y="2059"/>
                  </a:moveTo>
                  <a:lnTo>
                    <a:pt x="295" y="1955"/>
                  </a:lnTo>
                  <a:lnTo>
                    <a:pt x="312" y="1855"/>
                  </a:lnTo>
                  <a:lnTo>
                    <a:pt x="333" y="1755"/>
                  </a:lnTo>
                  <a:lnTo>
                    <a:pt x="359" y="1657"/>
                  </a:lnTo>
                  <a:lnTo>
                    <a:pt x="390" y="1560"/>
                  </a:lnTo>
                  <a:lnTo>
                    <a:pt x="425" y="1466"/>
                  </a:lnTo>
                  <a:lnTo>
                    <a:pt x="468" y="1376"/>
                  </a:lnTo>
                  <a:lnTo>
                    <a:pt x="478" y="1380"/>
                  </a:lnTo>
                  <a:lnTo>
                    <a:pt x="487" y="1380"/>
                  </a:lnTo>
                  <a:lnTo>
                    <a:pt x="1112" y="1380"/>
                  </a:lnTo>
                  <a:lnTo>
                    <a:pt x="1093" y="1465"/>
                  </a:lnTo>
                  <a:lnTo>
                    <a:pt x="1076" y="1555"/>
                  </a:lnTo>
                  <a:lnTo>
                    <a:pt x="1058" y="1647"/>
                  </a:lnTo>
                  <a:lnTo>
                    <a:pt x="1048" y="1746"/>
                  </a:lnTo>
                  <a:lnTo>
                    <a:pt x="1035" y="1842"/>
                  </a:lnTo>
                  <a:lnTo>
                    <a:pt x="1029" y="1947"/>
                  </a:lnTo>
                  <a:lnTo>
                    <a:pt x="1023" y="2055"/>
                  </a:lnTo>
                  <a:lnTo>
                    <a:pt x="1021" y="2164"/>
                  </a:lnTo>
                  <a:lnTo>
                    <a:pt x="281" y="2164"/>
                  </a:lnTo>
                  <a:lnTo>
                    <a:pt x="286" y="2059"/>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TextBox 51"/>
          <p:cNvSpPr txBox="1"/>
          <p:nvPr/>
        </p:nvSpPr>
        <p:spPr>
          <a:xfrm>
            <a:off x="8449522" y="1828302"/>
            <a:ext cx="630471" cy="466167"/>
          </a:xfrm>
          <a:prstGeom prst="rect">
            <a:avLst/>
          </a:prstGeom>
          <a:noFill/>
        </p:spPr>
        <p:txBody>
          <a:bodyPr wrap="square" lIns="89642" tIns="89642" rIns="89642" bIns="89642" rtlCol="0">
            <a:sp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Engage Route</a:t>
            </a:r>
            <a:r>
              <a:rPr kumimoji="0" lang="en-US" sz="1029"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rPr>
              <a:t>1</a:t>
            </a:r>
            <a:endParaRPr kumimoji="0" lang="en-US" sz="102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3" name="Group 52"/>
          <p:cNvGrpSpPr/>
          <p:nvPr/>
        </p:nvGrpSpPr>
        <p:grpSpPr>
          <a:xfrm>
            <a:off x="10489158" y="3378202"/>
            <a:ext cx="1476518" cy="854642"/>
            <a:chOff x="10699487" y="3271940"/>
            <a:chExt cx="1506125" cy="871779"/>
          </a:xfrm>
        </p:grpSpPr>
        <p:sp>
          <p:nvSpPr>
            <p:cNvPr id="54" name="TextBox 53"/>
            <p:cNvSpPr txBox="1"/>
            <p:nvPr/>
          </p:nvSpPr>
          <p:spPr>
            <a:xfrm>
              <a:off x="10699487" y="3406314"/>
              <a:ext cx="938586" cy="683264"/>
            </a:xfrm>
            <a:prstGeom prst="rect">
              <a:avLst/>
            </a:prstGeom>
            <a:noFill/>
          </p:spPr>
          <p:txBody>
            <a:bodyPr wrap="square" lIns="89642" tIns="89642" rIns="89642" bIns="89642" rtlCol="0">
              <a:sp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188F"/>
                  </a:solidFill>
                  <a:effectLst/>
                  <a:uLnTx/>
                  <a:uFillTx/>
                  <a:latin typeface="Segoe UI"/>
                  <a:ea typeface="+mn-ea"/>
                  <a:cs typeface="+mn-cs"/>
                </a:rPr>
                <a:t>Azure </a:t>
              </a:r>
              <a:br>
                <a:rPr kumimoji="0" lang="en-US" sz="1176" b="0" i="0" u="none" strike="noStrike" kern="1200" cap="none" spc="0" normalizeH="0" baseline="0" noProof="0" dirty="0">
                  <a:ln>
                    <a:noFill/>
                  </a:ln>
                  <a:solidFill>
                    <a:srgbClr val="00188F"/>
                  </a:solidFill>
                  <a:effectLst/>
                  <a:uLnTx/>
                  <a:uFillTx/>
                  <a:latin typeface="Segoe UI"/>
                  <a:ea typeface="+mn-ea"/>
                  <a:cs typeface="+mn-cs"/>
                </a:rPr>
              </a:br>
              <a:r>
                <a:rPr kumimoji="0" lang="en-US" sz="1176" b="0" i="0" u="none" strike="noStrike" kern="1200" cap="none" spc="0" normalizeH="0" baseline="0" noProof="0" dirty="0">
                  <a:ln>
                    <a:noFill/>
                  </a:ln>
                  <a:solidFill>
                    <a:srgbClr val="00188F"/>
                  </a:solidFill>
                  <a:effectLst/>
                  <a:uLnTx/>
                  <a:uFillTx/>
                  <a:latin typeface="Segoe UI"/>
                  <a:ea typeface="+mn-ea"/>
                  <a:cs typeface="+mn-cs"/>
                </a:rPr>
                <a:t>Incident </a:t>
              </a:r>
              <a:br>
                <a:rPr kumimoji="0" lang="en-US" sz="1176" b="0" i="0" u="none" strike="noStrike" kern="1200" cap="none" spc="0" normalizeH="0" baseline="0" noProof="0" dirty="0">
                  <a:ln>
                    <a:noFill/>
                  </a:ln>
                  <a:solidFill>
                    <a:srgbClr val="00188F"/>
                  </a:solidFill>
                  <a:effectLst/>
                  <a:uLnTx/>
                  <a:uFillTx/>
                  <a:latin typeface="Segoe UI"/>
                  <a:ea typeface="+mn-ea"/>
                  <a:cs typeface="+mn-cs"/>
                </a:rPr>
              </a:br>
              <a:r>
                <a:rPr kumimoji="0" lang="en-US" sz="1176" b="0" i="0" u="none" strike="noStrike" kern="1200" cap="none" spc="0" normalizeH="0" baseline="0" noProof="0" dirty="0">
                  <a:ln>
                    <a:noFill/>
                  </a:ln>
                  <a:solidFill>
                    <a:srgbClr val="00188F"/>
                  </a:solidFill>
                  <a:effectLst/>
                  <a:uLnTx/>
                  <a:uFillTx/>
                  <a:latin typeface="Segoe UI"/>
                  <a:ea typeface="+mn-ea"/>
                  <a:cs typeface="+mn-cs"/>
                </a:rPr>
                <a:t>Closed</a:t>
              </a:r>
            </a:p>
          </p:txBody>
        </p:sp>
        <p:sp>
          <p:nvSpPr>
            <p:cNvPr id="55" name="Freeform 18"/>
            <p:cNvSpPr>
              <a:spLocks noEditPoints="1"/>
            </p:cNvSpPr>
            <p:nvPr/>
          </p:nvSpPr>
          <p:spPr bwMode="black">
            <a:xfrm>
              <a:off x="11491220" y="3271940"/>
              <a:ext cx="714392" cy="8717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1"/>
            </a:solidFill>
            <a:ln>
              <a:noFill/>
            </a:ln>
          </p:spPr>
          <p:txBody>
            <a:bodyPr vert="horz" wrap="square" lIns="82293" tIns="41147" rIns="82293" bIns="41147"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6" name="Straight Arrow Connector 55"/>
          <p:cNvCxnSpPr>
            <a:stCxn id="114" idx="3"/>
            <a:endCxn id="113" idx="1"/>
          </p:cNvCxnSpPr>
          <p:nvPr/>
        </p:nvCxnSpPr>
        <p:spPr>
          <a:xfrm>
            <a:off x="6078032" y="4196194"/>
            <a:ext cx="284688" cy="0"/>
          </a:xfrm>
          <a:prstGeom prst="straightConnector1">
            <a:avLst/>
          </a:prstGeom>
          <a:ln w="19050" cap="sq">
            <a:solidFill>
              <a:schemeClr val="tx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79286" y="4333233"/>
            <a:ext cx="969258" cy="896425"/>
          </a:xfrm>
          <a:prstGeom prst="rect">
            <a:avLst/>
          </a:prstGeom>
          <a:noFill/>
        </p:spPr>
        <p:txBody>
          <a:bodyPr wrap="square" lIns="0" tIns="0" rIns="0" bIns="0" rtlCol="0" anchor="ctr">
            <a:noAutofit/>
          </a:bodyPr>
          <a:lstStyle/>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Premier Customer</a:t>
            </a:r>
          </a:p>
        </p:txBody>
      </p:sp>
      <p:sp>
        <p:nvSpPr>
          <p:cNvPr id="58" name="TextBox 57"/>
          <p:cNvSpPr txBox="1"/>
          <p:nvPr/>
        </p:nvSpPr>
        <p:spPr>
          <a:xfrm>
            <a:off x="2712620" y="4602161"/>
            <a:ext cx="1952241" cy="358570"/>
          </a:xfrm>
          <a:prstGeom prst="rect">
            <a:avLst/>
          </a:prstGeom>
          <a:noFill/>
        </p:spPr>
        <p:txBody>
          <a:bodyPr wrap="square" lIns="0" tIns="0" rIns="0" bIns="0" rtlCol="0" anchor="ctr" anchorCtr="0">
            <a:noAutofit/>
          </a:bodyPr>
          <a:lstStyle/>
          <a:p>
            <a:pPr marL="0" marR="0" lvl="0" indent="0" algn="l" defTabSz="914403" rtl="0" eaLnBrk="1" fontAlgn="auto" latinLnBrk="0" hangingPunct="1">
              <a:lnSpc>
                <a:spcPct val="100000"/>
              </a:lnSpc>
              <a:spcBef>
                <a:spcPts val="0"/>
              </a:spcBef>
              <a:spcAft>
                <a:spcPts val="588"/>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Customer may call Premier Support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or submit a support request through </a:t>
            </a:r>
            <a:r>
              <a:rPr kumimoji="0" lang="en-US" sz="784"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MPO</a:t>
            </a: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59" name="TextBox 58"/>
          <p:cNvSpPr txBox="1"/>
          <p:nvPr/>
        </p:nvSpPr>
        <p:spPr>
          <a:xfrm>
            <a:off x="2712620" y="3828348"/>
            <a:ext cx="1754134" cy="241131"/>
          </a:xfrm>
          <a:prstGeom prst="rect">
            <a:avLst/>
          </a:prstGeom>
          <a:noFill/>
        </p:spPr>
        <p:txBody>
          <a:bodyPr wrap="square" lIns="0" tIns="0" rIns="0" bIns="0" rtlCol="0" anchor="ctr" anchorCtr="0">
            <a:noAutofit/>
          </a:bodyPr>
          <a:lstStyle>
            <a:defPPr>
              <a:defRPr lang="en-US"/>
            </a:defPPr>
            <a:lvl1pPr algn="ctr">
              <a:lnSpc>
                <a:spcPct val="90000"/>
              </a:lnSpc>
              <a:spcAft>
                <a:spcPts val="600"/>
              </a:spcAft>
              <a:defRPr sz="1200" b="1">
                <a:solidFill>
                  <a:schemeClr val="accent1"/>
                </a:solidFill>
              </a:defRPr>
            </a:lvl1pPr>
          </a:lstStyle>
          <a:p>
            <a:pPr marL="0" marR="0" lvl="0" indent="0" algn="l" defTabSz="914403" rtl="0" eaLnBrk="1" fontAlgn="auto" latinLnBrk="0" hangingPunct="1">
              <a:lnSpc>
                <a:spcPct val="90000"/>
              </a:lnSpc>
              <a:spcBef>
                <a:spcPts val="0"/>
              </a:spcBef>
              <a:spcAft>
                <a:spcPts val="600"/>
              </a:spcAft>
              <a:buClrTx/>
              <a:buSzTx/>
              <a:buFontTx/>
              <a:buNone/>
              <a:tabLst/>
              <a:defRPr/>
            </a:pPr>
            <a:r>
              <a:rPr kumimoji="0" lang="en-US" sz="882" b="0" i="0" u="none" strike="noStrike" kern="1200" cap="none" spc="0" normalizeH="0" baseline="0" noProof="0" dirty="0">
                <a:ln>
                  <a:noFill/>
                </a:ln>
                <a:solidFill>
                  <a:srgbClr val="00188F"/>
                </a:solidFill>
                <a:effectLst/>
                <a:uLnTx/>
                <a:uFillTx/>
                <a:latin typeface="Segoe UI"/>
                <a:ea typeface="+mn-ea"/>
                <a:cs typeface="+mn-cs"/>
              </a:rPr>
              <a:t>Premier Customer Service</a:t>
            </a:r>
          </a:p>
        </p:txBody>
      </p:sp>
      <p:sp>
        <p:nvSpPr>
          <p:cNvPr id="60" name="Freeform 59"/>
          <p:cNvSpPr/>
          <p:nvPr/>
        </p:nvSpPr>
        <p:spPr bwMode="black">
          <a:xfrm flipV="1">
            <a:off x="3332077" y="4136030"/>
            <a:ext cx="557623" cy="403391"/>
          </a:xfrm>
          <a:custGeom>
            <a:avLst/>
            <a:gdLst/>
            <a:ahLst/>
            <a:cxnLst/>
            <a:rect l="l" t="t" r="r" b="b"/>
            <a:pathLst>
              <a:path w="568805" h="411480">
                <a:moveTo>
                  <a:pt x="0" y="411480"/>
                </a:moveTo>
                <a:lnTo>
                  <a:pt x="568805" y="411480"/>
                </a:lnTo>
                <a:lnTo>
                  <a:pt x="568805" y="89968"/>
                </a:lnTo>
                <a:lnTo>
                  <a:pt x="187426" y="89968"/>
                </a:lnTo>
                <a:lnTo>
                  <a:pt x="91042" y="0"/>
                </a:lnTo>
                <a:lnTo>
                  <a:pt x="66947" y="89968"/>
                </a:lnTo>
                <a:lnTo>
                  <a:pt x="0" y="89968"/>
                </a:lnTo>
                <a:close/>
              </a:path>
            </a:pathLst>
          </a:custGeom>
          <a:noFill/>
          <a:ln w="19050">
            <a:solidFill>
              <a:schemeClr val="tx2"/>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noAutofit/>
          </a:body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61" name="Freeform 12"/>
          <p:cNvSpPr>
            <a:spLocks noChangeAspect="1"/>
          </p:cNvSpPr>
          <p:nvPr/>
        </p:nvSpPr>
        <p:spPr bwMode="black">
          <a:xfrm>
            <a:off x="3518203" y="4172980"/>
            <a:ext cx="186513" cy="233187"/>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505050"/>
              </a:solidFill>
              <a:effectLst/>
              <a:uLnTx/>
              <a:uFillTx/>
              <a:latin typeface="Segoe UI"/>
              <a:ea typeface="+mn-ea"/>
              <a:cs typeface="+mn-cs"/>
            </a:endParaRPr>
          </a:p>
        </p:txBody>
      </p:sp>
      <p:grpSp>
        <p:nvGrpSpPr>
          <p:cNvPr id="62" name="Group 61"/>
          <p:cNvGrpSpPr>
            <a:grpSpLocks noChangeAspect="1"/>
          </p:cNvGrpSpPr>
          <p:nvPr/>
        </p:nvGrpSpPr>
        <p:grpSpPr>
          <a:xfrm>
            <a:off x="1177905" y="4512518"/>
            <a:ext cx="247170" cy="537855"/>
            <a:chOff x="12718516" y="1375058"/>
            <a:chExt cx="806735" cy="1755522"/>
          </a:xfrm>
        </p:grpSpPr>
        <p:sp>
          <p:nvSpPr>
            <p:cNvPr id="63" name="Freeform 12"/>
            <p:cNvSpPr>
              <a:spLocks/>
            </p:cNvSpPr>
            <p:nvPr/>
          </p:nvSpPr>
          <p:spPr bwMode="auto">
            <a:xfrm>
              <a:off x="12980085" y="1375058"/>
              <a:ext cx="286349" cy="28842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3"/>
            <p:cNvSpPr>
              <a:spLocks/>
            </p:cNvSpPr>
            <p:nvPr/>
          </p:nvSpPr>
          <p:spPr bwMode="auto">
            <a:xfrm>
              <a:off x="12718516" y="1702312"/>
              <a:ext cx="806735" cy="1428268"/>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sp>
        <p:nvSpPr>
          <p:cNvPr id="65" name="Rectangle 64"/>
          <p:cNvSpPr/>
          <p:nvPr/>
        </p:nvSpPr>
        <p:spPr bwMode="auto">
          <a:xfrm>
            <a:off x="6452361" y="1676501"/>
            <a:ext cx="1856380" cy="1629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p:cNvSpPr txBox="1"/>
          <p:nvPr/>
        </p:nvSpPr>
        <p:spPr>
          <a:xfrm>
            <a:off x="6452362" y="1708026"/>
            <a:ext cx="1792850" cy="427013"/>
          </a:xfrm>
          <a:prstGeom prst="rect">
            <a:avLst/>
          </a:prstGeom>
          <a:noFill/>
        </p:spPr>
        <p:txBody>
          <a:bodyPr wrap="square" lIns="44821" tIns="44821" rIns="44821" bIns="44821" rtlCol="0" anchor="b">
            <a:no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188F"/>
                </a:solidFill>
                <a:effectLst/>
                <a:uLnTx/>
                <a:uFillTx/>
                <a:latin typeface="Segoe UI"/>
                <a:ea typeface="+mn-ea"/>
                <a:cs typeface="+mn-cs"/>
              </a:rPr>
              <a:t>Azure Subscription </a:t>
            </a:r>
            <a:br>
              <a:rPr kumimoji="0" lang="en-US" sz="1176" b="0" i="0" u="none" strike="noStrike" kern="1200" cap="none" spc="0" normalizeH="0" baseline="0" noProof="0" dirty="0">
                <a:ln>
                  <a:noFill/>
                </a:ln>
                <a:solidFill>
                  <a:srgbClr val="00188F"/>
                </a:solidFill>
                <a:effectLst/>
                <a:uLnTx/>
                <a:uFillTx/>
                <a:latin typeface="Segoe UI"/>
                <a:ea typeface="+mn-ea"/>
                <a:cs typeface="+mn-cs"/>
              </a:rPr>
            </a:br>
            <a:r>
              <a:rPr kumimoji="0" lang="en-US" sz="1176" b="0" i="0" u="none" strike="noStrike" kern="1200" cap="none" spc="0" normalizeH="0" baseline="0" noProof="0" dirty="0">
                <a:ln>
                  <a:noFill/>
                </a:ln>
                <a:solidFill>
                  <a:srgbClr val="00188F"/>
                </a:solidFill>
                <a:effectLst/>
                <a:uLnTx/>
                <a:uFillTx/>
                <a:latin typeface="Segoe UI"/>
                <a:ea typeface="+mn-ea"/>
                <a:cs typeface="+mn-cs"/>
              </a:rPr>
              <a:t>Mgmt. Support</a:t>
            </a:r>
          </a:p>
        </p:txBody>
      </p:sp>
      <p:sp>
        <p:nvSpPr>
          <p:cNvPr id="67" name="TextBox 66"/>
          <p:cNvSpPr txBox="1"/>
          <p:nvPr/>
        </p:nvSpPr>
        <p:spPr>
          <a:xfrm>
            <a:off x="6452362" y="2260538"/>
            <a:ext cx="896425" cy="729702"/>
          </a:xfrm>
          <a:prstGeom prst="rect">
            <a:avLst/>
          </a:prstGeom>
          <a:noFill/>
        </p:spPr>
        <p:txBody>
          <a:bodyPr wrap="square" lIns="44821" tIns="44821" rIns="44821" bIns="44821" rtlCol="0" anchor="t">
            <a:noAutofit/>
          </a:bodyPr>
          <a:lstStyle>
            <a:defPPr>
              <a:defRPr lang="en-US"/>
            </a:defPPr>
            <a:lvl1pPr algn="ctr">
              <a:lnSpc>
                <a:spcPct val="90000"/>
              </a:lnSpc>
              <a:spcAft>
                <a:spcPts val="600"/>
              </a:spcAft>
              <a:defRPr sz="1000">
                <a:gradFill>
                  <a:gsLst>
                    <a:gs pos="2917">
                      <a:schemeClr val="tx1"/>
                    </a:gs>
                    <a:gs pos="30000">
                      <a:schemeClr val="tx1"/>
                    </a:gs>
                  </a:gsLst>
                  <a:lin ang="5400000" scaled="0"/>
                </a:gradFill>
              </a:defRPr>
            </a:lvl1pPr>
          </a:lstStyle>
          <a:p>
            <a:pPr marL="0" marR="0" lvl="0" indent="0" algn="l" defTabSz="914403"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Incidents related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 billing and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subscriptions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including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Commerce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Platform.</a:t>
            </a:r>
          </a:p>
        </p:txBody>
      </p:sp>
      <p:sp>
        <p:nvSpPr>
          <p:cNvPr id="68" name="TextBox 67"/>
          <p:cNvSpPr txBox="1"/>
          <p:nvPr/>
        </p:nvSpPr>
        <p:spPr>
          <a:xfrm>
            <a:off x="6452362" y="2956455"/>
            <a:ext cx="1792850" cy="368164"/>
          </a:xfrm>
          <a:prstGeom prst="rect">
            <a:avLst/>
          </a:prstGeom>
          <a:noFill/>
        </p:spPr>
        <p:txBody>
          <a:bodyPr wrap="square" lIns="44821" tIns="44821" rIns="44821" bIns="44821" rtlCol="0">
            <a:no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980" b="0" i="1" u="none" strike="noStrike" kern="1200" cap="none" spc="0" normalizeH="0" baseline="0" noProof="0" dirty="0">
                <a:ln>
                  <a:noFill/>
                </a:ln>
                <a:solidFill>
                  <a:srgbClr val="44B0FF"/>
                </a:solidFill>
                <a:effectLst/>
                <a:uLnTx/>
                <a:uFillTx/>
                <a:latin typeface="Segoe UI"/>
                <a:ea typeface="+mn-ea"/>
                <a:cs typeface="+mn-cs"/>
              </a:rPr>
              <a:t>Sub. Mgmt. volume is 70% </a:t>
            </a:r>
            <a:br>
              <a:rPr kumimoji="0" lang="en-US" sz="980" b="0" i="1" u="none" strike="noStrike" kern="1200" cap="none" spc="0" normalizeH="0" baseline="0" noProof="0" dirty="0">
                <a:ln>
                  <a:noFill/>
                </a:ln>
                <a:solidFill>
                  <a:srgbClr val="44B0FF"/>
                </a:solidFill>
                <a:effectLst/>
                <a:uLnTx/>
                <a:uFillTx/>
                <a:latin typeface="Segoe UI"/>
                <a:ea typeface="+mn-ea"/>
                <a:cs typeface="+mn-cs"/>
              </a:rPr>
            </a:br>
            <a:r>
              <a:rPr kumimoji="0" lang="en-US" sz="980" b="0" i="1" u="none" strike="noStrike" kern="1200" cap="none" spc="0" normalizeH="0" baseline="0" noProof="0" dirty="0">
                <a:ln>
                  <a:noFill/>
                </a:ln>
                <a:solidFill>
                  <a:srgbClr val="44B0FF"/>
                </a:solidFill>
                <a:effectLst/>
                <a:uLnTx/>
                <a:uFillTx/>
                <a:latin typeface="Segoe UI"/>
                <a:ea typeface="+mn-ea"/>
                <a:cs typeface="+mn-cs"/>
              </a:rPr>
              <a:t>of total Azure Support volume</a:t>
            </a:r>
          </a:p>
        </p:txBody>
      </p:sp>
      <p:sp>
        <p:nvSpPr>
          <p:cNvPr id="69" name="Rectangle 68"/>
          <p:cNvSpPr/>
          <p:nvPr/>
        </p:nvSpPr>
        <p:spPr bwMode="auto">
          <a:xfrm>
            <a:off x="6452361" y="3403767"/>
            <a:ext cx="1856380" cy="240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p:cNvSpPr txBox="1"/>
          <p:nvPr/>
        </p:nvSpPr>
        <p:spPr>
          <a:xfrm>
            <a:off x="6452362" y="3246636"/>
            <a:ext cx="1792850" cy="427013"/>
          </a:xfrm>
          <a:prstGeom prst="rect">
            <a:avLst/>
          </a:prstGeom>
          <a:noFill/>
        </p:spPr>
        <p:txBody>
          <a:bodyPr wrap="square" lIns="44821" tIns="44821" rIns="44821" bIns="44821" rtlCol="0" anchor="b">
            <a:no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a:ea typeface="+mn-ea"/>
                <a:cs typeface="+mn-cs"/>
              </a:rPr>
              <a:t>Azure Technical Support</a:t>
            </a:r>
          </a:p>
        </p:txBody>
      </p:sp>
      <p:sp>
        <p:nvSpPr>
          <p:cNvPr id="71" name="TextBox 70"/>
          <p:cNvSpPr txBox="1"/>
          <p:nvPr/>
        </p:nvSpPr>
        <p:spPr>
          <a:xfrm>
            <a:off x="6452363" y="3708803"/>
            <a:ext cx="928750" cy="1080865"/>
          </a:xfrm>
          <a:prstGeom prst="rect">
            <a:avLst/>
          </a:prstGeom>
          <a:noFill/>
        </p:spPr>
        <p:txBody>
          <a:bodyPr wrap="square" lIns="44821" tIns="44821" rIns="44821" bIns="44821" rtlCol="0" anchor="t">
            <a:noAutofit/>
          </a:bodyPr>
          <a:lstStyle>
            <a:defPPr>
              <a:defRPr lang="en-US"/>
            </a:defPPr>
            <a:lvl1pPr algn="ctr">
              <a:lnSpc>
                <a:spcPct val="90000"/>
              </a:lnSpc>
              <a:spcAft>
                <a:spcPts val="600"/>
              </a:spcAft>
              <a:defRPr sz="1000">
                <a:gradFill>
                  <a:gsLst>
                    <a:gs pos="2917">
                      <a:schemeClr val="tx1"/>
                    </a:gs>
                    <a:gs pos="30000">
                      <a:schemeClr val="tx1"/>
                    </a:gs>
                  </a:gsLst>
                  <a:lin ang="5400000" scaled="0"/>
                </a:gradFill>
              </a:defRPr>
            </a:lvl1pPr>
          </a:lstStyle>
          <a:p>
            <a:pPr marL="0" marR="0" lvl="0" indent="0" algn="l" defTabSz="914403"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Incidents related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 specific to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core Azure components,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e.g., Virtual Machines.</a:t>
            </a:r>
          </a:p>
        </p:txBody>
      </p:sp>
      <p:sp>
        <p:nvSpPr>
          <p:cNvPr id="72" name="TextBox 71"/>
          <p:cNvSpPr txBox="1"/>
          <p:nvPr/>
        </p:nvSpPr>
        <p:spPr>
          <a:xfrm>
            <a:off x="6452362" y="5433405"/>
            <a:ext cx="1968642" cy="368164"/>
          </a:xfrm>
          <a:prstGeom prst="rect">
            <a:avLst/>
          </a:prstGeom>
          <a:noFill/>
        </p:spPr>
        <p:txBody>
          <a:bodyPr wrap="square" lIns="44821" tIns="44821" rIns="44821" bIns="44821" rtlCol="0">
            <a:no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980" b="0" i="1" u="none" strike="noStrike" kern="1200" cap="none" spc="0" normalizeH="0" baseline="0" noProof="0" dirty="0">
                <a:ln>
                  <a:noFill/>
                </a:ln>
                <a:solidFill>
                  <a:srgbClr val="44B0FF"/>
                </a:solidFill>
                <a:effectLst/>
                <a:uLnTx/>
                <a:uFillTx/>
                <a:latin typeface="Segoe UI"/>
                <a:ea typeface="+mn-ea"/>
                <a:cs typeface="+mn-cs"/>
              </a:rPr>
              <a:t>Technical Support Volume is 30% of total Azure Support volume</a:t>
            </a:r>
          </a:p>
        </p:txBody>
      </p:sp>
      <p:sp>
        <p:nvSpPr>
          <p:cNvPr id="73" name="Rectangle 72"/>
          <p:cNvSpPr/>
          <p:nvPr/>
        </p:nvSpPr>
        <p:spPr bwMode="auto">
          <a:xfrm>
            <a:off x="6452361" y="5909981"/>
            <a:ext cx="1856380" cy="808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p:cNvSpPr txBox="1"/>
          <p:nvPr/>
        </p:nvSpPr>
        <p:spPr>
          <a:xfrm>
            <a:off x="6452362" y="5757334"/>
            <a:ext cx="1792850" cy="427013"/>
          </a:xfrm>
          <a:prstGeom prst="rect">
            <a:avLst/>
          </a:prstGeom>
          <a:noFill/>
        </p:spPr>
        <p:txBody>
          <a:bodyPr wrap="square" lIns="44821" tIns="44821" rIns="44821" bIns="44821" rtlCol="0" anchor="b">
            <a:no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Azure Premier Rapid Response</a:t>
            </a:r>
            <a:endParaRPr kumimoji="0" lang="en-US" sz="980" b="0" i="0" u="none" strike="noStrike" kern="1200" cap="none" spc="0" normalizeH="0" baseline="30000" noProof="0" dirty="0">
              <a:ln>
                <a:noFill/>
              </a:ln>
              <a:solidFill>
                <a:srgbClr val="00188F"/>
              </a:solidFill>
              <a:effectLst/>
              <a:uLnTx/>
              <a:uFillTx/>
              <a:latin typeface="Segoe UI"/>
              <a:ea typeface="+mn-ea"/>
              <a:cs typeface="+mn-cs"/>
            </a:endParaRPr>
          </a:p>
        </p:txBody>
      </p:sp>
      <p:sp>
        <p:nvSpPr>
          <p:cNvPr id="75" name="TextBox 74"/>
          <p:cNvSpPr txBox="1"/>
          <p:nvPr/>
        </p:nvSpPr>
        <p:spPr>
          <a:xfrm>
            <a:off x="6452362" y="6166443"/>
            <a:ext cx="1157543" cy="534255"/>
          </a:xfrm>
          <a:prstGeom prst="rect">
            <a:avLst/>
          </a:prstGeom>
          <a:noFill/>
        </p:spPr>
        <p:txBody>
          <a:bodyPr wrap="square" lIns="44821" tIns="44821" rIns="44821" bIns="44821" rtlCol="0" anchor="t">
            <a:noAutofit/>
          </a:bodyPr>
          <a:lstStyle>
            <a:defPPr>
              <a:defRPr lang="en-US"/>
            </a:defPPr>
            <a:lvl1pPr algn="ctr">
              <a:lnSpc>
                <a:spcPct val="90000"/>
              </a:lnSpc>
              <a:spcAft>
                <a:spcPts val="600"/>
              </a:spcAft>
              <a:defRPr sz="1000">
                <a:gradFill>
                  <a:gsLst>
                    <a:gs pos="2917">
                      <a:schemeClr val="tx1"/>
                    </a:gs>
                    <a:gs pos="30000">
                      <a:schemeClr val="tx1"/>
                    </a:gs>
                  </a:gsLst>
                  <a:lin ang="5400000" scaled="0"/>
                </a:gradFill>
              </a:defRPr>
            </a:lvl1pPr>
          </a:lstStyle>
          <a:p>
            <a:pPr marL="0" marR="0" lvl="0" indent="0" algn="l" defTabSz="914403"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Rapid Response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team pulls in resources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as needed for </a:t>
            </a:r>
            <a:b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specific case.</a:t>
            </a:r>
          </a:p>
        </p:txBody>
      </p:sp>
      <p:grpSp>
        <p:nvGrpSpPr>
          <p:cNvPr id="76" name="Group 75"/>
          <p:cNvGrpSpPr>
            <a:grpSpLocks noChangeAspect="1"/>
          </p:cNvGrpSpPr>
          <p:nvPr/>
        </p:nvGrpSpPr>
        <p:grpSpPr>
          <a:xfrm>
            <a:off x="7609905" y="6115496"/>
            <a:ext cx="460282" cy="578568"/>
            <a:chOff x="-1542920" y="1296261"/>
            <a:chExt cx="1759060" cy="2211117"/>
          </a:xfrm>
          <a:solidFill>
            <a:srgbClr val="44B0FF"/>
          </a:solidFill>
        </p:grpSpPr>
        <p:sp>
          <p:nvSpPr>
            <p:cNvPr id="77" name="Freeform 5"/>
            <p:cNvSpPr>
              <a:spLocks/>
            </p:cNvSpPr>
            <p:nvPr/>
          </p:nvSpPr>
          <p:spPr bwMode="auto">
            <a:xfrm>
              <a:off x="-1171576" y="1296261"/>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77"/>
            <p:cNvSpPr>
              <a:spLocks/>
            </p:cNvSpPr>
            <p:nvPr/>
          </p:nvSpPr>
          <p:spPr bwMode="auto">
            <a:xfrm>
              <a:off x="-711407" y="1330194"/>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5"/>
            <p:cNvSpPr>
              <a:spLocks/>
            </p:cNvSpPr>
            <p:nvPr/>
          </p:nvSpPr>
          <p:spPr bwMode="auto">
            <a:xfrm>
              <a:off x="-477718" y="157590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80" name="Group 10"/>
            <p:cNvGrpSpPr>
              <a:grpSpLocks noChangeAspect="1"/>
            </p:cNvGrpSpPr>
            <p:nvPr/>
          </p:nvGrpSpPr>
          <p:grpSpPr bwMode="auto">
            <a:xfrm>
              <a:off x="-1542920" y="1574174"/>
              <a:ext cx="806735" cy="1755521"/>
              <a:chOff x="5666" y="2834"/>
              <a:chExt cx="586" cy="1266"/>
            </a:xfrm>
            <a:grpFill/>
          </p:grpSpPr>
          <p:sp>
            <p:nvSpPr>
              <p:cNvPr id="82"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81" name="Freeform 5"/>
            <p:cNvSpPr>
              <a:spLocks/>
            </p:cNvSpPr>
            <p:nvPr/>
          </p:nvSpPr>
          <p:spPr bwMode="auto">
            <a:xfrm>
              <a:off x="-1012457" y="174432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p:cNvGrpSpPr>
            <a:grpSpLocks noChangeAspect="1"/>
          </p:cNvGrpSpPr>
          <p:nvPr/>
        </p:nvGrpSpPr>
        <p:grpSpPr>
          <a:xfrm>
            <a:off x="3332076" y="5289867"/>
            <a:ext cx="557623" cy="421422"/>
            <a:chOff x="2103437" y="5084277"/>
            <a:chExt cx="649955" cy="590601"/>
          </a:xfrm>
        </p:grpSpPr>
        <p:sp>
          <p:nvSpPr>
            <p:cNvPr id="85" name="Freeform 88"/>
            <p:cNvSpPr>
              <a:spLocks noEditPoints="1"/>
            </p:cNvSpPr>
            <p:nvPr/>
          </p:nvSpPr>
          <p:spPr bwMode="black">
            <a:xfrm>
              <a:off x="2104982" y="5125031"/>
              <a:ext cx="648410" cy="54984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86" name="TextBox 85"/>
            <p:cNvSpPr txBox="1"/>
            <p:nvPr/>
          </p:nvSpPr>
          <p:spPr>
            <a:xfrm>
              <a:off x="2103437" y="5084277"/>
              <a:ext cx="649742" cy="558167"/>
            </a:xfrm>
            <a:prstGeom prst="rect">
              <a:avLst/>
            </a:prstGeom>
            <a:noFill/>
          </p:spPr>
          <p:txBody>
            <a:bodyPr wrap="square" lIns="89642" tIns="89642" rIns="89642" bIns="89642" rtlCol="0" anchor="ctr">
              <a:spAutoFit/>
            </a:bodyPr>
            <a:lstStyle/>
            <a:p>
              <a:pPr marL="0" marR="0" lvl="0" indent="0" algn="ctr" defTabSz="914403"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dirty="0">
                  <a:ln>
                    <a:noFill/>
                  </a:ln>
                  <a:solidFill>
                    <a:srgbClr val="00188F"/>
                  </a:solidFill>
                  <a:effectLst/>
                  <a:uLnTx/>
                  <a:uFillTx/>
                  <a:latin typeface="Segoe UI"/>
                  <a:ea typeface="+mn-ea"/>
                  <a:cs typeface="+mn-cs"/>
                </a:rPr>
                <a:t>Premier Portal</a:t>
              </a:r>
            </a:p>
          </p:txBody>
        </p:sp>
      </p:grpSp>
      <p:sp>
        <p:nvSpPr>
          <p:cNvPr id="87" name="Rectangle 86"/>
          <p:cNvSpPr/>
          <p:nvPr/>
        </p:nvSpPr>
        <p:spPr bwMode="auto">
          <a:xfrm>
            <a:off x="3210481" y="214124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a:off x="1921938" y="214124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p:cNvSpPr/>
          <p:nvPr/>
        </p:nvSpPr>
        <p:spPr bwMode="auto">
          <a:xfrm>
            <a:off x="4357235" y="214124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Elbow Connector 89"/>
          <p:cNvCxnSpPr>
            <a:stCxn id="89" idx="3"/>
            <a:endCxn id="93" idx="0"/>
          </p:cNvCxnSpPr>
          <p:nvPr/>
        </p:nvCxnSpPr>
        <p:spPr>
          <a:xfrm>
            <a:off x="4446877" y="2186069"/>
            <a:ext cx="815051" cy="1256406"/>
          </a:xfrm>
          <a:prstGeom prst="bentConnector2">
            <a:avLst/>
          </a:prstGeom>
          <a:ln w="19050" cap="sq">
            <a:solidFill>
              <a:schemeClr val="accent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6362720" y="214124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5217107" y="3442475"/>
            <a:ext cx="268927" cy="89642"/>
            <a:chOff x="5367440" y="3283779"/>
            <a:chExt cx="274320" cy="91440"/>
          </a:xfrm>
          <a:noFill/>
        </p:grpSpPr>
        <p:sp>
          <p:nvSpPr>
            <p:cNvPr id="93" name="Rectangle 92"/>
            <p:cNvSpPr/>
            <p:nvPr/>
          </p:nvSpPr>
          <p:spPr bwMode="auto">
            <a:xfrm>
              <a:off x="536744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545888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bwMode="auto">
            <a:xfrm>
              <a:off x="555032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6" name="Elbow Connector 95"/>
          <p:cNvCxnSpPr/>
          <p:nvPr/>
        </p:nvCxnSpPr>
        <p:spPr>
          <a:xfrm rot="5400000" flipH="1" flipV="1">
            <a:off x="5085673" y="2180621"/>
            <a:ext cx="1617396" cy="906320"/>
          </a:xfrm>
          <a:prstGeom prst="bentConnector3">
            <a:avLst>
              <a:gd name="adj1" fmla="val 99882"/>
            </a:avLst>
          </a:prstGeom>
          <a:ln w="19050" cap="sq">
            <a:solidFill>
              <a:schemeClr val="tx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3242433" y="4226354"/>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3241554" y="5354543"/>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3241554" y="553382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1921938" y="4736625"/>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p:cNvGrpSpPr/>
          <p:nvPr/>
        </p:nvGrpSpPr>
        <p:grpSpPr>
          <a:xfrm>
            <a:off x="5217107" y="4860272"/>
            <a:ext cx="268927" cy="89642"/>
            <a:chOff x="5367440" y="3283779"/>
            <a:chExt cx="274320" cy="91440"/>
          </a:xfrm>
          <a:noFill/>
        </p:grpSpPr>
        <p:sp>
          <p:nvSpPr>
            <p:cNvPr id="102" name="Rectangle 101"/>
            <p:cNvSpPr/>
            <p:nvPr/>
          </p:nvSpPr>
          <p:spPr bwMode="auto">
            <a:xfrm>
              <a:off x="536744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545888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5550320" y="3283779"/>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 name="Rectangle 104"/>
          <p:cNvSpPr/>
          <p:nvPr/>
        </p:nvSpPr>
        <p:spPr bwMode="auto">
          <a:xfrm>
            <a:off x="3889517" y="553382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921938" y="6016920"/>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Elbow Connector 106"/>
          <p:cNvCxnSpPr>
            <a:stCxn id="100" idx="3"/>
            <a:endCxn id="97" idx="1"/>
          </p:cNvCxnSpPr>
          <p:nvPr/>
        </p:nvCxnSpPr>
        <p:spPr>
          <a:xfrm flipV="1">
            <a:off x="2011580" y="4271175"/>
            <a:ext cx="1230853" cy="510271"/>
          </a:xfrm>
          <a:prstGeom prst="bentConnector3">
            <a:avLst/>
          </a:prstGeom>
          <a:ln w="19050" cap="sq">
            <a:solidFill>
              <a:schemeClr val="tx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a:off x="1737401" y="4781276"/>
            <a:ext cx="1504153" cy="623069"/>
          </a:xfrm>
          <a:prstGeom prst="bentConnector3">
            <a:avLst>
              <a:gd name="adj1" fmla="val 59147"/>
            </a:avLst>
          </a:prstGeom>
          <a:ln w="19050" cap="sq">
            <a:solidFill>
              <a:schemeClr val="tx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endCxn id="99" idx="1"/>
          </p:cNvCxnSpPr>
          <p:nvPr/>
        </p:nvCxnSpPr>
        <p:spPr>
          <a:xfrm flipV="1">
            <a:off x="1737401" y="5578649"/>
            <a:ext cx="1504153" cy="465553"/>
          </a:xfrm>
          <a:prstGeom prst="bentConnector3">
            <a:avLst>
              <a:gd name="adj1" fmla="val 59064"/>
            </a:avLst>
          </a:prstGeom>
          <a:ln w="19050" cap="sq">
            <a:solidFill>
              <a:schemeClr val="accent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05" idx="3"/>
            <a:endCxn id="102" idx="2"/>
          </p:cNvCxnSpPr>
          <p:nvPr/>
        </p:nvCxnSpPr>
        <p:spPr>
          <a:xfrm flipV="1">
            <a:off x="3979159" y="4949914"/>
            <a:ext cx="1282769" cy="628735"/>
          </a:xfrm>
          <a:prstGeom prst="bentConnector2">
            <a:avLst/>
          </a:prstGeom>
          <a:ln w="19050" cap="sq">
            <a:solidFill>
              <a:schemeClr val="accent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bwMode="auto">
          <a:xfrm>
            <a:off x="6362720" y="6016920"/>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Elbow Connector 111"/>
          <p:cNvCxnSpPr>
            <a:stCxn id="104" idx="2"/>
            <a:endCxn id="111" idx="1"/>
          </p:cNvCxnSpPr>
          <p:nvPr/>
        </p:nvCxnSpPr>
        <p:spPr>
          <a:xfrm rot="16200000" flipH="1">
            <a:off x="5346053" y="5045074"/>
            <a:ext cx="1111827" cy="921507"/>
          </a:xfrm>
          <a:prstGeom prst="bentConnector2">
            <a:avLst/>
          </a:prstGeom>
          <a:ln w="19050" cap="sq">
            <a:solidFill>
              <a:schemeClr val="accent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6362720" y="4151373"/>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5988389" y="4151373"/>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3889700" y="5354543"/>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3889700" y="4226354"/>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4575722" y="4226354"/>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4779236" y="4860272"/>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Elbow Connector 118"/>
          <p:cNvCxnSpPr>
            <a:stCxn id="115" idx="3"/>
            <a:endCxn id="118" idx="2"/>
          </p:cNvCxnSpPr>
          <p:nvPr/>
        </p:nvCxnSpPr>
        <p:spPr>
          <a:xfrm flipV="1">
            <a:off x="3979343" y="4949914"/>
            <a:ext cx="844715" cy="449450"/>
          </a:xfrm>
          <a:prstGeom prst="bentConnector2">
            <a:avLst/>
          </a:prstGeom>
          <a:ln w="19050" cap="sq">
            <a:solidFill>
              <a:schemeClr val="tx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6" idx="3"/>
            <a:endCxn id="117" idx="1"/>
          </p:cNvCxnSpPr>
          <p:nvPr/>
        </p:nvCxnSpPr>
        <p:spPr>
          <a:xfrm>
            <a:off x="3979343" y="4271175"/>
            <a:ext cx="596379" cy="0"/>
          </a:xfrm>
          <a:prstGeom prst="straightConnector1">
            <a:avLst/>
          </a:prstGeom>
          <a:ln w="19050" cap="sq">
            <a:solidFill>
              <a:schemeClr val="tx2"/>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bwMode="auto">
          <a:xfrm>
            <a:off x="9636339" y="170551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0356452" y="1705517"/>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1155434" y="304536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0783578" y="2230890"/>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1155434" y="3489879"/>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1155434" y="4143201"/>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8245212" y="4143201"/>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p:cNvSpPr/>
          <p:nvPr/>
        </p:nvSpPr>
        <p:spPr bwMode="auto">
          <a:xfrm>
            <a:off x="9636339" y="2295281"/>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p:cNvSpPr/>
          <p:nvPr/>
        </p:nvSpPr>
        <p:spPr bwMode="auto">
          <a:xfrm>
            <a:off x="11481038" y="423490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11570680" y="423490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p:nvSpPr>
        <p:spPr bwMode="auto">
          <a:xfrm>
            <a:off x="11660323" y="4234908"/>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2" name="Elbow Connector 131"/>
          <p:cNvCxnSpPr>
            <a:endCxn id="129" idx="2"/>
          </p:cNvCxnSpPr>
          <p:nvPr/>
        </p:nvCxnSpPr>
        <p:spPr>
          <a:xfrm flipV="1">
            <a:off x="10769941" y="4324551"/>
            <a:ext cx="755918" cy="680943"/>
          </a:xfrm>
          <a:prstGeom prst="bentConnector2">
            <a:avLst/>
          </a:prstGeom>
          <a:ln w="19050" cap="sq">
            <a:solidFill>
              <a:schemeClr val="tx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Group 132"/>
          <p:cNvGrpSpPr>
            <a:grpSpLocks noChangeAspect="1"/>
          </p:cNvGrpSpPr>
          <p:nvPr/>
        </p:nvGrpSpPr>
        <p:grpSpPr>
          <a:xfrm>
            <a:off x="7395030" y="3642265"/>
            <a:ext cx="634472" cy="798688"/>
            <a:chOff x="-1166367" y="3708130"/>
            <a:chExt cx="1617700" cy="2199358"/>
          </a:xfrm>
          <a:solidFill>
            <a:schemeClr val="accent1">
              <a:lumMod val="60000"/>
              <a:lumOff val="40000"/>
            </a:schemeClr>
          </a:solidFill>
        </p:grpSpPr>
        <p:grpSp>
          <p:nvGrpSpPr>
            <p:cNvPr id="134" name="Group 133"/>
            <p:cNvGrpSpPr/>
            <p:nvPr/>
          </p:nvGrpSpPr>
          <p:grpSpPr>
            <a:xfrm>
              <a:off x="-1166367" y="3708130"/>
              <a:ext cx="1617700" cy="2042697"/>
              <a:chOff x="7734778" y="1205187"/>
              <a:chExt cx="823170" cy="1039431"/>
            </a:xfrm>
            <a:grpFill/>
          </p:grpSpPr>
          <p:sp>
            <p:nvSpPr>
              <p:cNvPr id="138" name="Freeform 5"/>
              <p:cNvSpPr>
                <a:spLocks/>
              </p:cNvSpPr>
              <p:nvPr/>
            </p:nvSpPr>
            <p:spPr bwMode="auto">
              <a:xfrm>
                <a:off x="7851806" y="1205187"/>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8085964" y="1222454"/>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5"/>
              <p:cNvSpPr>
                <a:spLocks/>
              </p:cNvSpPr>
              <p:nvPr/>
            </p:nvSpPr>
            <p:spPr bwMode="auto">
              <a:xfrm>
                <a:off x="8204877"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5"/>
              <p:cNvSpPr>
                <a:spLocks/>
              </p:cNvSpPr>
              <p:nvPr/>
            </p:nvSpPr>
            <p:spPr bwMode="auto">
              <a:xfrm>
                <a:off x="7734778"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5" name="Group 10"/>
            <p:cNvGrpSpPr>
              <a:grpSpLocks noChangeAspect="1"/>
            </p:cNvGrpSpPr>
            <p:nvPr/>
          </p:nvGrpSpPr>
          <p:grpSpPr bwMode="auto">
            <a:xfrm>
              <a:off x="-760884" y="4151967"/>
              <a:ext cx="806735" cy="1755521"/>
              <a:chOff x="5666" y="2834"/>
              <a:chExt cx="586" cy="1266"/>
            </a:xfrm>
            <a:grpFill/>
          </p:grpSpPr>
          <p:sp>
            <p:nvSpPr>
              <p:cNvPr id="136"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grpFill/>
              <a:ln w="825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2" name="TextBox 141"/>
          <p:cNvSpPr txBox="1"/>
          <p:nvPr/>
        </p:nvSpPr>
        <p:spPr>
          <a:xfrm>
            <a:off x="2629216" y="6333809"/>
            <a:ext cx="3091510" cy="506901"/>
          </a:xfrm>
          <a:prstGeom prst="rect">
            <a:avLst/>
          </a:prstGeom>
          <a:noFill/>
        </p:spPr>
        <p:txBody>
          <a:bodyPr wrap="square" lIns="179285" tIns="143428" rIns="179285" bIns="143428" rtlCol="0">
            <a:spAutoFit/>
          </a:bodyPr>
          <a:lstStyle/>
          <a:p>
            <a:pPr marL="0" marR="0" lvl="0" indent="0" algn="l" defTabSz="914403" rtl="0" eaLnBrk="1" fontAlgn="auto" latinLnBrk="0" hangingPunct="1">
              <a:lnSpc>
                <a:spcPct val="90000"/>
              </a:lnSpc>
              <a:spcBef>
                <a:spcPts val="0"/>
              </a:spcBef>
              <a:spcAft>
                <a:spcPts val="588"/>
              </a:spcAft>
              <a:buClrTx/>
              <a:buSzTx/>
              <a:buFontTx/>
              <a:buNone/>
              <a:tabLst/>
              <a:defRPr/>
            </a:pPr>
            <a:r>
              <a:rPr kumimoji="0" lang="en-US" sz="784"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Note: Initial support time varies from 15 min. to 8 hours depending on support plan.</a:t>
            </a:r>
          </a:p>
        </p:txBody>
      </p:sp>
      <p:cxnSp>
        <p:nvCxnSpPr>
          <p:cNvPr id="143" name="Straight Connector 166"/>
          <p:cNvCxnSpPr/>
          <p:nvPr/>
        </p:nvCxnSpPr>
        <p:spPr>
          <a:xfrm flipV="1">
            <a:off x="5676137" y="2278515"/>
            <a:ext cx="2922901" cy="1196671"/>
          </a:xfrm>
          <a:prstGeom prst="bentConnector3">
            <a:avLst>
              <a:gd name="adj1" fmla="val -297"/>
            </a:avLst>
          </a:prstGeom>
          <a:ln w="19050" cap="sq">
            <a:solidFill>
              <a:schemeClr val="bg2"/>
            </a:solidFill>
            <a:prstDash val="dash"/>
            <a:miter lim="800000"/>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8350000" y="2275839"/>
            <a:ext cx="1842521" cy="9738"/>
          </a:xfrm>
          <a:prstGeom prst="line">
            <a:avLst/>
          </a:prstGeom>
          <a:ln w="19050" cap="sq">
            <a:solidFill>
              <a:schemeClr val="tx1"/>
            </a:solidFill>
            <a:miter lim="800000"/>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24880" y="4734880"/>
            <a:ext cx="1170840" cy="353469"/>
          </a:xfrm>
          <a:prstGeom prst="rect">
            <a:avLst/>
          </a:prstGeom>
          <a:noFill/>
        </p:spPr>
        <p:txBody>
          <a:bodyPr wrap="square" lIns="44821" tIns="44821" rIns="44821" bIns="44821" rtlCol="0" anchor="t">
            <a:noAutofit/>
          </a:bodyPr>
          <a:lstStyle>
            <a:defPPr>
              <a:defRPr lang="en-US"/>
            </a:defPPr>
            <a:lvl1pPr algn="ctr">
              <a:lnSpc>
                <a:spcPct val="90000"/>
              </a:lnSpc>
              <a:spcAft>
                <a:spcPts val="600"/>
              </a:spcAft>
              <a:defRPr sz="1000">
                <a:gradFill>
                  <a:gsLst>
                    <a:gs pos="2917">
                      <a:schemeClr val="tx1"/>
                    </a:gs>
                    <a:gs pos="30000">
                      <a:schemeClr val="tx1"/>
                    </a:gs>
                  </a:gsLst>
                  <a:lin ang="5400000" scaled="0"/>
                </a:gradFill>
              </a:defRPr>
            </a:lvl1pPr>
          </a:lstStyle>
          <a:p>
            <a:pPr marL="0" marR="0" lvl="0" indent="0" algn="r" defTabSz="914403"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Incidents related to specific technologies:</a:t>
            </a:r>
            <a:br>
              <a:rPr kumimoji="0" lang="en-US" sz="784"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SharePoint, Platforms, Developer, Active Directory, Windows on Azure</a:t>
            </a:r>
          </a:p>
          <a:p>
            <a:pPr marL="0" marR="0" lvl="0" indent="0" algn="r" defTabSz="914403" rtl="0" eaLnBrk="1" fontAlgn="auto" latinLnBrk="0" hangingPunct="1">
              <a:lnSpc>
                <a:spcPct val="90000"/>
              </a:lnSpc>
              <a:spcBef>
                <a:spcPts val="0"/>
              </a:spcBef>
              <a:spcAft>
                <a:spcPts val="600"/>
              </a:spcAft>
              <a:buClrTx/>
              <a:buSzTx/>
              <a:buFontTx/>
              <a:buNone/>
              <a:tabLst/>
              <a:defRPr/>
            </a:pPr>
            <a:endParaRPr kumimoji="0" lang="en-US" sz="784"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r" defTabSz="914403" rtl="0" eaLnBrk="1" fontAlgn="auto" latinLnBrk="0" hangingPunct="1">
              <a:lnSpc>
                <a:spcPct val="90000"/>
              </a:lnSpc>
              <a:spcBef>
                <a:spcPts val="0"/>
              </a:spcBef>
              <a:spcAft>
                <a:spcPts val="600"/>
              </a:spcAft>
              <a:buClrTx/>
              <a:buSzTx/>
              <a:buFontTx/>
              <a:buNone/>
              <a:tabLst/>
              <a:defRPr/>
            </a:pPr>
            <a:r>
              <a:rPr kumimoji="0" lang="en-US" sz="784" b="0" i="0" u="none" strike="noStrike" kern="1200" cap="none" spc="0" normalizeH="0" baseline="30000" noProof="0" dirty="0">
                <a:ln>
                  <a:noFill/>
                </a:ln>
                <a:gradFill>
                  <a:gsLst>
                    <a:gs pos="2917">
                      <a:srgbClr val="505050"/>
                    </a:gs>
                    <a:gs pos="30000">
                      <a:srgbClr val="505050"/>
                    </a:gs>
                  </a:gsLst>
                  <a:lin ang="5400000" scaled="0"/>
                </a:gradFill>
                <a:effectLst/>
                <a:uLnTx/>
                <a:uFillTx/>
                <a:latin typeface="Segoe UI"/>
                <a:ea typeface="+mn-ea"/>
                <a:cs typeface="+mn-cs"/>
              </a:rPr>
              <a:t>	</a:t>
            </a:r>
            <a:endParaRPr kumimoji="0" lang="en-US" sz="784"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46" name="TextBox 145"/>
          <p:cNvSpPr txBox="1"/>
          <p:nvPr/>
        </p:nvSpPr>
        <p:spPr>
          <a:xfrm>
            <a:off x="6841443" y="4384801"/>
            <a:ext cx="1372030" cy="427013"/>
          </a:xfrm>
          <a:prstGeom prst="rect">
            <a:avLst/>
          </a:prstGeom>
          <a:noFill/>
        </p:spPr>
        <p:txBody>
          <a:bodyPr wrap="square" lIns="44821" tIns="44821" rIns="44821" bIns="44821" rtlCol="0" anchor="b">
            <a:noAutofit/>
          </a:bodyPr>
          <a:lstStyle/>
          <a:p>
            <a:pPr marL="0" marR="0" lvl="0" indent="0" algn="r" defTabSz="91440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Specialized </a:t>
            </a:r>
            <a:br>
              <a:rPr kumimoji="0" lang="en-US" sz="980" b="0" i="0" u="none" strike="noStrike" kern="1200" cap="none" spc="0" normalizeH="0" baseline="0" noProof="0" dirty="0">
                <a:ln>
                  <a:noFill/>
                </a:ln>
                <a:solidFill>
                  <a:srgbClr val="00188F"/>
                </a:solidFill>
                <a:effectLst/>
                <a:uLnTx/>
                <a:uFillTx/>
                <a:latin typeface="Segoe UI"/>
                <a:ea typeface="+mn-ea"/>
                <a:cs typeface="+mn-cs"/>
              </a:rPr>
            </a:br>
            <a:r>
              <a:rPr kumimoji="0" lang="en-US" sz="980" b="0" i="0" u="none" strike="noStrike" kern="1200" cap="none" spc="0" normalizeH="0" baseline="0" noProof="0" dirty="0">
                <a:ln>
                  <a:noFill/>
                </a:ln>
                <a:solidFill>
                  <a:srgbClr val="00188F"/>
                </a:solidFill>
                <a:effectLst/>
                <a:uLnTx/>
                <a:uFillTx/>
                <a:latin typeface="Segoe UI"/>
                <a:ea typeface="+mn-ea"/>
                <a:cs typeface="+mn-cs"/>
              </a:rPr>
              <a:t>Knowledge Teams</a:t>
            </a:r>
          </a:p>
        </p:txBody>
      </p:sp>
      <p:grpSp>
        <p:nvGrpSpPr>
          <p:cNvPr id="147" name="Group 146"/>
          <p:cNvGrpSpPr/>
          <p:nvPr/>
        </p:nvGrpSpPr>
        <p:grpSpPr>
          <a:xfrm>
            <a:off x="6521537" y="4554044"/>
            <a:ext cx="601971" cy="775202"/>
            <a:chOff x="-1166367" y="3708130"/>
            <a:chExt cx="1617700" cy="2199358"/>
          </a:xfrm>
          <a:solidFill>
            <a:srgbClr val="0072C6"/>
          </a:solidFill>
        </p:grpSpPr>
        <p:grpSp>
          <p:nvGrpSpPr>
            <p:cNvPr id="148" name="Group 147"/>
            <p:cNvGrpSpPr/>
            <p:nvPr/>
          </p:nvGrpSpPr>
          <p:grpSpPr>
            <a:xfrm>
              <a:off x="-1166367" y="3708130"/>
              <a:ext cx="1617700" cy="2042697"/>
              <a:chOff x="7734778" y="1205187"/>
              <a:chExt cx="823170" cy="1039431"/>
            </a:xfrm>
            <a:grpFill/>
          </p:grpSpPr>
          <p:sp>
            <p:nvSpPr>
              <p:cNvPr id="152" name="Freeform 5"/>
              <p:cNvSpPr>
                <a:spLocks/>
              </p:cNvSpPr>
              <p:nvPr/>
            </p:nvSpPr>
            <p:spPr bwMode="auto">
              <a:xfrm>
                <a:off x="7851806" y="1205187"/>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52"/>
              <p:cNvSpPr>
                <a:spLocks/>
              </p:cNvSpPr>
              <p:nvPr/>
            </p:nvSpPr>
            <p:spPr bwMode="auto">
              <a:xfrm>
                <a:off x="8085964" y="1222454"/>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
              <p:cNvSpPr>
                <a:spLocks/>
              </p:cNvSpPr>
              <p:nvPr/>
            </p:nvSpPr>
            <p:spPr bwMode="auto">
              <a:xfrm>
                <a:off x="8204877"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
              <p:cNvSpPr>
                <a:spLocks/>
              </p:cNvSpPr>
              <p:nvPr/>
            </p:nvSpPr>
            <p:spPr bwMode="auto">
              <a:xfrm>
                <a:off x="7734778"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0"/>
            <p:cNvGrpSpPr>
              <a:grpSpLocks noChangeAspect="1"/>
            </p:cNvGrpSpPr>
            <p:nvPr/>
          </p:nvGrpSpPr>
          <p:grpSpPr bwMode="auto">
            <a:xfrm>
              <a:off x="-760884" y="4151967"/>
              <a:ext cx="806735" cy="1755521"/>
              <a:chOff x="5666" y="2834"/>
              <a:chExt cx="586" cy="1266"/>
            </a:xfrm>
            <a:grpFill/>
          </p:grpSpPr>
          <p:sp>
            <p:nvSpPr>
              <p:cNvPr id="150"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56" name="Rectangle 155"/>
          <p:cNvSpPr/>
          <p:nvPr/>
        </p:nvSpPr>
        <p:spPr bwMode="auto">
          <a:xfrm>
            <a:off x="8395623" y="5037610"/>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p:cNvSpPr/>
          <p:nvPr/>
        </p:nvSpPr>
        <p:spPr bwMode="auto">
          <a:xfrm>
            <a:off x="9126279" y="5037610"/>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p:cNvSpPr/>
          <p:nvPr/>
        </p:nvSpPr>
        <p:spPr bwMode="auto">
          <a:xfrm>
            <a:off x="8395623" y="5917273"/>
            <a:ext cx="89642" cy="89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Elbow Connector 158"/>
          <p:cNvCxnSpPr/>
          <p:nvPr/>
        </p:nvCxnSpPr>
        <p:spPr>
          <a:xfrm rot="16200000" flipH="1">
            <a:off x="10707369" y="2573434"/>
            <a:ext cx="1086329" cy="456995"/>
          </a:xfrm>
          <a:prstGeom prst="bentConnector3">
            <a:avLst>
              <a:gd name="adj1" fmla="val 650"/>
            </a:avLst>
          </a:prstGeom>
          <a:ln w="19050" cap="sq">
            <a:solidFill>
              <a:schemeClr val="tx1"/>
            </a:solidFill>
            <a:miter lim="80000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10259339" y="4520326"/>
            <a:ext cx="664219" cy="913080"/>
            <a:chOff x="-1166367" y="3708130"/>
            <a:chExt cx="1617700" cy="2199358"/>
          </a:xfrm>
          <a:solidFill>
            <a:srgbClr val="0072C6"/>
          </a:solidFill>
        </p:grpSpPr>
        <p:grpSp>
          <p:nvGrpSpPr>
            <p:cNvPr id="161" name="Group 160"/>
            <p:cNvGrpSpPr/>
            <p:nvPr/>
          </p:nvGrpSpPr>
          <p:grpSpPr>
            <a:xfrm>
              <a:off x="-1166367" y="3708130"/>
              <a:ext cx="1617700" cy="2042697"/>
              <a:chOff x="7734778" y="1205187"/>
              <a:chExt cx="823170" cy="1039431"/>
            </a:xfrm>
            <a:grpFill/>
          </p:grpSpPr>
          <p:sp>
            <p:nvSpPr>
              <p:cNvPr id="165" name="Freeform 5"/>
              <p:cNvSpPr>
                <a:spLocks/>
              </p:cNvSpPr>
              <p:nvPr/>
            </p:nvSpPr>
            <p:spPr bwMode="auto">
              <a:xfrm>
                <a:off x="7851806" y="1205187"/>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65"/>
              <p:cNvSpPr>
                <a:spLocks/>
              </p:cNvSpPr>
              <p:nvPr/>
            </p:nvSpPr>
            <p:spPr bwMode="auto">
              <a:xfrm>
                <a:off x="8085964" y="1222454"/>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
              <p:cNvSpPr>
                <a:spLocks/>
              </p:cNvSpPr>
              <p:nvPr/>
            </p:nvSpPr>
            <p:spPr bwMode="auto">
              <a:xfrm>
                <a:off x="8204877"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
              <p:cNvSpPr>
                <a:spLocks/>
              </p:cNvSpPr>
              <p:nvPr/>
            </p:nvSpPr>
            <p:spPr bwMode="auto">
              <a:xfrm>
                <a:off x="7734778" y="1347485"/>
                <a:ext cx="353071" cy="897133"/>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2" name="Group 10"/>
            <p:cNvGrpSpPr>
              <a:grpSpLocks noChangeAspect="1"/>
            </p:cNvGrpSpPr>
            <p:nvPr/>
          </p:nvGrpSpPr>
          <p:grpSpPr bwMode="auto">
            <a:xfrm>
              <a:off x="-760884" y="4151967"/>
              <a:ext cx="806735" cy="1755521"/>
              <a:chOff x="5666" y="2834"/>
              <a:chExt cx="586" cy="1266"/>
            </a:xfrm>
            <a:grpFill/>
          </p:grpSpPr>
          <p:sp>
            <p:nvSpPr>
              <p:cNvPr id="163"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9" name="Group 168"/>
          <p:cNvGrpSpPr>
            <a:grpSpLocks noChangeAspect="1"/>
          </p:cNvGrpSpPr>
          <p:nvPr/>
        </p:nvGrpSpPr>
        <p:grpSpPr>
          <a:xfrm>
            <a:off x="7370734" y="2064949"/>
            <a:ext cx="687730" cy="864468"/>
            <a:chOff x="-1542920" y="1296261"/>
            <a:chExt cx="1759060" cy="2211117"/>
          </a:xfrm>
          <a:solidFill>
            <a:srgbClr val="44B0FF"/>
          </a:solidFill>
        </p:grpSpPr>
        <p:sp>
          <p:nvSpPr>
            <p:cNvPr id="170" name="Freeform 5"/>
            <p:cNvSpPr>
              <a:spLocks/>
            </p:cNvSpPr>
            <p:nvPr/>
          </p:nvSpPr>
          <p:spPr bwMode="auto">
            <a:xfrm>
              <a:off x="-1171576" y="1296261"/>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170"/>
            <p:cNvSpPr>
              <a:spLocks/>
            </p:cNvSpPr>
            <p:nvPr/>
          </p:nvSpPr>
          <p:spPr bwMode="auto">
            <a:xfrm>
              <a:off x="-711407" y="1330194"/>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5"/>
            <p:cNvSpPr>
              <a:spLocks/>
            </p:cNvSpPr>
            <p:nvPr/>
          </p:nvSpPr>
          <p:spPr bwMode="auto">
            <a:xfrm>
              <a:off x="-477718" y="157590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73" name="Group 10"/>
            <p:cNvGrpSpPr>
              <a:grpSpLocks noChangeAspect="1"/>
            </p:cNvGrpSpPr>
            <p:nvPr/>
          </p:nvGrpSpPr>
          <p:grpSpPr bwMode="auto">
            <a:xfrm>
              <a:off x="-1542920" y="1574174"/>
              <a:ext cx="806735" cy="1755521"/>
              <a:chOff x="5666" y="2834"/>
              <a:chExt cx="586" cy="1266"/>
            </a:xfrm>
            <a:grpFill/>
          </p:grpSpPr>
          <p:sp>
            <p:nvSpPr>
              <p:cNvPr id="175" name="Freeform 12"/>
              <p:cNvSpPr>
                <a:spLocks/>
              </p:cNvSpPr>
              <p:nvPr/>
            </p:nvSpPr>
            <p:spPr bwMode="auto">
              <a:xfrm>
                <a:off x="5856" y="2834"/>
                <a:ext cx="208" cy="208"/>
              </a:xfrm>
              <a:custGeom>
                <a:avLst/>
                <a:gdLst>
                  <a:gd name="T0" fmla="*/ 311 w 624"/>
                  <a:gd name="T1" fmla="*/ 0 h 622"/>
                  <a:gd name="T2" fmla="*/ 357 w 624"/>
                  <a:gd name="T3" fmla="*/ 4 h 622"/>
                  <a:gd name="T4" fmla="*/ 402 w 624"/>
                  <a:gd name="T5" fmla="*/ 13 h 622"/>
                  <a:gd name="T6" fmla="*/ 443 w 624"/>
                  <a:gd name="T7" fmla="*/ 29 h 622"/>
                  <a:gd name="T8" fmla="*/ 481 w 624"/>
                  <a:gd name="T9" fmla="*/ 50 h 622"/>
                  <a:gd name="T10" fmla="*/ 517 w 624"/>
                  <a:gd name="T11" fmla="*/ 75 h 622"/>
                  <a:gd name="T12" fmla="*/ 547 w 624"/>
                  <a:gd name="T13" fmla="*/ 107 h 622"/>
                  <a:gd name="T14" fmla="*/ 573 w 624"/>
                  <a:gd name="T15" fmla="*/ 141 h 622"/>
                  <a:gd name="T16" fmla="*/ 595 w 624"/>
                  <a:gd name="T17" fmla="*/ 179 h 622"/>
                  <a:gd name="T18" fmla="*/ 610 w 624"/>
                  <a:gd name="T19" fmla="*/ 220 h 622"/>
                  <a:gd name="T20" fmla="*/ 620 w 624"/>
                  <a:gd name="T21" fmla="*/ 263 h 622"/>
                  <a:gd name="T22" fmla="*/ 624 w 624"/>
                  <a:gd name="T23" fmla="*/ 310 h 622"/>
                  <a:gd name="T24" fmla="*/ 620 w 624"/>
                  <a:gd name="T25" fmla="*/ 357 h 622"/>
                  <a:gd name="T26" fmla="*/ 610 w 624"/>
                  <a:gd name="T27" fmla="*/ 401 h 622"/>
                  <a:gd name="T28" fmla="*/ 595 w 624"/>
                  <a:gd name="T29" fmla="*/ 442 h 622"/>
                  <a:gd name="T30" fmla="*/ 573 w 624"/>
                  <a:gd name="T31" fmla="*/ 480 h 622"/>
                  <a:gd name="T32" fmla="*/ 547 w 624"/>
                  <a:gd name="T33" fmla="*/ 516 h 622"/>
                  <a:gd name="T34" fmla="*/ 517 w 624"/>
                  <a:gd name="T35" fmla="*/ 546 h 622"/>
                  <a:gd name="T36" fmla="*/ 481 w 624"/>
                  <a:gd name="T37" fmla="*/ 573 h 622"/>
                  <a:gd name="T38" fmla="*/ 443 w 624"/>
                  <a:gd name="T39" fmla="*/ 593 h 622"/>
                  <a:gd name="T40" fmla="*/ 402 w 624"/>
                  <a:gd name="T41" fmla="*/ 610 h 622"/>
                  <a:gd name="T42" fmla="*/ 357 w 624"/>
                  <a:gd name="T43" fmla="*/ 619 h 622"/>
                  <a:gd name="T44" fmla="*/ 311 w 624"/>
                  <a:gd name="T45" fmla="*/ 622 h 622"/>
                  <a:gd name="T46" fmla="*/ 265 w 624"/>
                  <a:gd name="T47" fmla="*/ 619 h 622"/>
                  <a:gd name="T48" fmla="*/ 220 w 624"/>
                  <a:gd name="T49" fmla="*/ 610 h 622"/>
                  <a:gd name="T50" fmla="*/ 180 w 624"/>
                  <a:gd name="T51" fmla="*/ 593 h 622"/>
                  <a:gd name="T52" fmla="*/ 141 w 624"/>
                  <a:gd name="T53" fmla="*/ 573 h 622"/>
                  <a:gd name="T54" fmla="*/ 106 w 624"/>
                  <a:gd name="T55" fmla="*/ 546 h 622"/>
                  <a:gd name="T56" fmla="*/ 76 w 624"/>
                  <a:gd name="T57" fmla="*/ 516 h 622"/>
                  <a:gd name="T58" fmla="*/ 50 w 624"/>
                  <a:gd name="T59" fmla="*/ 480 h 622"/>
                  <a:gd name="T60" fmla="*/ 29 w 624"/>
                  <a:gd name="T61" fmla="*/ 442 h 622"/>
                  <a:gd name="T62" fmla="*/ 13 w 624"/>
                  <a:gd name="T63" fmla="*/ 401 h 622"/>
                  <a:gd name="T64" fmla="*/ 4 w 624"/>
                  <a:gd name="T65" fmla="*/ 357 h 622"/>
                  <a:gd name="T66" fmla="*/ 0 w 624"/>
                  <a:gd name="T67" fmla="*/ 310 h 622"/>
                  <a:gd name="T68" fmla="*/ 4 w 624"/>
                  <a:gd name="T69" fmla="*/ 263 h 622"/>
                  <a:gd name="T70" fmla="*/ 13 w 624"/>
                  <a:gd name="T71" fmla="*/ 220 h 622"/>
                  <a:gd name="T72" fmla="*/ 29 w 624"/>
                  <a:gd name="T73" fmla="*/ 179 h 622"/>
                  <a:gd name="T74" fmla="*/ 50 w 624"/>
                  <a:gd name="T75" fmla="*/ 141 h 622"/>
                  <a:gd name="T76" fmla="*/ 76 w 624"/>
                  <a:gd name="T77" fmla="*/ 107 h 622"/>
                  <a:gd name="T78" fmla="*/ 106 w 624"/>
                  <a:gd name="T79" fmla="*/ 75 h 622"/>
                  <a:gd name="T80" fmla="*/ 141 w 624"/>
                  <a:gd name="T81" fmla="*/ 50 h 622"/>
                  <a:gd name="T82" fmla="*/ 180 w 624"/>
                  <a:gd name="T83" fmla="*/ 29 h 622"/>
                  <a:gd name="T84" fmla="*/ 220 w 624"/>
                  <a:gd name="T85" fmla="*/ 13 h 622"/>
                  <a:gd name="T86" fmla="*/ 265 w 624"/>
                  <a:gd name="T87" fmla="*/ 4 h 622"/>
                  <a:gd name="T88" fmla="*/ 311 w 624"/>
                  <a:gd name="T89"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622">
                    <a:moveTo>
                      <a:pt x="311" y="0"/>
                    </a:moveTo>
                    <a:lnTo>
                      <a:pt x="357" y="4"/>
                    </a:lnTo>
                    <a:lnTo>
                      <a:pt x="402" y="13"/>
                    </a:lnTo>
                    <a:lnTo>
                      <a:pt x="443" y="29"/>
                    </a:lnTo>
                    <a:lnTo>
                      <a:pt x="481" y="50"/>
                    </a:lnTo>
                    <a:lnTo>
                      <a:pt x="517" y="75"/>
                    </a:lnTo>
                    <a:lnTo>
                      <a:pt x="547" y="107"/>
                    </a:lnTo>
                    <a:lnTo>
                      <a:pt x="573" y="141"/>
                    </a:lnTo>
                    <a:lnTo>
                      <a:pt x="595" y="179"/>
                    </a:lnTo>
                    <a:lnTo>
                      <a:pt x="610" y="220"/>
                    </a:lnTo>
                    <a:lnTo>
                      <a:pt x="620" y="263"/>
                    </a:lnTo>
                    <a:lnTo>
                      <a:pt x="624" y="310"/>
                    </a:lnTo>
                    <a:lnTo>
                      <a:pt x="620" y="357"/>
                    </a:lnTo>
                    <a:lnTo>
                      <a:pt x="610" y="401"/>
                    </a:lnTo>
                    <a:lnTo>
                      <a:pt x="595" y="442"/>
                    </a:lnTo>
                    <a:lnTo>
                      <a:pt x="573" y="480"/>
                    </a:lnTo>
                    <a:lnTo>
                      <a:pt x="547" y="516"/>
                    </a:lnTo>
                    <a:lnTo>
                      <a:pt x="517" y="546"/>
                    </a:lnTo>
                    <a:lnTo>
                      <a:pt x="481" y="573"/>
                    </a:lnTo>
                    <a:lnTo>
                      <a:pt x="443" y="593"/>
                    </a:lnTo>
                    <a:lnTo>
                      <a:pt x="402" y="610"/>
                    </a:lnTo>
                    <a:lnTo>
                      <a:pt x="357" y="619"/>
                    </a:lnTo>
                    <a:lnTo>
                      <a:pt x="311" y="622"/>
                    </a:lnTo>
                    <a:lnTo>
                      <a:pt x="265" y="619"/>
                    </a:lnTo>
                    <a:lnTo>
                      <a:pt x="220" y="610"/>
                    </a:lnTo>
                    <a:lnTo>
                      <a:pt x="180" y="593"/>
                    </a:lnTo>
                    <a:lnTo>
                      <a:pt x="141" y="573"/>
                    </a:lnTo>
                    <a:lnTo>
                      <a:pt x="106" y="546"/>
                    </a:lnTo>
                    <a:lnTo>
                      <a:pt x="76" y="516"/>
                    </a:lnTo>
                    <a:lnTo>
                      <a:pt x="50" y="480"/>
                    </a:lnTo>
                    <a:lnTo>
                      <a:pt x="29" y="442"/>
                    </a:lnTo>
                    <a:lnTo>
                      <a:pt x="13" y="401"/>
                    </a:lnTo>
                    <a:lnTo>
                      <a:pt x="4" y="357"/>
                    </a:lnTo>
                    <a:lnTo>
                      <a:pt x="0" y="310"/>
                    </a:lnTo>
                    <a:lnTo>
                      <a:pt x="4" y="263"/>
                    </a:lnTo>
                    <a:lnTo>
                      <a:pt x="13" y="220"/>
                    </a:lnTo>
                    <a:lnTo>
                      <a:pt x="29" y="179"/>
                    </a:lnTo>
                    <a:lnTo>
                      <a:pt x="50" y="141"/>
                    </a:lnTo>
                    <a:lnTo>
                      <a:pt x="76" y="107"/>
                    </a:lnTo>
                    <a:lnTo>
                      <a:pt x="106" y="75"/>
                    </a:lnTo>
                    <a:lnTo>
                      <a:pt x="141" y="50"/>
                    </a:lnTo>
                    <a:lnTo>
                      <a:pt x="180" y="29"/>
                    </a:lnTo>
                    <a:lnTo>
                      <a:pt x="220" y="13"/>
                    </a:lnTo>
                    <a:lnTo>
                      <a:pt x="265" y="4"/>
                    </a:lnTo>
                    <a:lnTo>
                      <a:pt x="311"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13"/>
              <p:cNvSpPr>
                <a:spLocks/>
              </p:cNvSpPr>
              <p:nvPr/>
            </p:nvSpPr>
            <p:spPr bwMode="auto">
              <a:xfrm>
                <a:off x="5666" y="3070"/>
                <a:ext cx="586" cy="1030"/>
              </a:xfrm>
              <a:custGeom>
                <a:avLst/>
                <a:gdLst>
                  <a:gd name="T0" fmla="*/ 1012 w 1758"/>
                  <a:gd name="T1" fmla="*/ 0 h 3091"/>
                  <a:gd name="T2" fmla="*/ 1178 w 1758"/>
                  <a:gd name="T3" fmla="*/ 5 h 3091"/>
                  <a:gd name="T4" fmla="*/ 1388 w 1758"/>
                  <a:gd name="T5" fmla="*/ 125 h 3091"/>
                  <a:gd name="T6" fmla="*/ 1506 w 1758"/>
                  <a:gd name="T7" fmla="*/ 350 h 3091"/>
                  <a:gd name="T8" fmla="*/ 1598 w 1758"/>
                  <a:gd name="T9" fmla="*/ 668 h 3091"/>
                  <a:gd name="T10" fmla="*/ 1681 w 1758"/>
                  <a:gd name="T11" fmla="*/ 954 h 3091"/>
                  <a:gd name="T12" fmla="*/ 1737 w 1758"/>
                  <a:gd name="T13" fmla="*/ 1154 h 3091"/>
                  <a:gd name="T14" fmla="*/ 1758 w 1758"/>
                  <a:gd name="T15" fmla="*/ 1258 h 3091"/>
                  <a:gd name="T16" fmla="*/ 1699 w 1758"/>
                  <a:gd name="T17" fmla="*/ 1350 h 3091"/>
                  <a:gd name="T18" fmla="*/ 1582 w 1758"/>
                  <a:gd name="T19" fmla="*/ 1351 h 3091"/>
                  <a:gd name="T20" fmla="*/ 1520 w 1758"/>
                  <a:gd name="T21" fmla="*/ 1265 h 3091"/>
                  <a:gd name="T22" fmla="*/ 1477 w 1758"/>
                  <a:gd name="T23" fmla="*/ 1123 h 3091"/>
                  <a:gd name="T24" fmla="*/ 1413 w 1758"/>
                  <a:gd name="T25" fmla="*/ 906 h 3091"/>
                  <a:gd name="T26" fmla="*/ 1345 w 1758"/>
                  <a:gd name="T27" fmla="*/ 675 h 3091"/>
                  <a:gd name="T28" fmla="*/ 1292 w 1758"/>
                  <a:gd name="T29" fmla="*/ 492 h 3091"/>
                  <a:gd name="T30" fmla="*/ 1270 w 1758"/>
                  <a:gd name="T31" fmla="*/ 417 h 3091"/>
                  <a:gd name="T32" fmla="*/ 1197 w 1758"/>
                  <a:gd name="T33" fmla="*/ 417 h 3091"/>
                  <a:gd name="T34" fmla="*/ 1198 w 1758"/>
                  <a:gd name="T35" fmla="*/ 421 h 3091"/>
                  <a:gd name="T36" fmla="*/ 1207 w 1758"/>
                  <a:gd name="T37" fmla="*/ 450 h 3091"/>
                  <a:gd name="T38" fmla="*/ 1230 w 1758"/>
                  <a:gd name="T39" fmla="*/ 530 h 3091"/>
                  <a:gd name="T40" fmla="*/ 1276 w 1758"/>
                  <a:gd name="T41" fmla="*/ 686 h 3091"/>
                  <a:gd name="T42" fmla="*/ 1351 w 1758"/>
                  <a:gd name="T43" fmla="*/ 942 h 3091"/>
                  <a:gd name="T44" fmla="*/ 1464 w 1758"/>
                  <a:gd name="T45" fmla="*/ 1322 h 3091"/>
                  <a:gd name="T46" fmla="*/ 1620 w 1758"/>
                  <a:gd name="T47" fmla="*/ 1855 h 3091"/>
                  <a:gd name="T48" fmla="*/ 1559 w 1758"/>
                  <a:gd name="T49" fmla="*/ 1855 h 3091"/>
                  <a:gd name="T50" fmla="*/ 1282 w 1758"/>
                  <a:gd name="T51" fmla="*/ 1855 h 3091"/>
                  <a:gd name="T52" fmla="*/ 1214 w 1758"/>
                  <a:gd name="T53" fmla="*/ 2185 h 3091"/>
                  <a:gd name="T54" fmla="*/ 1214 w 1758"/>
                  <a:gd name="T55" fmla="*/ 2905 h 3091"/>
                  <a:gd name="T56" fmla="*/ 1189 w 1758"/>
                  <a:gd name="T57" fmla="*/ 3026 h 3091"/>
                  <a:gd name="T58" fmla="*/ 1067 w 1758"/>
                  <a:gd name="T59" fmla="*/ 3091 h 3091"/>
                  <a:gd name="T60" fmla="*/ 944 w 1758"/>
                  <a:gd name="T61" fmla="*/ 3026 h 3091"/>
                  <a:gd name="T62" fmla="*/ 917 w 1758"/>
                  <a:gd name="T63" fmla="*/ 1855 h 3091"/>
                  <a:gd name="T64" fmla="*/ 874 w 1758"/>
                  <a:gd name="T65" fmla="*/ 1855 h 3091"/>
                  <a:gd name="T66" fmla="*/ 822 w 1758"/>
                  <a:gd name="T67" fmla="*/ 3026 h 3091"/>
                  <a:gd name="T68" fmla="*/ 701 w 1758"/>
                  <a:gd name="T69" fmla="*/ 3091 h 3091"/>
                  <a:gd name="T70" fmla="*/ 576 w 1758"/>
                  <a:gd name="T71" fmla="*/ 3026 h 3091"/>
                  <a:gd name="T72" fmla="*/ 552 w 1758"/>
                  <a:gd name="T73" fmla="*/ 2905 h 3091"/>
                  <a:gd name="T74" fmla="*/ 552 w 1758"/>
                  <a:gd name="T75" fmla="*/ 1855 h 3091"/>
                  <a:gd name="T76" fmla="*/ 491 w 1758"/>
                  <a:gd name="T77" fmla="*/ 1855 h 3091"/>
                  <a:gd name="T78" fmla="*/ 213 w 1758"/>
                  <a:gd name="T79" fmla="*/ 1855 h 3091"/>
                  <a:gd name="T80" fmla="*/ 146 w 1758"/>
                  <a:gd name="T81" fmla="*/ 1853 h 3091"/>
                  <a:gd name="T82" fmla="*/ 153 w 1758"/>
                  <a:gd name="T83" fmla="*/ 1831 h 3091"/>
                  <a:gd name="T84" fmla="*/ 172 w 1758"/>
                  <a:gd name="T85" fmla="*/ 1763 h 3091"/>
                  <a:gd name="T86" fmla="*/ 213 w 1758"/>
                  <a:gd name="T87" fmla="*/ 1626 h 3091"/>
                  <a:gd name="T88" fmla="*/ 282 w 1758"/>
                  <a:gd name="T89" fmla="*/ 1392 h 3091"/>
                  <a:gd name="T90" fmla="*/ 386 w 1758"/>
                  <a:gd name="T91" fmla="*/ 1038 h 3091"/>
                  <a:gd name="T92" fmla="*/ 533 w 1758"/>
                  <a:gd name="T93" fmla="*/ 537 h 3091"/>
                  <a:gd name="T94" fmla="*/ 491 w 1758"/>
                  <a:gd name="T95" fmla="*/ 420 h 3091"/>
                  <a:gd name="T96" fmla="*/ 462 w 1758"/>
                  <a:gd name="T97" fmla="*/ 522 h 3091"/>
                  <a:gd name="T98" fmla="*/ 404 w 1758"/>
                  <a:gd name="T99" fmla="*/ 719 h 3091"/>
                  <a:gd name="T100" fmla="*/ 336 w 1758"/>
                  <a:gd name="T101" fmla="*/ 952 h 3091"/>
                  <a:gd name="T102" fmla="*/ 275 w 1758"/>
                  <a:gd name="T103" fmla="*/ 1159 h 3091"/>
                  <a:gd name="T104" fmla="*/ 239 w 1758"/>
                  <a:gd name="T105" fmla="*/ 1279 h 3091"/>
                  <a:gd name="T106" fmla="*/ 160 w 1758"/>
                  <a:gd name="T107" fmla="*/ 1359 h 3091"/>
                  <a:gd name="T108" fmla="*/ 38 w 1758"/>
                  <a:gd name="T109" fmla="*/ 1333 h 3091"/>
                  <a:gd name="T110" fmla="*/ 5 w 1758"/>
                  <a:gd name="T111" fmla="*/ 1208 h 3091"/>
                  <a:gd name="T112" fmla="*/ 39 w 1758"/>
                  <a:gd name="T113" fmla="*/ 1088 h 3091"/>
                  <a:gd name="T114" fmla="*/ 110 w 1758"/>
                  <a:gd name="T115" fmla="*/ 847 h 3091"/>
                  <a:gd name="T116" fmla="*/ 200 w 1758"/>
                  <a:gd name="T117" fmla="*/ 541 h 3091"/>
                  <a:gd name="T118" fmla="*/ 292 w 1758"/>
                  <a:gd name="T119" fmla="*/ 245 h 3091"/>
                  <a:gd name="T120" fmla="*/ 452 w 1758"/>
                  <a:gd name="T121" fmla="*/ 6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8" h="3091">
                    <a:moveTo>
                      <a:pt x="630" y="0"/>
                    </a:moveTo>
                    <a:lnTo>
                      <a:pt x="789" y="0"/>
                    </a:lnTo>
                    <a:lnTo>
                      <a:pt x="834" y="0"/>
                    </a:lnTo>
                    <a:lnTo>
                      <a:pt x="880" y="0"/>
                    </a:lnTo>
                    <a:lnTo>
                      <a:pt x="1012" y="0"/>
                    </a:lnTo>
                    <a:lnTo>
                      <a:pt x="1051" y="0"/>
                    </a:lnTo>
                    <a:lnTo>
                      <a:pt x="1084" y="0"/>
                    </a:lnTo>
                    <a:lnTo>
                      <a:pt x="1112" y="0"/>
                    </a:lnTo>
                    <a:lnTo>
                      <a:pt x="1132" y="0"/>
                    </a:lnTo>
                    <a:lnTo>
                      <a:pt x="1178" y="5"/>
                    </a:lnTo>
                    <a:lnTo>
                      <a:pt x="1224" y="17"/>
                    </a:lnTo>
                    <a:lnTo>
                      <a:pt x="1268" y="35"/>
                    </a:lnTo>
                    <a:lnTo>
                      <a:pt x="1311" y="60"/>
                    </a:lnTo>
                    <a:lnTo>
                      <a:pt x="1351" y="90"/>
                    </a:lnTo>
                    <a:lnTo>
                      <a:pt x="1388" y="125"/>
                    </a:lnTo>
                    <a:lnTo>
                      <a:pt x="1420" y="162"/>
                    </a:lnTo>
                    <a:lnTo>
                      <a:pt x="1447" y="202"/>
                    </a:lnTo>
                    <a:lnTo>
                      <a:pt x="1470" y="245"/>
                    </a:lnTo>
                    <a:lnTo>
                      <a:pt x="1488" y="288"/>
                    </a:lnTo>
                    <a:lnTo>
                      <a:pt x="1506" y="350"/>
                    </a:lnTo>
                    <a:lnTo>
                      <a:pt x="1525" y="413"/>
                    </a:lnTo>
                    <a:lnTo>
                      <a:pt x="1543" y="478"/>
                    </a:lnTo>
                    <a:lnTo>
                      <a:pt x="1561" y="541"/>
                    </a:lnTo>
                    <a:lnTo>
                      <a:pt x="1580" y="605"/>
                    </a:lnTo>
                    <a:lnTo>
                      <a:pt x="1598" y="668"/>
                    </a:lnTo>
                    <a:lnTo>
                      <a:pt x="1616" y="730"/>
                    </a:lnTo>
                    <a:lnTo>
                      <a:pt x="1634" y="789"/>
                    </a:lnTo>
                    <a:lnTo>
                      <a:pt x="1650" y="847"/>
                    </a:lnTo>
                    <a:lnTo>
                      <a:pt x="1666" y="903"/>
                    </a:lnTo>
                    <a:lnTo>
                      <a:pt x="1681" y="954"/>
                    </a:lnTo>
                    <a:lnTo>
                      <a:pt x="1695" y="1004"/>
                    </a:lnTo>
                    <a:lnTo>
                      <a:pt x="1707" y="1048"/>
                    </a:lnTo>
                    <a:lnTo>
                      <a:pt x="1719" y="1088"/>
                    </a:lnTo>
                    <a:lnTo>
                      <a:pt x="1728" y="1124"/>
                    </a:lnTo>
                    <a:lnTo>
                      <a:pt x="1737" y="1154"/>
                    </a:lnTo>
                    <a:lnTo>
                      <a:pt x="1744" y="1178"/>
                    </a:lnTo>
                    <a:lnTo>
                      <a:pt x="1749" y="1197"/>
                    </a:lnTo>
                    <a:lnTo>
                      <a:pt x="1752" y="1208"/>
                    </a:lnTo>
                    <a:lnTo>
                      <a:pt x="1757" y="1234"/>
                    </a:lnTo>
                    <a:lnTo>
                      <a:pt x="1758" y="1258"/>
                    </a:lnTo>
                    <a:lnTo>
                      <a:pt x="1754" y="1281"/>
                    </a:lnTo>
                    <a:lnTo>
                      <a:pt x="1746" y="1302"/>
                    </a:lnTo>
                    <a:lnTo>
                      <a:pt x="1734" y="1321"/>
                    </a:lnTo>
                    <a:lnTo>
                      <a:pt x="1718" y="1337"/>
                    </a:lnTo>
                    <a:lnTo>
                      <a:pt x="1699" y="1350"/>
                    </a:lnTo>
                    <a:lnTo>
                      <a:pt x="1676" y="1361"/>
                    </a:lnTo>
                    <a:lnTo>
                      <a:pt x="1652" y="1365"/>
                    </a:lnTo>
                    <a:lnTo>
                      <a:pt x="1627" y="1365"/>
                    </a:lnTo>
                    <a:lnTo>
                      <a:pt x="1604" y="1359"/>
                    </a:lnTo>
                    <a:lnTo>
                      <a:pt x="1582" y="1351"/>
                    </a:lnTo>
                    <a:lnTo>
                      <a:pt x="1562" y="1337"/>
                    </a:lnTo>
                    <a:lnTo>
                      <a:pt x="1545" y="1321"/>
                    </a:lnTo>
                    <a:lnTo>
                      <a:pt x="1533" y="1302"/>
                    </a:lnTo>
                    <a:lnTo>
                      <a:pt x="1523" y="1279"/>
                    </a:lnTo>
                    <a:lnTo>
                      <a:pt x="1520" y="1265"/>
                    </a:lnTo>
                    <a:lnTo>
                      <a:pt x="1513" y="1245"/>
                    </a:lnTo>
                    <a:lnTo>
                      <a:pt x="1506" y="1221"/>
                    </a:lnTo>
                    <a:lnTo>
                      <a:pt x="1498" y="1192"/>
                    </a:lnTo>
                    <a:lnTo>
                      <a:pt x="1488" y="1159"/>
                    </a:lnTo>
                    <a:lnTo>
                      <a:pt x="1477" y="1123"/>
                    </a:lnTo>
                    <a:lnTo>
                      <a:pt x="1465" y="1084"/>
                    </a:lnTo>
                    <a:lnTo>
                      <a:pt x="1453" y="1042"/>
                    </a:lnTo>
                    <a:lnTo>
                      <a:pt x="1441" y="998"/>
                    </a:lnTo>
                    <a:lnTo>
                      <a:pt x="1427" y="952"/>
                    </a:lnTo>
                    <a:lnTo>
                      <a:pt x="1413" y="906"/>
                    </a:lnTo>
                    <a:lnTo>
                      <a:pt x="1399" y="859"/>
                    </a:lnTo>
                    <a:lnTo>
                      <a:pt x="1385" y="811"/>
                    </a:lnTo>
                    <a:lnTo>
                      <a:pt x="1372" y="765"/>
                    </a:lnTo>
                    <a:lnTo>
                      <a:pt x="1359" y="719"/>
                    </a:lnTo>
                    <a:lnTo>
                      <a:pt x="1345" y="675"/>
                    </a:lnTo>
                    <a:lnTo>
                      <a:pt x="1334" y="633"/>
                    </a:lnTo>
                    <a:lnTo>
                      <a:pt x="1321" y="592"/>
                    </a:lnTo>
                    <a:lnTo>
                      <a:pt x="1311" y="555"/>
                    </a:lnTo>
                    <a:lnTo>
                      <a:pt x="1300" y="522"/>
                    </a:lnTo>
                    <a:lnTo>
                      <a:pt x="1292" y="492"/>
                    </a:lnTo>
                    <a:lnTo>
                      <a:pt x="1284" y="466"/>
                    </a:lnTo>
                    <a:lnTo>
                      <a:pt x="1278" y="446"/>
                    </a:lnTo>
                    <a:lnTo>
                      <a:pt x="1274" y="430"/>
                    </a:lnTo>
                    <a:lnTo>
                      <a:pt x="1272" y="420"/>
                    </a:lnTo>
                    <a:lnTo>
                      <a:pt x="1270" y="417"/>
                    </a:lnTo>
                    <a:lnTo>
                      <a:pt x="1270" y="417"/>
                    </a:lnTo>
                    <a:lnTo>
                      <a:pt x="1268" y="417"/>
                    </a:lnTo>
                    <a:lnTo>
                      <a:pt x="1257" y="417"/>
                    </a:lnTo>
                    <a:lnTo>
                      <a:pt x="1244" y="417"/>
                    </a:lnTo>
                    <a:lnTo>
                      <a:pt x="1197" y="417"/>
                    </a:lnTo>
                    <a:lnTo>
                      <a:pt x="1197" y="417"/>
                    </a:lnTo>
                    <a:lnTo>
                      <a:pt x="1197" y="417"/>
                    </a:lnTo>
                    <a:lnTo>
                      <a:pt x="1197" y="418"/>
                    </a:lnTo>
                    <a:lnTo>
                      <a:pt x="1198" y="419"/>
                    </a:lnTo>
                    <a:lnTo>
                      <a:pt x="1198" y="421"/>
                    </a:lnTo>
                    <a:lnTo>
                      <a:pt x="1199" y="425"/>
                    </a:lnTo>
                    <a:lnTo>
                      <a:pt x="1200" y="428"/>
                    </a:lnTo>
                    <a:lnTo>
                      <a:pt x="1201" y="434"/>
                    </a:lnTo>
                    <a:lnTo>
                      <a:pt x="1204" y="441"/>
                    </a:lnTo>
                    <a:lnTo>
                      <a:pt x="1207" y="450"/>
                    </a:lnTo>
                    <a:lnTo>
                      <a:pt x="1211" y="462"/>
                    </a:lnTo>
                    <a:lnTo>
                      <a:pt x="1214" y="475"/>
                    </a:lnTo>
                    <a:lnTo>
                      <a:pt x="1219" y="491"/>
                    </a:lnTo>
                    <a:lnTo>
                      <a:pt x="1224" y="509"/>
                    </a:lnTo>
                    <a:lnTo>
                      <a:pt x="1230" y="530"/>
                    </a:lnTo>
                    <a:lnTo>
                      <a:pt x="1237" y="554"/>
                    </a:lnTo>
                    <a:lnTo>
                      <a:pt x="1245" y="582"/>
                    </a:lnTo>
                    <a:lnTo>
                      <a:pt x="1254" y="613"/>
                    </a:lnTo>
                    <a:lnTo>
                      <a:pt x="1265" y="648"/>
                    </a:lnTo>
                    <a:lnTo>
                      <a:pt x="1276" y="686"/>
                    </a:lnTo>
                    <a:lnTo>
                      <a:pt x="1289" y="728"/>
                    </a:lnTo>
                    <a:lnTo>
                      <a:pt x="1301" y="774"/>
                    </a:lnTo>
                    <a:lnTo>
                      <a:pt x="1316" y="825"/>
                    </a:lnTo>
                    <a:lnTo>
                      <a:pt x="1334" y="881"/>
                    </a:lnTo>
                    <a:lnTo>
                      <a:pt x="1351" y="942"/>
                    </a:lnTo>
                    <a:lnTo>
                      <a:pt x="1370" y="1006"/>
                    </a:lnTo>
                    <a:lnTo>
                      <a:pt x="1391" y="1078"/>
                    </a:lnTo>
                    <a:lnTo>
                      <a:pt x="1413" y="1154"/>
                    </a:lnTo>
                    <a:lnTo>
                      <a:pt x="1437" y="1235"/>
                    </a:lnTo>
                    <a:lnTo>
                      <a:pt x="1464" y="1322"/>
                    </a:lnTo>
                    <a:lnTo>
                      <a:pt x="1491" y="1416"/>
                    </a:lnTo>
                    <a:lnTo>
                      <a:pt x="1520" y="1516"/>
                    </a:lnTo>
                    <a:lnTo>
                      <a:pt x="1551" y="1622"/>
                    </a:lnTo>
                    <a:lnTo>
                      <a:pt x="1584" y="1735"/>
                    </a:lnTo>
                    <a:lnTo>
                      <a:pt x="1620" y="1855"/>
                    </a:lnTo>
                    <a:lnTo>
                      <a:pt x="1620" y="1855"/>
                    </a:lnTo>
                    <a:lnTo>
                      <a:pt x="1619" y="1855"/>
                    </a:lnTo>
                    <a:lnTo>
                      <a:pt x="1618" y="1855"/>
                    </a:lnTo>
                    <a:lnTo>
                      <a:pt x="1577" y="1855"/>
                    </a:lnTo>
                    <a:lnTo>
                      <a:pt x="1559" y="1855"/>
                    </a:lnTo>
                    <a:lnTo>
                      <a:pt x="1537" y="1855"/>
                    </a:lnTo>
                    <a:lnTo>
                      <a:pt x="1438" y="1855"/>
                    </a:lnTo>
                    <a:lnTo>
                      <a:pt x="1393" y="1855"/>
                    </a:lnTo>
                    <a:lnTo>
                      <a:pt x="1341" y="1855"/>
                    </a:lnTo>
                    <a:lnTo>
                      <a:pt x="1282" y="1855"/>
                    </a:lnTo>
                    <a:lnTo>
                      <a:pt x="1214" y="1855"/>
                    </a:lnTo>
                    <a:lnTo>
                      <a:pt x="1214" y="1939"/>
                    </a:lnTo>
                    <a:lnTo>
                      <a:pt x="1214" y="2022"/>
                    </a:lnTo>
                    <a:lnTo>
                      <a:pt x="1214" y="2103"/>
                    </a:lnTo>
                    <a:lnTo>
                      <a:pt x="1214" y="2185"/>
                    </a:lnTo>
                    <a:lnTo>
                      <a:pt x="1214" y="2266"/>
                    </a:lnTo>
                    <a:lnTo>
                      <a:pt x="1214" y="2345"/>
                    </a:lnTo>
                    <a:lnTo>
                      <a:pt x="1214" y="2838"/>
                    </a:lnTo>
                    <a:lnTo>
                      <a:pt x="1214" y="2875"/>
                    </a:lnTo>
                    <a:lnTo>
                      <a:pt x="1214" y="2905"/>
                    </a:lnTo>
                    <a:lnTo>
                      <a:pt x="1214" y="2927"/>
                    </a:lnTo>
                    <a:lnTo>
                      <a:pt x="1214" y="2942"/>
                    </a:lnTo>
                    <a:lnTo>
                      <a:pt x="1211" y="2972"/>
                    </a:lnTo>
                    <a:lnTo>
                      <a:pt x="1203" y="3001"/>
                    </a:lnTo>
                    <a:lnTo>
                      <a:pt x="1189" y="3026"/>
                    </a:lnTo>
                    <a:lnTo>
                      <a:pt x="1172" y="3048"/>
                    </a:lnTo>
                    <a:lnTo>
                      <a:pt x="1150" y="3066"/>
                    </a:lnTo>
                    <a:lnTo>
                      <a:pt x="1124" y="3079"/>
                    </a:lnTo>
                    <a:lnTo>
                      <a:pt x="1097" y="3088"/>
                    </a:lnTo>
                    <a:lnTo>
                      <a:pt x="1067" y="3091"/>
                    </a:lnTo>
                    <a:lnTo>
                      <a:pt x="1037" y="3088"/>
                    </a:lnTo>
                    <a:lnTo>
                      <a:pt x="1009" y="3079"/>
                    </a:lnTo>
                    <a:lnTo>
                      <a:pt x="984" y="3066"/>
                    </a:lnTo>
                    <a:lnTo>
                      <a:pt x="962" y="3048"/>
                    </a:lnTo>
                    <a:lnTo>
                      <a:pt x="944" y="3026"/>
                    </a:lnTo>
                    <a:lnTo>
                      <a:pt x="930" y="3001"/>
                    </a:lnTo>
                    <a:lnTo>
                      <a:pt x="921" y="2972"/>
                    </a:lnTo>
                    <a:lnTo>
                      <a:pt x="917" y="2942"/>
                    </a:lnTo>
                    <a:lnTo>
                      <a:pt x="917" y="1855"/>
                    </a:lnTo>
                    <a:lnTo>
                      <a:pt x="917" y="1855"/>
                    </a:lnTo>
                    <a:lnTo>
                      <a:pt x="916" y="1855"/>
                    </a:lnTo>
                    <a:lnTo>
                      <a:pt x="913" y="1855"/>
                    </a:lnTo>
                    <a:lnTo>
                      <a:pt x="905" y="1855"/>
                    </a:lnTo>
                    <a:lnTo>
                      <a:pt x="892" y="1855"/>
                    </a:lnTo>
                    <a:lnTo>
                      <a:pt x="874" y="1855"/>
                    </a:lnTo>
                    <a:lnTo>
                      <a:pt x="847" y="1855"/>
                    </a:lnTo>
                    <a:lnTo>
                      <a:pt x="847" y="2942"/>
                    </a:lnTo>
                    <a:lnTo>
                      <a:pt x="844" y="2972"/>
                    </a:lnTo>
                    <a:lnTo>
                      <a:pt x="836" y="3001"/>
                    </a:lnTo>
                    <a:lnTo>
                      <a:pt x="822" y="3026"/>
                    </a:lnTo>
                    <a:lnTo>
                      <a:pt x="804" y="3048"/>
                    </a:lnTo>
                    <a:lnTo>
                      <a:pt x="782" y="3066"/>
                    </a:lnTo>
                    <a:lnTo>
                      <a:pt x="757" y="3079"/>
                    </a:lnTo>
                    <a:lnTo>
                      <a:pt x="730" y="3088"/>
                    </a:lnTo>
                    <a:lnTo>
                      <a:pt x="701" y="3091"/>
                    </a:lnTo>
                    <a:lnTo>
                      <a:pt x="670" y="3088"/>
                    </a:lnTo>
                    <a:lnTo>
                      <a:pt x="642" y="3079"/>
                    </a:lnTo>
                    <a:lnTo>
                      <a:pt x="616" y="3066"/>
                    </a:lnTo>
                    <a:lnTo>
                      <a:pt x="594" y="3048"/>
                    </a:lnTo>
                    <a:lnTo>
                      <a:pt x="576" y="3026"/>
                    </a:lnTo>
                    <a:lnTo>
                      <a:pt x="563" y="3001"/>
                    </a:lnTo>
                    <a:lnTo>
                      <a:pt x="554" y="2972"/>
                    </a:lnTo>
                    <a:lnTo>
                      <a:pt x="552" y="2942"/>
                    </a:lnTo>
                    <a:lnTo>
                      <a:pt x="552" y="2927"/>
                    </a:lnTo>
                    <a:lnTo>
                      <a:pt x="552" y="2905"/>
                    </a:lnTo>
                    <a:lnTo>
                      <a:pt x="552" y="2875"/>
                    </a:lnTo>
                    <a:lnTo>
                      <a:pt x="552" y="2838"/>
                    </a:lnTo>
                    <a:lnTo>
                      <a:pt x="552" y="2022"/>
                    </a:lnTo>
                    <a:lnTo>
                      <a:pt x="552" y="1939"/>
                    </a:lnTo>
                    <a:lnTo>
                      <a:pt x="552" y="1855"/>
                    </a:lnTo>
                    <a:lnTo>
                      <a:pt x="552" y="1855"/>
                    </a:lnTo>
                    <a:lnTo>
                      <a:pt x="551" y="1855"/>
                    </a:lnTo>
                    <a:lnTo>
                      <a:pt x="550" y="1855"/>
                    </a:lnTo>
                    <a:lnTo>
                      <a:pt x="509" y="1855"/>
                    </a:lnTo>
                    <a:lnTo>
                      <a:pt x="491" y="1855"/>
                    </a:lnTo>
                    <a:lnTo>
                      <a:pt x="469" y="1855"/>
                    </a:lnTo>
                    <a:lnTo>
                      <a:pt x="370" y="1855"/>
                    </a:lnTo>
                    <a:lnTo>
                      <a:pt x="325" y="1855"/>
                    </a:lnTo>
                    <a:lnTo>
                      <a:pt x="272" y="1855"/>
                    </a:lnTo>
                    <a:lnTo>
                      <a:pt x="213" y="1855"/>
                    </a:lnTo>
                    <a:lnTo>
                      <a:pt x="146" y="1855"/>
                    </a:lnTo>
                    <a:lnTo>
                      <a:pt x="146" y="1855"/>
                    </a:lnTo>
                    <a:lnTo>
                      <a:pt x="146" y="1855"/>
                    </a:lnTo>
                    <a:lnTo>
                      <a:pt x="146" y="1854"/>
                    </a:lnTo>
                    <a:lnTo>
                      <a:pt x="146" y="1853"/>
                    </a:lnTo>
                    <a:lnTo>
                      <a:pt x="147" y="1851"/>
                    </a:lnTo>
                    <a:lnTo>
                      <a:pt x="148" y="1849"/>
                    </a:lnTo>
                    <a:lnTo>
                      <a:pt x="149" y="1844"/>
                    </a:lnTo>
                    <a:lnTo>
                      <a:pt x="151" y="1838"/>
                    </a:lnTo>
                    <a:lnTo>
                      <a:pt x="153" y="1831"/>
                    </a:lnTo>
                    <a:lnTo>
                      <a:pt x="155" y="1822"/>
                    </a:lnTo>
                    <a:lnTo>
                      <a:pt x="159" y="1810"/>
                    </a:lnTo>
                    <a:lnTo>
                      <a:pt x="162" y="1798"/>
                    </a:lnTo>
                    <a:lnTo>
                      <a:pt x="167" y="1782"/>
                    </a:lnTo>
                    <a:lnTo>
                      <a:pt x="172" y="1763"/>
                    </a:lnTo>
                    <a:lnTo>
                      <a:pt x="179" y="1742"/>
                    </a:lnTo>
                    <a:lnTo>
                      <a:pt x="186" y="1718"/>
                    </a:lnTo>
                    <a:lnTo>
                      <a:pt x="194" y="1690"/>
                    </a:lnTo>
                    <a:lnTo>
                      <a:pt x="203" y="1659"/>
                    </a:lnTo>
                    <a:lnTo>
                      <a:pt x="213" y="1626"/>
                    </a:lnTo>
                    <a:lnTo>
                      <a:pt x="224" y="1587"/>
                    </a:lnTo>
                    <a:lnTo>
                      <a:pt x="237" y="1545"/>
                    </a:lnTo>
                    <a:lnTo>
                      <a:pt x="251" y="1498"/>
                    </a:lnTo>
                    <a:lnTo>
                      <a:pt x="266" y="1447"/>
                    </a:lnTo>
                    <a:lnTo>
                      <a:pt x="282" y="1392"/>
                    </a:lnTo>
                    <a:lnTo>
                      <a:pt x="300" y="1332"/>
                    </a:lnTo>
                    <a:lnTo>
                      <a:pt x="318" y="1266"/>
                    </a:lnTo>
                    <a:lnTo>
                      <a:pt x="339" y="1196"/>
                    </a:lnTo>
                    <a:lnTo>
                      <a:pt x="362" y="1119"/>
                    </a:lnTo>
                    <a:lnTo>
                      <a:pt x="386" y="1038"/>
                    </a:lnTo>
                    <a:lnTo>
                      <a:pt x="412" y="950"/>
                    </a:lnTo>
                    <a:lnTo>
                      <a:pt x="439" y="856"/>
                    </a:lnTo>
                    <a:lnTo>
                      <a:pt x="469" y="756"/>
                    </a:lnTo>
                    <a:lnTo>
                      <a:pt x="500" y="650"/>
                    </a:lnTo>
                    <a:lnTo>
                      <a:pt x="533" y="537"/>
                    </a:lnTo>
                    <a:lnTo>
                      <a:pt x="568" y="417"/>
                    </a:lnTo>
                    <a:lnTo>
                      <a:pt x="536" y="417"/>
                    </a:lnTo>
                    <a:lnTo>
                      <a:pt x="517" y="417"/>
                    </a:lnTo>
                    <a:lnTo>
                      <a:pt x="492" y="417"/>
                    </a:lnTo>
                    <a:lnTo>
                      <a:pt x="491" y="420"/>
                    </a:lnTo>
                    <a:lnTo>
                      <a:pt x="489" y="430"/>
                    </a:lnTo>
                    <a:lnTo>
                      <a:pt x="484" y="446"/>
                    </a:lnTo>
                    <a:lnTo>
                      <a:pt x="478" y="466"/>
                    </a:lnTo>
                    <a:lnTo>
                      <a:pt x="470" y="492"/>
                    </a:lnTo>
                    <a:lnTo>
                      <a:pt x="462" y="522"/>
                    </a:lnTo>
                    <a:lnTo>
                      <a:pt x="452" y="555"/>
                    </a:lnTo>
                    <a:lnTo>
                      <a:pt x="441" y="592"/>
                    </a:lnTo>
                    <a:lnTo>
                      <a:pt x="430" y="633"/>
                    </a:lnTo>
                    <a:lnTo>
                      <a:pt x="417" y="675"/>
                    </a:lnTo>
                    <a:lnTo>
                      <a:pt x="404" y="719"/>
                    </a:lnTo>
                    <a:lnTo>
                      <a:pt x="391" y="765"/>
                    </a:lnTo>
                    <a:lnTo>
                      <a:pt x="377" y="811"/>
                    </a:lnTo>
                    <a:lnTo>
                      <a:pt x="363" y="859"/>
                    </a:lnTo>
                    <a:lnTo>
                      <a:pt x="350" y="906"/>
                    </a:lnTo>
                    <a:lnTo>
                      <a:pt x="336" y="952"/>
                    </a:lnTo>
                    <a:lnTo>
                      <a:pt x="323" y="998"/>
                    </a:lnTo>
                    <a:lnTo>
                      <a:pt x="309" y="1042"/>
                    </a:lnTo>
                    <a:lnTo>
                      <a:pt x="298" y="1084"/>
                    </a:lnTo>
                    <a:lnTo>
                      <a:pt x="285" y="1123"/>
                    </a:lnTo>
                    <a:lnTo>
                      <a:pt x="275" y="1159"/>
                    </a:lnTo>
                    <a:lnTo>
                      <a:pt x="266" y="1192"/>
                    </a:lnTo>
                    <a:lnTo>
                      <a:pt x="256" y="1221"/>
                    </a:lnTo>
                    <a:lnTo>
                      <a:pt x="249" y="1245"/>
                    </a:lnTo>
                    <a:lnTo>
                      <a:pt x="243" y="1265"/>
                    </a:lnTo>
                    <a:lnTo>
                      <a:pt x="239" y="1279"/>
                    </a:lnTo>
                    <a:lnTo>
                      <a:pt x="230" y="1302"/>
                    </a:lnTo>
                    <a:lnTo>
                      <a:pt x="217" y="1321"/>
                    </a:lnTo>
                    <a:lnTo>
                      <a:pt x="201" y="1337"/>
                    </a:lnTo>
                    <a:lnTo>
                      <a:pt x="182" y="1351"/>
                    </a:lnTo>
                    <a:lnTo>
                      <a:pt x="160" y="1359"/>
                    </a:lnTo>
                    <a:lnTo>
                      <a:pt x="137" y="1365"/>
                    </a:lnTo>
                    <a:lnTo>
                      <a:pt x="112" y="1365"/>
                    </a:lnTo>
                    <a:lnTo>
                      <a:pt x="86" y="1361"/>
                    </a:lnTo>
                    <a:lnTo>
                      <a:pt x="61" y="1349"/>
                    </a:lnTo>
                    <a:lnTo>
                      <a:pt x="38" y="1333"/>
                    </a:lnTo>
                    <a:lnTo>
                      <a:pt x="21" y="1313"/>
                    </a:lnTo>
                    <a:lnTo>
                      <a:pt x="8" y="1290"/>
                    </a:lnTo>
                    <a:lnTo>
                      <a:pt x="1" y="1265"/>
                    </a:lnTo>
                    <a:lnTo>
                      <a:pt x="0" y="1237"/>
                    </a:lnTo>
                    <a:lnTo>
                      <a:pt x="5" y="1208"/>
                    </a:lnTo>
                    <a:lnTo>
                      <a:pt x="8" y="1197"/>
                    </a:lnTo>
                    <a:lnTo>
                      <a:pt x="13" y="1178"/>
                    </a:lnTo>
                    <a:lnTo>
                      <a:pt x="21" y="1154"/>
                    </a:lnTo>
                    <a:lnTo>
                      <a:pt x="29" y="1124"/>
                    </a:lnTo>
                    <a:lnTo>
                      <a:pt x="39" y="1088"/>
                    </a:lnTo>
                    <a:lnTo>
                      <a:pt x="52" y="1048"/>
                    </a:lnTo>
                    <a:lnTo>
                      <a:pt x="64" y="1004"/>
                    </a:lnTo>
                    <a:lnTo>
                      <a:pt x="78" y="954"/>
                    </a:lnTo>
                    <a:lnTo>
                      <a:pt x="94" y="903"/>
                    </a:lnTo>
                    <a:lnTo>
                      <a:pt x="110" y="847"/>
                    </a:lnTo>
                    <a:lnTo>
                      <a:pt x="128" y="789"/>
                    </a:lnTo>
                    <a:lnTo>
                      <a:pt x="145" y="730"/>
                    </a:lnTo>
                    <a:lnTo>
                      <a:pt x="163" y="668"/>
                    </a:lnTo>
                    <a:lnTo>
                      <a:pt x="182" y="605"/>
                    </a:lnTo>
                    <a:lnTo>
                      <a:pt x="200" y="541"/>
                    </a:lnTo>
                    <a:lnTo>
                      <a:pt x="220" y="478"/>
                    </a:lnTo>
                    <a:lnTo>
                      <a:pt x="238" y="413"/>
                    </a:lnTo>
                    <a:lnTo>
                      <a:pt x="256" y="350"/>
                    </a:lnTo>
                    <a:lnTo>
                      <a:pt x="275" y="288"/>
                    </a:lnTo>
                    <a:lnTo>
                      <a:pt x="292" y="245"/>
                    </a:lnTo>
                    <a:lnTo>
                      <a:pt x="315" y="202"/>
                    </a:lnTo>
                    <a:lnTo>
                      <a:pt x="343" y="162"/>
                    </a:lnTo>
                    <a:lnTo>
                      <a:pt x="375" y="125"/>
                    </a:lnTo>
                    <a:lnTo>
                      <a:pt x="412" y="90"/>
                    </a:lnTo>
                    <a:lnTo>
                      <a:pt x="452" y="60"/>
                    </a:lnTo>
                    <a:lnTo>
                      <a:pt x="494" y="35"/>
                    </a:lnTo>
                    <a:lnTo>
                      <a:pt x="538" y="17"/>
                    </a:lnTo>
                    <a:lnTo>
                      <a:pt x="584" y="5"/>
                    </a:lnTo>
                    <a:lnTo>
                      <a:pt x="630" y="0"/>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5"/>
            <p:cNvSpPr>
              <a:spLocks/>
            </p:cNvSpPr>
            <p:nvPr/>
          </p:nvSpPr>
          <p:spPr bwMode="auto">
            <a:xfrm>
              <a:off x="-1012457" y="1744326"/>
              <a:ext cx="693858" cy="1763052"/>
            </a:xfrm>
            <a:custGeom>
              <a:avLst/>
              <a:gdLst/>
              <a:ahLst/>
              <a:cxnLst/>
              <a:rect l="l" t="t" r="r" b="b"/>
              <a:pathLst>
                <a:path w="2752725" h="6994525">
                  <a:moveTo>
                    <a:pt x="701675" y="1295400"/>
                  </a:moveTo>
                  <a:lnTo>
                    <a:pt x="741362" y="1295400"/>
                  </a:lnTo>
                  <a:lnTo>
                    <a:pt x="742950" y="1295400"/>
                  </a:lnTo>
                  <a:lnTo>
                    <a:pt x="2008188" y="1295400"/>
                  </a:lnTo>
                  <a:lnTo>
                    <a:pt x="2011363" y="1295400"/>
                  </a:lnTo>
                  <a:lnTo>
                    <a:pt x="2051050" y="1295400"/>
                  </a:lnTo>
                  <a:lnTo>
                    <a:pt x="2089150" y="1300163"/>
                  </a:lnTo>
                  <a:lnTo>
                    <a:pt x="2127250" y="1304925"/>
                  </a:lnTo>
                  <a:lnTo>
                    <a:pt x="2166938" y="1312863"/>
                  </a:lnTo>
                  <a:lnTo>
                    <a:pt x="2203450" y="1320800"/>
                  </a:lnTo>
                  <a:lnTo>
                    <a:pt x="2239963" y="1330325"/>
                  </a:lnTo>
                  <a:lnTo>
                    <a:pt x="2276475" y="1343025"/>
                  </a:lnTo>
                  <a:lnTo>
                    <a:pt x="2311400" y="1357313"/>
                  </a:lnTo>
                  <a:lnTo>
                    <a:pt x="2343150" y="1374775"/>
                  </a:lnTo>
                  <a:lnTo>
                    <a:pt x="2376488" y="1390650"/>
                  </a:lnTo>
                  <a:lnTo>
                    <a:pt x="2409825" y="1411288"/>
                  </a:lnTo>
                  <a:lnTo>
                    <a:pt x="2439988" y="1430338"/>
                  </a:lnTo>
                  <a:lnTo>
                    <a:pt x="2470150" y="1452563"/>
                  </a:lnTo>
                  <a:lnTo>
                    <a:pt x="2498725" y="1476375"/>
                  </a:lnTo>
                  <a:lnTo>
                    <a:pt x="2525713" y="1500188"/>
                  </a:lnTo>
                  <a:lnTo>
                    <a:pt x="2551113" y="1525588"/>
                  </a:lnTo>
                  <a:lnTo>
                    <a:pt x="2549525" y="1527175"/>
                  </a:lnTo>
                  <a:lnTo>
                    <a:pt x="2573338" y="1554163"/>
                  </a:lnTo>
                  <a:lnTo>
                    <a:pt x="2595563" y="1579563"/>
                  </a:lnTo>
                  <a:lnTo>
                    <a:pt x="2616200" y="1606550"/>
                  </a:lnTo>
                  <a:lnTo>
                    <a:pt x="2635250" y="1633538"/>
                  </a:lnTo>
                  <a:lnTo>
                    <a:pt x="2652713" y="1665288"/>
                  </a:lnTo>
                  <a:lnTo>
                    <a:pt x="2670175" y="1693863"/>
                  </a:lnTo>
                  <a:lnTo>
                    <a:pt x="2684463" y="1725613"/>
                  </a:lnTo>
                  <a:lnTo>
                    <a:pt x="2700338" y="1755775"/>
                  </a:lnTo>
                  <a:lnTo>
                    <a:pt x="2711450" y="1789113"/>
                  </a:lnTo>
                  <a:lnTo>
                    <a:pt x="2720975" y="1822450"/>
                  </a:lnTo>
                  <a:lnTo>
                    <a:pt x="2730500" y="1857375"/>
                  </a:lnTo>
                  <a:lnTo>
                    <a:pt x="2738438" y="1892300"/>
                  </a:lnTo>
                  <a:lnTo>
                    <a:pt x="2744788" y="1925638"/>
                  </a:lnTo>
                  <a:lnTo>
                    <a:pt x="2749550" y="1962150"/>
                  </a:lnTo>
                  <a:lnTo>
                    <a:pt x="2752725" y="1997075"/>
                  </a:lnTo>
                  <a:lnTo>
                    <a:pt x="2752725" y="2033588"/>
                  </a:lnTo>
                  <a:lnTo>
                    <a:pt x="2752725" y="3817938"/>
                  </a:lnTo>
                  <a:lnTo>
                    <a:pt x="2751138" y="3843338"/>
                  </a:lnTo>
                  <a:lnTo>
                    <a:pt x="2747963" y="3868738"/>
                  </a:lnTo>
                  <a:lnTo>
                    <a:pt x="2741613" y="3892550"/>
                  </a:lnTo>
                  <a:lnTo>
                    <a:pt x="2732088" y="3916363"/>
                  </a:lnTo>
                  <a:lnTo>
                    <a:pt x="2720975" y="3938588"/>
                  </a:lnTo>
                  <a:lnTo>
                    <a:pt x="2711450" y="3960813"/>
                  </a:lnTo>
                  <a:lnTo>
                    <a:pt x="2695575" y="3978275"/>
                  </a:lnTo>
                  <a:lnTo>
                    <a:pt x="2679700" y="3997325"/>
                  </a:lnTo>
                  <a:lnTo>
                    <a:pt x="2660650" y="4013200"/>
                  </a:lnTo>
                  <a:lnTo>
                    <a:pt x="2641600" y="4027488"/>
                  </a:lnTo>
                  <a:lnTo>
                    <a:pt x="2620963" y="4041775"/>
                  </a:lnTo>
                  <a:lnTo>
                    <a:pt x="2598738" y="4051300"/>
                  </a:lnTo>
                  <a:lnTo>
                    <a:pt x="2578100" y="4060825"/>
                  </a:lnTo>
                  <a:lnTo>
                    <a:pt x="2554288" y="4067175"/>
                  </a:lnTo>
                  <a:lnTo>
                    <a:pt x="2527300" y="4070350"/>
                  </a:lnTo>
                  <a:lnTo>
                    <a:pt x="2501900" y="4071938"/>
                  </a:lnTo>
                  <a:lnTo>
                    <a:pt x="2476500" y="4070350"/>
                  </a:lnTo>
                  <a:lnTo>
                    <a:pt x="2451100" y="4067175"/>
                  </a:lnTo>
                  <a:lnTo>
                    <a:pt x="2427288" y="4060825"/>
                  </a:lnTo>
                  <a:lnTo>
                    <a:pt x="2403475" y="4051300"/>
                  </a:lnTo>
                  <a:lnTo>
                    <a:pt x="2384425" y="4041775"/>
                  </a:lnTo>
                  <a:lnTo>
                    <a:pt x="2362200" y="4027488"/>
                  </a:lnTo>
                  <a:lnTo>
                    <a:pt x="2343150" y="4013200"/>
                  </a:lnTo>
                  <a:lnTo>
                    <a:pt x="2325688" y="3997325"/>
                  </a:lnTo>
                  <a:lnTo>
                    <a:pt x="2308225" y="3978275"/>
                  </a:lnTo>
                  <a:lnTo>
                    <a:pt x="2295525" y="3960813"/>
                  </a:lnTo>
                  <a:lnTo>
                    <a:pt x="2282825" y="3938588"/>
                  </a:lnTo>
                  <a:lnTo>
                    <a:pt x="2271713" y="3916363"/>
                  </a:lnTo>
                  <a:lnTo>
                    <a:pt x="2265363" y="3892550"/>
                  </a:lnTo>
                  <a:lnTo>
                    <a:pt x="2257425" y="3868738"/>
                  </a:lnTo>
                  <a:lnTo>
                    <a:pt x="2254250" y="3843338"/>
                  </a:lnTo>
                  <a:lnTo>
                    <a:pt x="2254250" y="3817938"/>
                  </a:lnTo>
                  <a:lnTo>
                    <a:pt x="2254250" y="2208213"/>
                  </a:lnTo>
                  <a:lnTo>
                    <a:pt x="2122488" y="2208213"/>
                  </a:lnTo>
                  <a:lnTo>
                    <a:pt x="2122488" y="6657975"/>
                  </a:lnTo>
                  <a:lnTo>
                    <a:pt x="2120900" y="6692900"/>
                  </a:lnTo>
                  <a:lnTo>
                    <a:pt x="2114550" y="6726238"/>
                  </a:lnTo>
                  <a:lnTo>
                    <a:pt x="2106613" y="6757988"/>
                  </a:lnTo>
                  <a:lnTo>
                    <a:pt x="2095500" y="6789738"/>
                  </a:lnTo>
                  <a:lnTo>
                    <a:pt x="2081213" y="6818313"/>
                  </a:lnTo>
                  <a:lnTo>
                    <a:pt x="2062163" y="6846888"/>
                  </a:lnTo>
                  <a:lnTo>
                    <a:pt x="2044700" y="6872288"/>
                  </a:lnTo>
                  <a:lnTo>
                    <a:pt x="2022475" y="6896100"/>
                  </a:lnTo>
                  <a:lnTo>
                    <a:pt x="1997075" y="6918325"/>
                  </a:lnTo>
                  <a:lnTo>
                    <a:pt x="1971675" y="6935788"/>
                  </a:lnTo>
                  <a:lnTo>
                    <a:pt x="1941513" y="6954838"/>
                  </a:lnTo>
                  <a:lnTo>
                    <a:pt x="1912938" y="6967538"/>
                  </a:lnTo>
                  <a:lnTo>
                    <a:pt x="1881188" y="6980238"/>
                  </a:lnTo>
                  <a:lnTo>
                    <a:pt x="1847850" y="6986588"/>
                  </a:lnTo>
                  <a:lnTo>
                    <a:pt x="1816100" y="6992938"/>
                  </a:lnTo>
                  <a:lnTo>
                    <a:pt x="1781175" y="6994525"/>
                  </a:lnTo>
                  <a:lnTo>
                    <a:pt x="1779588" y="6994525"/>
                  </a:lnTo>
                  <a:lnTo>
                    <a:pt x="1744663" y="6992938"/>
                  </a:lnTo>
                  <a:lnTo>
                    <a:pt x="1711325" y="6986588"/>
                  </a:lnTo>
                  <a:lnTo>
                    <a:pt x="1677988" y="6980238"/>
                  </a:lnTo>
                  <a:lnTo>
                    <a:pt x="1647825" y="6967538"/>
                  </a:lnTo>
                  <a:lnTo>
                    <a:pt x="1617663" y="6954838"/>
                  </a:lnTo>
                  <a:lnTo>
                    <a:pt x="1589088" y="6935788"/>
                  </a:lnTo>
                  <a:lnTo>
                    <a:pt x="1563688" y="6918325"/>
                  </a:lnTo>
                  <a:lnTo>
                    <a:pt x="1539875" y="6896100"/>
                  </a:lnTo>
                  <a:lnTo>
                    <a:pt x="1517650" y="6872288"/>
                  </a:lnTo>
                  <a:lnTo>
                    <a:pt x="1498600" y="6846888"/>
                  </a:lnTo>
                  <a:lnTo>
                    <a:pt x="1479550" y="6818313"/>
                  </a:lnTo>
                  <a:lnTo>
                    <a:pt x="1466850" y="6789738"/>
                  </a:lnTo>
                  <a:lnTo>
                    <a:pt x="1454150" y="6757988"/>
                  </a:lnTo>
                  <a:lnTo>
                    <a:pt x="1446213" y="6726238"/>
                  </a:lnTo>
                  <a:lnTo>
                    <a:pt x="1441450" y="6692900"/>
                  </a:lnTo>
                  <a:lnTo>
                    <a:pt x="1439863" y="6657975"/>
                  </a:lnTo>
                  <a:lnTo>
                    <a:pt x="1439863" y="4084638"/>
                  </a:lnTo>
                  <a:lnTo>
                    <a:pt x="1312863" y="4084638"/>
                  </a:lnTo>
                  <a:lnTo>
                    <a:pt x="1312863" y="6657975"/>
                  </a:lnTo>
                  <a:lnTo>
                    <a:pt x="1311275" y="6692900"/>
                  </a:lnTo>
                  <a:lnTo>
                    <a:pt x="1306513" y="6726238"/>
                  </a:lnTo>
                  <a:lnTo>
                    <a:pt x="1296988" y="6757988"/>
                  </a:lnTo>
                  <a:lnTo>
                    <a:pt x="1285875" y="6789738"/>
                  </a:lnTo>
                  <a:lnTo>
                    <a:pt x="1271588" y="6818313"/>
                  </a:lnTo>
                  <a:lnTo>
                    <a:pt x="1254125" y="6846888"/>
                  </a:lnTo>
                  <a:lnTo>
                    <a:pt x="1235075" y="6872288"/>
                  </a:lnTo>
                  <a:lnTo>
                    <a:pt x="1212850" y="6896100"/>
                  </a:lnTo>
                  <a:lnTo>
                    <a:pt x="1189038" y="6918325"/>
                  </a:lnTo>
                  <a:lnTo>
                    <a:pt x="1162050" y="6935788"/>
                  </a:lnTo>
                  <a:lnTo>
                    <a:pt x="1135063" y="6954838"/>
                  </a:lnTo>
                  <a:lnTo>
                    <a:pt x="1104900" y="6967538"/>
                  </a:lnTo>
                  <a:lnTo>
                    <a:pt x="1074738" y="6980238"/>
                  </a:lnTo>
                  <a:lnTo>
                    <a:pt x="1041400" y="6986588"/>
                  </a:lnTo>
                  <a:lnTo>
                    <a:pt x="1006475" y="6992938"/>
                  </a:lnTo>
                  <a:lnTo>
                    <a:pt x="973138" y="6994525"/>
                  </a:lnTo>
                  <a:lnTo>
                    <a:pt x="971550" y="6994525"/>
                  </a:lnTo>
                  <a:lnTo>
                    <a:pt x="936625" y="6992938"/>
                  </a:lnTo>
                  <a:lnTo>
                    <a:pt x="901700" y="6986588"/>
                  </a:lnTo>
                  <a:lnTo>
                    <a:pt x="871538" y="6980238"/>
                  </a:lnTo>
                  <a:lnTo>
                    <a:pt x="839788" y="6967538"/>
                  </a:lnTo>
                  <a:lnTo>
                    <a:pt x="809625" y="6954838"/>
                  </a:lnTo>
                  <a:lnTo>
                    <a:pt x="781050" y="6935788"/>
                  </a:lnTo>
                  <a:lnTo>
                    <a:pt x="754062" y="6918325"/>
                  </a:lnTo>
                  <a:lnTo>
                    <a:pt x="730250" y="6896100"/>
                  </a:lnTo>
                  <a:lnTo>
                    <a:pt x="708025" y="6872288"/>
                  </a:lnTo>
                  <a:lnTo>
                    <a:pt x="688975" y="6846888"/>
                  </a:lnTo>
                  <a:lnTo>
                    <a:pt x="671512" y="6818313"/>
                  </a:lnTo>
                  <a:lnTo>
                    <a:pt x="657225" y="6789738"/>
                  </a:lnTo>
                  <a:lnTo>
                    <a:pt x="646112" y="6757988"/>
                  </a:lnTo>
                  <a:lnTo>
                    <a:pt x="638175" y="6726238"/>
                  </a:lnTo>
                  <a:lnTo>
                    <a:pt x="631825" y="6692900"/>
                  </a:lnTo>
                  <a:lnTo>
                    <a:pt x="630237" y="6657975"/>
                  </a:lnTo>
                  <a:lnTo>
                    <a:pt x="630237" y="2208213"/>
                  </a:lnTo>
                  <a:lnTo>
                    <a:pt x="498475" y="2208213"/>
                  </a:lnTo>
                  <a:lnTo>
                    <a:pt x="498475" y="3817938"/>
                  </a:lnTo>
                  <a:lnTo>
                    <a:pt x="496887" y="3843338"/>
                  </a:lnTo>
                  <a:lnTo>
                    <a:pt x="493712" y="3868738"/>
                  </a:lnTo>
                  <a:lnTo>
                    <a:pt x="487362" y="3892550"/>
                  </a:lnTo>
                  <a:lnTo>
                    <a:pt x="481012" y="3916363"/>
                  </a:lnTo>
                  <a:lnTo>
                    <a:pt x="469900" y="3938588"/>
                  </a:lnTo>
                  <a:lnTo>
                    <a:pt x="457200" y="3960813"/>
                  </a:lnTo>
                  <a:lnTo>
                    <a:pt x="441325" y="3978275"/>
                  </a:lnTo>
                  <a:lnTo>
                    <a:pt x="427037" y="3997325"/>
                  </a:lnTo>
                  <a:lnTo>
                    <a:pt x="409575" y="4013200"/>
                  </a:lnTo>
                  <a:lnTo>
                    <a:pt x="388937" y="4027488"/>
                  </a:lnTo>
                  <a:lnTo>
                    <a:pt x="368300" y="4041775"/>
                  </a:lnTo>
                  <a:lnTo>
                    <a:pt x="347662" y="4051300"/>
                  </a:lnTo>
                  <a:lnTo>
                    <a:pt x="325437" y="4060825"/>
                  </a:lnTo>
                  <a:lnTo>
                    <a:pt x="300037" y="4067175"/>
                  </a:lnTo>
                  <a:lnTo>
                    <a:pt x="276225" y="4070350"/>
                  </a:lnTo>
                  <a:lnTo>
                    <a:pt x="247650" y="4071938"/>
                  </a:lnTo>
                  <a:lnTo>
                    <a:pt x="225425" y="4070350"/>
                  </a:lnTo>
                  <a:lnTo>
                    <a:pt x="198437" y="4067175"/>
                  </a:lnTo>
                  <a:lnTo>
                    <a:pt x="174625" y="4060825"/>
                  </a:lnTo>
                  <a:lnTo>
                    <a:pt x="152400" y="4051300"/>
                  </a:lnTo>
                  <a:lnTo>
                    <a:pt x="131762" y="4041775"/>
                  </a:lnTo>
                  <a:lnTo>
                    <a:pt x="109537" y="4027488"/>
                  </a:lnTo>
                  <a:lnTo>
                    <a:pt x="92075" y="4013200"/>
                  </a:lnTo>
                  <a:lnTo>
                    <a:pt x="73025" y="3997325"/>
                  </a:lnTo>
                  <a:lnTo>
                    <a:pt x="57150" y="3978275"/>
                  </a:lnTo>
                  <a:lnTo>
                    <a:pt x="41275" y="3960813"/>
                  </a:lnTo>
                  <a:lnTo>
                    <a:pt x="28575" y="3938588"/>
                  </a:lnTo>
                  <a:lnTo>
                    <a:pt x="19050" y="3916363"/>
                  </a:lnTo>
                  <a:lnTo>
                    <a:pt x="11112" y="3892550"/>
                  </a:lnTo>
                  <a:lnTo>
                    <a:pt x="3175" y="3868738"/>
                  </a:lnTo>
                  <a:lnTo>
                    <a:pt x="0" y="3843338"/>
                  </a:lnTo>
                  <a:lnTo>
                    <a:pt x="0" y="3817938"/>
                  </a:lnTo>
                  <a:lnTo>
                    <a:pt x="0" y="2033588"/>
                  </a:lnTo>
                  <a:lnTo>
                    <a:pt x="0" y="1997075"/>
                  </a:lnTo>
                  <a:lnTo>
                    <a:pt x="3175" y="1962150"/>
                  </a:lnTo>
                  <a:lnTo>
                    <a:pt x="7937" y="1925638"/>
                  </a:lnTo>
                  <a:lnTo>
                    <a:pt x="12700" y="1892300"/>
                  </a:lnTo>
                  <a:lnTo>
                    <a:pt x="20637" y="1857375"/>
                  </a:lnTo>
                  <a:lnTo>
                    <a:pt x="31750" y="1822450"/>
                  </a:lnTo>
                  <a:lnTo>
                    <a:pt x="39687" y="1789113"/>
                  </a:lnTo>
                  <a:lnTo>
                    <a:pt x="52387" y="1755775"/>
                  </a:lnTo>
                  <a:lnTo>
                    <a:pt x="68262" y="1725613"/>
                  </a:lnTo>
                  <a:lnTo>
                    <a:pt x="82550" y="1693863"/>
                  </a:lnTo>
                  <a:lnTo>
                    <a:pt x="98425" y="1665288"/>
                  </a:lnTo>
                  <a:lnTo>
                    <a:pt x="117475" y="1633538"/>
                  </a:lnTo>
                  <a:lnTo>
                    <a:pt x="136525" y="1606550"/>
                  </a:lnTo>
                  <a:lnTo>
                    <a:pt x="157162" y="1579563"/>
                  </a:lnTo>
                  <a:lnTo>
                    <a:pt x="179387" y="1554163"/>
                  </a:lnTo>
                  <a:lnTo>
                    <a:pt x="201612" y="1527175"/>
                  </a:lnTo>
                  <a:lnTo>
                    <a:pt x="201612" y="1525588"/>
                  </a:lnTo>
                  <a:lnTo>
                    <a:pt x="227012" y="1500188"/>
                  </a:lnTo>
                  <a:lnTo>
                    <a:pt x="254000" y="1476375"/>
                  </a:lnTo>
                  <a:lnTo>
                    <a:pt x="282575" y="1452563"/>
                  </a:lnTo>
                  <a:lnTo>
                    <a:pt x="312737" y="1430338"/>
                  </a:lnTo>
                  <a:lnTo>
                    <a:pt x="342900" y="1411288"/>
                  </a:lnTo>
                  <a:lnTo>
                    <a:pt x="374650" y="1390650"/>
                  </a:lnTo>
                  <a:lnTo>
                    <a:pt x="407987" y="1374775"/>
                  </a:lnTo>
                  <a:lnTo>
                    <a:pt x="441325" y="1357313"/>
                  </a:lnTo>
                  <a:lnTo>
                    <a:pt x="476250" y="1343025"/>
                  </a:lnTo>
                  <a:lnTo>
                    <a:pt x="511175" y="1330325"/>
                  </a:lnTo>
                  <a:lnTo>
                    <a:pt x="547687" y="1320800"/>
                  </a:lnTo>
                  <a:lnTo>
                    <a:pt x="585787" y="1312863"/>
                  </a:lnTo>
                  <a:lnTo>
                    <a:pt x="622300" y="1304925"/>
                  </a:lnTo>
                  <a:lnTo>
                    <a:pt x="661987" y="1300163"/>
                  </a:lnTo>
                  <a:close/>
                  <a:moveTo>
                    <a:pt x="1343026" y="0"/>
                  </a:moveTo>
                  <a:lnTo>
                    <a:pt x="1371601" y="0"/>
                  </a:lnTo>
                  <a:lnTo>
                    <a:pt x="1401763" y="0"/>
                  </a:lnTo>
                  <a:lnTo>
                    <a:pt x="1430338" y="1587"/>
                  </a:lnTo>
                  <a:lnTo>
                    <a:pt x="1458913" y="4763"/>
                  </a:lnTo>
                  <a:lnTo>
                    <a:pt x="1487488" y="11113"/>
                  </a:lnTo>
                  <a:lnTo>
                    <a:pt x="1514476" y="19050"/>
                  </a:lnTo>
                  <a:lnTo>
                    <a:pt x="1541463" y="25400"/>
                  </a:lnTo>
                  <a:lnTo>
                    <a:pt x="1566863" y="34925"/>
                  </a:lnTo>
                  <a:lnTo>
                    <a:pt x="1595438" y="46037"/>
                  </a:lnTo>
                  <a:lnTo>
                    <a:pt x="1617663" y="57150"/>
                  </a:lnTo>
                  <a:lnTo>
                    <a:pt x="1644651" y="69850"/>
                  </a:lnTo>
                  <a:lnTo>
                    <a:pt x="1668463" y="84138"/>
                  </a:lnTo>
                  <a:lnTo>
                    <a:pt x="1690688" y="98425"/>
                  </a:lnTo>
                  <a:lnTo>
                    <a:pt x="1712913" y="115888"/>
                  </a:lnTo>
                  <a:lnTo>
                    <a:pt x="1735138" y="131763"/>
                  </a:lnTo>
                  <a:lnTo>
                    <a:pt x="1755776" y="149225"/>
                  </a:lnTo>
                  <a:lnTo>
                    <a:pt x="1774826" y="168275"/>
                  </a:lnTo>
                  <a:lnTo>
                    <a:pt x="1793876" y="188913"/>
                  </a:lnTo>
                  <a:lnTo>
                    <a:pt x="1811338" y="209550"/>
                  </a:lnTo>
                  <a:lnTo>
                    <a:pt x="1828801" y="231775"/>
                  </a:lnTo>
                  <a:lnTo>
                    <a:pt x="1844676" y="254000"/>
                  </a:lnTo>
                  <a:lnTo>
                    <a:pt x="1858963" y="277813"/>
                  </a:lnTo>
                  <a:lnTo>
                    <a:pt x="1874838" y="301625"/>
                  </a:lnTo>
                  <a:lnTo>
                    <a:pt x="1884363" y="327025"/>
                  </a:lnTo>
                  <a:lnTo>
                    <a:pt x="1898651" y="352425"/>
                  </a:lnTo>
                  <a:lnTo>
                    <a:pt x="1906588" y="377825"/>
                  </a:lnTo>
                  <a:lnTo>
                    <a:pt x="1916113" y="406400"/>
                  </a:lnTo>
                  <a:lnTo>
                    <a:pt x="1924051" y="433388"/>
                  </a:lnTo>
                  <a:lnTo>
                    <a:pt x="1930401" y="460375"/>
                  </a:lnTo>
                  <a:lnTo>
                    <a:pt x="1936751" y="490538"/>
                  </a:lnTo>
                  <a:lnTo>
                    <a:pt x="1939926" y="519113"/>
                  </a:lnTo>
                  <a:lnTo>
                    <a:pt x="1941513" y="547688"/>
                  </a:lnTo>
                  <a:lnTo>
                    <a:pt x="1941513" y="577850"/>
                  </a:lnTo>
                  <a:lnTo>
                    <a:pt x="1941513" y="608013"/>
                  </a:lnTo>
                  <a:lnTo>
                    <a:pt x="1939926" y="638175"/>
                  </a:lnTo>
                  <a:lnTo>
                    <a:pt x="1936751" y="665163"/>
                  </a:lnTo>
                  <a:lnTo>
                    <a:pt x="1930401" y="693738"/>
                  </a:lnTo>
                  <a:lnTo>
                    <a:pt x="1924051" y="722313"/>
                  </a:lnTo>
                  <a:lnTo>
                    <a:pt x="1916113" y="749300"/>
                  </a:lnTo>
                  <a:lnTo>
                    <a:pt x="1906588" y="776288"/>
                  </a:lnTo>
                  <a:lnTo>
                    <a:pt x="1898651" y="801688"/>
                  </a:lnTo>
                  <a:lnTo>
                    <a:pt x="1884363" y="830263"/>
                  </a:lnTo>
                  <a:lnTo>
                    <a:pt x="1874838" y="854075"/>
                  </a:lnTo>
                  <a:lnTo>
                    <a:pt x="1858963" y="877888"/>
                  </a:lnTo>
                  <a:lnTo>
                    <a:pt x="1844676" y="901700"/>
                  </a:lnTo>
                  <a:lnTo>
                    <a:pt x="1828801" y="925513"/>
                  </a:lnTo>
                  <a:lnTo>
                    <a:pt x="1811338" y="946150"/>
                  </a:lnTo>
                  <a:lnTo>
                    <a:pt x="1793876" y="966788"/>
                  </a:lnTo>
                  <a:lnTo>
                    <a:pt x="1774826" y="987425"/>
                  </a:lnTo>
                  <a:lnTo>
                    <a:pt x="1755776" y="1006475"/>
                  </a:lnTo>
                  <a:lnTo>
                    <a:pt x="1735138" y="1025526"/>
                  </a:lnTo>
                  <a:lnTo>
                    <a:pt x="1712913" y="1041401"/>
                  </a:lnTo>
                  <a:lnTo>
                    <a:pt x="1690688" y="1058863"/>
                  </a:lnTo>
                  <a:lnTo>
                    <a:pt x="1668463" y="1073151"/>
                  </a:lnTo>
                  <a:lnTo>
                    <a:pt x="1644651" y="1087438"/>
                  </a:lnTo>
                  <a:lnTo>
                    <a:pt x="1617663" y="1100138"/>
                  </a:lnTo>
                  <a:lnTo>
                    <a:pt x="1595438" y="1111251"/>
                  </a:lnTo>
                  <a:lnTo>
                    <a:pt x="1566863" y="1122363"/>
                  </a:lnTo>
                  <a:lnTo>
                    <a:pt x="1541463" y="1131888"/>
                  </a:lnTo>
                  <a:lnTo>
                    <a:pt x="1514476" y="1138238"/>
                  </a:lnTo>
                  <a:lnTo>
                    <a:pt x="1487488" y="1144588"/>
                  </a:lnTo>
                  <a:lnTo>
                    <a:pt x="1458913" y="1149351"/>
                  </a:lnTo>
                  <a:lnTo>
                    <a:pt x="1430338" y="1152526"/>
                  </a:lnTo>
                  <a:lnTo>
                    <a:pt x="1401763" y="1155701"/>
                  </a:lnTo>
                  <a:lnTo>
                    <a:pt x="1371601" y="1157288"/>
                  </a:lnTo>
                  <a:lnTo>
                    <a:pt x="1343026" y="1155701"/>
                  </a:lnTo>
                  <a:lnTo>
                    <a:pt x="1312863" y="1152526"/>
                  </a:lnTo>
                  <a:lnTo>
                    <a:pt x="1284288" y="1149351"/>
                  </a:lnTo>
                  <a:lnTo>
                    <a:pt x="1257301" y="1144588"/>
                  </a:lnTo>
                  <a:lnTo>
                    <a:pt x="1228726" y="1138238"/>
                  </a:lnTo>
                  <a:lnTo>
                    <a:pt x="1201738" y="1131888"/>
                  </a:lnTo>
                  <a:lnTo>
                    <a:pt x="1176338" y="1122363"/>
                  </a:lnTo>
                  <a:lnTo>
                    <a:pt x="1149351" y="1111251"/>
                  </a:lnTo>
                  <a:lnTo>
                    <a:pt x="1125538" y="1100138"/>
                  </a:lnTo>
                  <a:lnTo>
                    <a:pt x="1100138" y="1087438"/>
                  </a:lnTo>
                  <a:lnTo>
                    <a:pt x="1076326" y="1073151"/>
                  </a:lnTo>
                  <a:lnTo>
                    <a:pt x="1052513" y="1058863"/>
                  </a:lnTo>
                  <a:lnTo>
                    <a:pt x="1030288" y="1041401"/>
                  </a:lnTo>
                  <a:lnTo>
                    <a:pt x="1008063" y="1025526"/>
                  </a:lnTo>
                  <a:lnTo>
                    <a:pt x="987426" y="1006475"/>
                  </a:lnTo>
                  <a:lnTo>
                    <a:pt x="968376" y="987425"/>
                  </a:lnTo>
                  <a:lnTo>
                    <a:pt x="949326" y="966788"/>
                  </a:lnTo>
                  <a:lnTo>
                    <a:pt x="931863" y="946150"/>
                  </a:lnTo>
                  <a:lnTo>
                    <a:pt x="914401" y="925513"/>
                  </a:lnTo>
                  <a:lnTo>
                    <a:pt x="898526" y="901700"/>
                  </a:lnTo>
                  <a:lnTo>
                    <a:pt x="884238" y="877888"/>
                  </a:lnTo>
                  <a:lnTo>
                    <a:pt x="869951" y="854075"/>
                  </a:lnTo>
                  <a:lnTo>
                    <a:pt x="858838" y="830263"/>
                  </a:lnTo>
                  <a:lnTo>
                    <a:pt x="846138" y="801688"/>
                  </a:lnTo>
                  <a:lnTo>
                    <a:pt x="836613" y="776288"/>
                  </a:lnTo>
                  <a:lnTo>
                    <a:pt x="827088" y="749300"/>
                  </a:lnTo>
                  <a:lnTo>
                    <a:pt x="820738" y="722313"/>
                  </a:lnTo>
                  <a:lnTo>
                    <a:pt x="812801" y="693738"/>
                  </a:lnTo>
                  <a:lnTo>
                    <a:pt x="808038" y="665163"/>
                  </a:lnTo>
                  <a:lnTo>
                    <a:pt x="803276" y="638175"/>
                  </a:lnTo>
                  <a:lnTo>
                    <a:pt x="801688" y="608013"/>
                  </a:lnTo>
                  <a:lnTo>
                    <a:pt x="801688" y="577850"/>
                  </a:lnTo>
                  <a:lnTo>
                    <a:pt x="801688" y="547688"/>
                  </a:lnTo>
                  <a:lnTo>
                    <a:pt x="803276" y="519113"/>
                  </a:lnTo>
                  <a:lnTo>
                    <a:pt x="808038" y="490538"/>
                  </a:lnTo>
                  <a:lnTo>
                    <a:pt x="812801" y="460375"/>
                  </a:lnTo>
                  <a:lnTo>
                    <a:pt x="820738" y="433388"/>
                  </a:lnTo>
                  <a:lnTo>
                    <a:pt x="827088" y="406400"/>
                  </a:lnTo>
                  <a:lnTo>
                    <a:pt x="836613" y="377825"/>
                  </a:lnTo>
                  <a:lnTo>
                    <a:pt x="846138" y="352425"/>
                  </a:lnTo>
                  <a:lnTo>
                    <a:pt x="858838" y="327025"/>
                  </a:lnTo>
                  <a:lnTo>
                    <a:pt x="869951" y="301625"/>
                  </a:lnTo>
                  <a:lnTo>
                    <a:pt x="884238" y="277813"/>
                  </a:lnTo>
                  <a:lnTo>
                    <a:pt x="898526" y="254000"/>
                  </a:lnTo>
                  <a:lnTo>
                    <a:pt x="914401" y="231775"/>
                  </a:lnTo>
                  <a:lnTo>
                    <a:pt x="931863" y="209550"/>
                  </a:lnTo>
                  <a:lnTo>
                    <a:pt x="949326" y="188913"/>
                  </a:lnTo>
                  <a:lnTo>
                    <a:pt x="968376" y="168275"/>
                  </a:lnTo>
                  <a:lnTo>
                    <a:pt x="987426" y="149225"/>
                  </a:lnTo>
                  <a:lnTo>
                    <a:pt x="1008063" y="131763"/>
                  </a:lnTo>
                  <a:lnTo>
                    <a:pt x="1030288" y="115888"/>
                  </a:lnTo>
                  <a:lnTo>
                    <a:pt x="1052513" y="98425"/>
                  </a:lnTo>
                  <a:lnTo>
                    <a:pt x="1076326" y="84138"/>
                  </a:lnTo>
                  <a:lnTo>
                    <a:pt x="1100138" y="69850"/>
                  </a:lnTo>
                  <a:lnTo>
                    <a:pt x="1125538" y="57150"/>
                  </a:lnTo>
                  <a:lnTo>
                    <a:pt x="1149351" y="46037"/>
                  </a:lnTo>
                  <a:lnTo>
                    <a:pt x="1176338" y="34925"/>
                  </a:lnTo>
                  <a:lnTo>
                    <a:pt x="1201738" y="25400"/>
                  </a:lnTo>
                  <a:lnTo>
                    <a:pt x="1228726" y="19050"/>
                  </a:lnTo>
                  <a:lnTo>
                    <a:pt x="1257301" y="11113"/>
                  </a:lnTo>
                  <a:lnTo>
                    <a:pt x="1284288" y="4763"/>
                  </a:lnTo>
                  <a:lnTo>
                    <a:pt x="1312863" y="1587"/>
                  </a:lnTo>
                  <a:close/>
                </a:path>
              </a:pathLst>
            </a:custGeom>
            <a:grpFill/>
            <a:ln w="1270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7" name="TextBox 176"/>
          <p:cNvSpPr txBox="1"/>
          <p:nvPr/>
        </p:nvSpPr>
        <p:spPr>
          <a:xfrm>
            <a:off x="8821181" y="5088349"/>
            <a:ext cx="1204470" cy="427013"/>
          </a:xfrm>
          <a:prstGeom prst="rect">
            <a:avLst/>
          </a:prstGeom>
          <a:noFill/>
        </p:spPr>
        <p:txBody>
          <a:bodyPr wrap="square" lIns="44821" tIns="44821" rIns="44821" bIns="44821" rtlCol="0" anchor="b">
            <a:noAutofit/>
          </a:bodyPr>
          <a:lstStyle/>
          <a:p>
            <a:pPr marL="0" marR="0" lvl="0" indent="0" algn="l" defTabSz="914403" rtl="0" eaLnBrk="1" fontAlgn="auto" latinLnBrk="0" hangingPunct="1">
              <a:lnSpc>
                <a:spcPct val="90000"/>
              </a:lnSpc>
              <a:spcBef>
                <a:spcPts val="0"/>
              </a:spcBef>
              <a:spcAft>
                <a:spcPts val="196"/>
              </a:spcAft>
              <a:buClrTx/>
              <a:buSzTx/>
              <a:buFontTx/>
              <a:buNone/>
              <a:tabLst/>
              <a:defRPr/>
            </a:pPr>
            <a:r>
              <a:rPr kumimoji="0" lang="en-US" sz="980" b="0" i="0" u="none" strike="noStrike" kern="1200" cap="none" spc="0" normalizeH="0" baseline="0" noProof="0" dirty="0">
                <a:ln>
                  <a:noFill/>
                </a:ln>
                <a:solidFill>
                  <a:srgbClr val="00188F"/>
                </a:solidFill>
                <a:effectLst/>
                <a:uLnTx/>
                <a:uFillTx/>
                <a:latin typeface="Segoe UI"/>
                <a:ea typeface="+mn-ea"/>
                <a:cs typeface="+mn-cs"/>
              </a:rPr>
              <a:t>Azure Engineering Component Teams &amp; Operations </a:t>
            </a:r>
          </a:p>
        </p:txBody>
      </p:sp>
    </p:spTree>
    <p:extLst>
      <p:ext uri="{BB962C8B-B14F-4D97-AF65-F5344CB8AC3E}">
        <p14:creationId xmlns:p14="http://schemas.microsoft.com/office/powerpoint/2010/main" val="42002872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670" y="229694"/>
            <a:ext cx="11151917" cy="747897"/>
          </a:xfrm>
        </p:spPr>
        <p:txBody>
          <a:bodyPr/>
          <a:lstStyle/>
          <a:p>
            <a:r>
              <a:rPr lang="en-US" sz="4000" dirty="0"/>
              <a:t>Guiding your customer to the right support option</a:t>
            </a:r>
          </a:p>
        </p:txBody>
      </p:sp>
      <p:sp>
        <p:nvSpPr>
          <p:cNvPr id="3" name="Text Placeholder 2"/>
          <p:cNvSpPr>
            <a:spLocks noGrp="1"/>
          </p:cNvSpPr>
          <p:nvPr>
            <p:ph type="body" sz="quarter" idx="10"/>
          </p:nvPr>
        </p:nvSpPr>
        <p:spPr/>
        <p:txBody>
          <a:bodyPr/>
          <a:lstStyle/>
          <a:p>
            <a:endParaRPr lang="nl-NL"/>
          </a:p>
        </p:txBody>
      </p:sp>
      <p:sp>
        <p:nvSpPr>
          <p:cNvPr id="216" name="Rectangle 215"/>
          <p:cNvSpPr/>
          <p:nvPr/>
        </p:nvSpPr>
        <p:spPr>
          <a:xfrm>
            <a:off x="307785" y="2149864"/>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17" name="Rectangle 216"/>
          <p:cNvSpPr/>
          <p:nvPr/>
        </p:nvSpPr>
        <p:spPr>
          <a:xfrm>
            <a:off x="307785" y="5907694"/>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18" name="Rectangle 217"/>
          <p:cNvSpPr/>
          <p:nvPr/>
        </p:nvSpPr>
        <p:spPr>
          <a:xfrm>
            <a:off x="307785" y="1613030"/>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19" name="Rectangle 218"/>
          <p:cNvSpPr/>
          <p:nvPr/>
        </p:nvSpPr>
        <p:spPr>
          <a:xfrm>
            <a:off x="307785" y="4297197"/>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0" name="Rectangle 219"/>
          <p:cNvSpPr/>
          <p:nvPr/>
        </p:nvSpPr>
        <p:spPr>
          <a:xfrm>
            <a:off x="307785" y="3760364"/>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1" name="Rectangle 220"/>
          <p:cNvSpPr/>
          <p:nvPr/>
        </p:nvSpPr>
        <p:spPr>
          <a:xfrm>
            <a:off x="307785" y="4834030"/>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2" name="Rectangle 221"/>
          <p:cNvSpPr/>
          <p:nvPr/>
        </p:nvSpPr>
        <p:spPr>
          <a:xfrm>
            <a:off x="307785" y="5370864"/>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3" name="Rectangle 222"/>
          <p:cNvSpPr/>
          <p:nvPr/>
        </p:nvSpPr>
        <p:spPr>
          <a:xfrm>
            <a:off x="302661" y="2686697"/>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4" name="Rectangle 223"/>
          <p:cNvSpPr/>
          <p:nvPr/>
        </p:nvSpPr>
        <p:spPr>
          <a:xfrm>
            <a:off x="307785" y="3223530"/>
            <a:ext cx="477909" cy="478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5" name="Rectangle 224"/>
          <p:cNvSpPr/>
          <p:nvPr/>
        </p:nvSpPr>
        <p:spPr>
          <a:xfrm>
            <a:off x="973293" y="2149864"/>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“I want to change from my pay-as-you-go subscription to </a:t>
            </a:r>
            <a:r>
              <a:rPr kumimoji="0" lang="en-US" sz="882" b="0" i="0" u="none" strike="noStrike" kern="1200" cap="none" spc="0" normalizeH="0" baseline="0" noProof="0">
                <a:ln>
                  <a:noFill/>
                </a:ln>
                <a:solidFill>
                  <a:srgbClr val="FFFFFF"/>
                </a:solidFill>
                <a:effectLst/>
                <a:uLnTx/>
                <a:uFillTx/>
                <a:latin typeface="Segoe UI"/>
                <a:ea typeface="+mn-ea"/>
                <a:cs typeface="+mn-cs"/>
              </a:rPr>
              <a:t>an EA subscription</a:t>
            </a:r>
            <a:r>
              <a:rPr kumimoji="0" lang="en-US" sz="882" b="0" i="0" u="none" strike="noStrike" kern="1200" cap="none" spc="0" normalizeH="0" baseline="0" noProof="0" dirty="0">
                <a:ln>
                  <a:noFill/>
                </a:ln>
                <a:solidFill>
                  <a:srgbClr val="FFFFFF"/>
                </a:solidFill>
                <a:effectLst/>
                <a:uLnTx/>
                <a:uFillTx/>
                <a:latin typeface="Segoe UI"/>
                <a:ea typeface="+mn-ea"/>
                <a:cs typeface="+mn-cs"/>
              </a:rPr>
              <a:t>. How do I do that?”</a:t>
            </a:r>
          </a:p>
        </p:txBody>
      </p:sp>
      <p:sp>
        <p:nvSpPr>
          <p:cNvPr id="226" name="Rectangle 225"/>
          <p:cNvSpPr/>
          <p:nvPr/>
        </p:nvSpPr>
        <p:spPr>
          <a:xfrm>
            <a:off x="973293" y="5907694"/>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 need a support team that knows our business critical environment and is able to respond to our needs fast.”</a:t>
            </a:r>
          </a:p>
        </p:txBody>
      </p:sp>
      <p:sp>
        <p:nvSpPr>
          <p:cNvPr id="227" name="Rectangle 226"/>
          <p:cNvSpPr/>
          <p:nvPr/>
        </p:nvSpPr>
        <p:spPr>
          <a:xfrm>
            <a:off x="973293" y="1613030"/>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 need help with my invoice.”</a:t>
            </a:r>
          </a:p>
        </p:txBody>
      </p:sp>
      <p:sp>
        <p:nvSpPr>
          <p:cNvPr id="228" name="Rectangle 227"/>
          <p:cNvSpPr/>
          <p:nvPr/>
        </p:nvSpPr>
        <p:spPr>
          <a:xfrm>
            <a:off x="973293" y="4297197"/>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supports functions of my small business that are important but not critical. Which is the recommended support option for us?”</a:t>
            </a:r>
          </a:p>
        </p:txBody>
      </p:sp>
      <p:sp>
        <p:nvSpPr>
          <p:cNvPr id="229" name="Rectangle 228"/>
          <p:cNvSpPr/>
          <p:nvPr/>
        </p:nvSpPr>
        <p:spPr>
          <a:xfrm>
            <a:off x="973293" y="3760364"/>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a:t>
            </a: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I’m developing applications running on Azure. I need access to technical expertise.</a:t>
            </a:r>
            <a:r>
              <a:rPr kumimoji="0" lang="en-US" sz="882" b="0" i="0" u="none" strike="noStrike" kern="1200" cap="none" spc="0" normalizeH="0" baseline="0" noProof="0" dirty="0">
                <a:ln>
                  <a:noFill/>
                </a:ln>
                <a:solidFill>
                  <a:srgbClr val="FFFFFF"/>
                </a:solidFill>
                <a:effectLst/>
                <a:uLnTx/>
                <a:uFillTx/>
                <a:latin typeface="Segoe UI"/>
                <a:ea typeface="+mn-ea"/>
                <a:cs typeface="+mn-cs"/>
              </a:rPr>
              <a:t>”</a:t>
            </a:r>
          </a:p>
        </p:txBody>
      </p:sp>
      <p:sp>
        <p:nvSpPr>
          <p:cNvPr id="230" name="Rectangle 229"/>
          <p:cNvSpPr/>
          <p:nvPr/>
        </p:nvSpPr>
        <p:spPr>
          <a:xfrm>
            <a:off x="973293" y="4834030"/>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“Our medium size business is seeking support that goes beyond the traditional support hotline experience.”</a:t>
            </a:r>
          </a:p>
        </p:txBody>
      </p:sp>
      <p:sp>
        <p:nvSpPr>
          <p:cNvPr id="231" name="Rectangle 230"/>
          <p:cNvSpPr/>
          <p:nvPr/>
        </p:nvSpPr>
        <p:spPr>
          <a:xfrm>
            <a:off x="973293" y="5370864"/>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 are a large Enterprise customer looking for ongoing, proactive support of our Azure deployments.”</a:t>
            </a:r>
          </a:p>
        </p:txBody>
      </p:sp>
      <p:sp>
        <p:nvSpPr>
          <p:cNvPr id="232" name="Rectangle 231"/>
          <p:cNvSpPr/>
          <p:nvPr/>
        </p:nvSpPr>
        <p:spPr>
          <a:xfrm>
            <a:off x="973293" y="2686697"/>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“I want to increase my quota.”</a:t>
            </a:r>
          </a:p>
        </p:txBody>
      </p:sp>
      <p:sp>
        <p:nvSpPr>
          <p:cNvPr id="233" name="Rectangle 232"/>
          <p:cNvSpPr/>
          <p:nvPr/>
        </p:nvSpPr>
        <p:spPr>
          <a:xfrm>
            <a:off x="973293" y="3223530"/>
            <a:ext cx="2899505" cy="478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a:t>
            </a:r>
            <a:r>
              <a:rPr kumimoji="0" lang="en-US" sz="88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 have a generic technical question. Are there any self-help resources?”</a:t>
            </a:r>
          </a:p>
        </p:txBody>
      </p:sp>
      <p:sp>
        <p:nvSpPr>
          <p:cNvPr id="234" name="Rectangle 233"/>
          <p:cNvSpPr/>
          <p:nvPr/>
        </p:nvSpPr>
        <p:spPr>
          <a:xfrm>
            <a:off x="3927269" y="2149864"/>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Free Support</a:t>
            </a:r>
          </a:p>
        </p:txBody>
      </p:sp>
      <p:sp>
        <p:nvSpPr>
          <p:cNvPr id="235" name="Rectangle 234"/>
          <p:cNvSpPr/>
          <p:nvPr/>
        </p:nvSpPr>
        <p:spPr>
          <a:xfrm>
            <a:off x="3927269" y="5907694"/>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Premier Support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Rapid Response Add-On</a:t>
            </a:r>
          </a:p>
        </p:txBody>
      </p:sp>
      <p:sp>
        <p:nvSpPr>
          <p:cNvPr id="236" name="Rectangle 235"/>
          <p:cNvSpPr/>
          <p:nvPr/>
        </p:nvSpPr>
        <p:spPr>
          <a:xfrm>
            <a:off x="3927269" y="1613030"/>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Free Support</a:t>
            </a:r>
          </a:p>
        </p:txBody>
      </p:sp>
      <p:sp>
        <p:nvSpPr>
          <p:cNvPr id="237" name="Rectangle 236"/>
          <p:cNvSpPr/>
          <p:nvPr/>
        </p:nvSpPr>
        <p:spPr>
          <a:xfrm>
            <a:off x="3927269" y="4297197"/>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Standard Support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$300/month</a:t>
            </a:r>
          </a:p>
        </p:txBody>
      </p:sp>
      <p:sp>
        <p:nvSpPr>
          <p:cNvPr id="238" name="Rectangle 237"/>
          <p:cNvSpPr/>
          <p:nvPr/>
        </p:nvSpPr>
        <p:spPr>
          <a:xfrm>
            <a:off x="3927269" y="3760364"/>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Developer Support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$29/month</a:t>
            </a:r>
          </a:p>
        </p:txBody>
      </p:sp>
      <p:sp>
        <p:nvSpPr>
          <p:cNvPr id="239" name="Rectangle 238"/>
          <p:cNvSpPr/>
          <p:nvPr/>
        </p:nvSpPr>
        <p:spPr>
          <a:xfrm>
            <a:off x="3927269" y="4834030"/>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Professional Direct Support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$1,000/month</a:t>
            </a:r>
          </a:p>
        </p:txBody>
      </p:sp>
      <p:sp>
        <p:nvSpPr>
          <p:cNvPr id="240" name="Rectangle 239"/>
          <p:cNvSpPr/>
          <p:nvPr/>
        </p:nvSpPr>
        <p:spPr>
          <a:xfrm>
            <a:off x="3927269" y="5370864"/>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Premier Support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FFFFFF"/>
                </a:solidFill>
                <a:effectLst/>
                <a:uLnTx/>
                <a:uFillTx/>
                <a:latin typeface="Segoe UI" pitchFamily="34" charset="0"/>
                <a:ea typeface="Segoe UI" pitchFamily="34" charset="0"/>
                <a:cs typeface="Segoe UI" pitchFamily="34" charset="0"/>
              </a:rPr>
              <a:t>contact Services Sales</a:t>
            </a:r>
            <a:endPar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sp>
        <p:nvSpPr>
          <p:cNvPr id="241" name="Rectangle 240"/>
          <p:cNvSpPr/>
          <p:nvPr/>
        </p:nvSpPr>
        <p:spPr>
          <a:xfrm>
            <a:off x="3927269" y="2686697"/>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Free Support</a:t>
            </a:r>
          </a:p>
        </p:txBody>
      </p:sp>
      <p:sp>
        <p:nvSpPr>
          <p:cNvPr id="242" name="Rectangle 241"/>
          <p:cNvSpPr/>
          <p:nvPr/>
        </p:nvSpPr>
        <p:spPr>
          <a:xfrm>
            <a:off x="3927269" y="3223530"/>
            <a:ext cx="1120531" cy="478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Free Support</a:t>
            </a:r>
          </a:p>
        </p:txBody>
      </p:sp>
      <p:sp>
        <p:nvSpPr>
          <p:cNvPr id="243" name="Rectangle 242"/>
          <p:cNvSpPr/>
          <p:nvPr/>
        </p:nvSpPr>
        <p:spPr>
          <a:xfrm>
            <a:off x="3927269" y="1076197"/>
            <a:ext cx="1120531" cy="47857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Offering</a:t>
            </a:r>
          </a:p>
        </p:txBody>
      </p:sp>
      <p:sp>
        <p:nvSpPr>
          <p:cNvPr id="244" name="Rectangle 243"/>
          <p:cNvSpPr/>
          <p:nvPr/>
        </p:nvSpPr>
        <p:spPr>
          <a:xfrm>
            <a:off x="5741906" y="5370864"/>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Call Premier or Use </a:t>
            </a:r>
            <a:r>
              <a:rPr kumimoji="0" lang="en-US" sz="882"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MPO</a:t>
            </a:r>
            <a:endPar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5" name="Rectangle 244"/>
          <p:cNvSpPr/>
          <p:nvPr/>
        </p:nvSpPr>
        <p:spPr>
          <a:xfrm>
            <a:off x="5741906" y="2686697"/>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“Billing”</a:t>
            </a:r>
          </a:p>
        </p:txBody>
      </p:sp>
      <p:sp>
        <p:nvSpPr>
          <p:cNvPr id="246" name="Rectangle 245"/>
          <p:cNvSpPr/>
          <p:nvPr/>
        </p:nvSpPr>
        <p:spPr>
          <a:xfrm>
            <a:off x="5741906" y="2149864"/>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“Billing”</a:t>
            </a:r>
          </a:p>
        </p:txBody>
      </p:sp>
      <p:sp>
        <p:nvSpPr>
          <p:cNvPr id="247" name="Rectangle 246"/>
          <p:cNvSpPr/>
          <p:nvPr/>
        </p:nvSpPr>
        <p:spPr>
          <a:xfrm>
            <a:off x="5741906" y="4834030"/>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“Technical”</a:t>
            </a:r>
          </a:p>
        </p:txBody>
      </p:sp>
      <p:sp>
        <p:nvSpPr>
          <p:cNvPr id="248" name="Rectangle 247"/>
          <p:cNvSpPr/>
          <p:nvPr/>
        </p:nvSpPr>
        <p:spPr>
          <a:xfrm>
            <a:off x="5741906" y="4297197"/>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“Technical”</a:t>
            </a:r>
          </a:p>
        </p:txBody>
      </p:sp>
      <p:sp>
        <p:nvSpPr>
          <p:cNvPr id="249" name="Rectangle 248"/>
          <p:cNvSpPr/>
          <p:nvPr/>
        </p:nvSpPr>
        <p:spPr>
          <a:xfrm>
            <a:off x="5741906" y="3223530"/>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MSDN</a:t>
            </a:r>
          </a:p>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Stack Overflow</a:t>
            </a:r>
          </a:p>
        </p:txBody>
      </p:sp>
      <p:sp>
        <p:nvSpPr>
          <p:cNvPr id="250" name="Rectangle 249"/>
          <p:cNvSpPr/>
          <p:nvPr/>
        </p:nvSpPr>
        <p:spPr>
          <a:xfrm>
            <a:off x="5741906" y="3760364"/>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“Technical”</a:t>
            </a:r>
          </a:p>
        </p:txBody>
      </p:sp>
      <p:sp>
        <p:nvSpPr>
          <p:cNvPr id="251" name="Rectangle 250"/>
          <p:cNvSpPr/>
          <p:nvPr/>
        </p:nvSpPr>
        <p:spPr>
          <a:xfrm>
            <a:off x="5741906" y="1613030"/>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Select “Billing”</a:t>
            </a:r>
          </a:p>
        </p:txBody>
      </p:sp>
      <p:grpSp>
        <p:nvGrpSpPr>
          <p:cNvPr id="252" name="Group 251"/>
          <p:cNvGrpSpPr/>
          <p:nvPr/>
        </p:nvGrpSpPr>
        <p:grpSpPr>
          <a:xfrm>
            <a:off x="11285421" y="1613030"/>
            <a:ext cx="639637" cy="4773239"/>
            <a:chOff x="11414443" y="1790611"/>
            <a:chExt cx="731520" cy="4868952"/>
          </a:xfrm>
        </p:grpSpPr>
        <p:sp>
          <p:nvSpPr>
            <p:cNvPr id="407" name="Rectangle 406"/>
            <p:cNvSpPr/>
            <p:nvPr/>
          </p:nvSpPr>
          <p:spPr>
            <a:xfrm>
              <a:off x="11414443" y="2338209"/>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&lt;2 Hrs²</a:t>
              </a:r>
            </a:p>
          </p:txBody>
        </p:sp>
        <p:sp>
          <p:nvSpPr>
            <p:cNvPr id="408" name="Rectangle 407"/>
            <p:cNvSpPr/>
            <p:nvPr/>
          </p:nvSpPr>
          <p:spPr>
            <a:xfrm>
              <a:off x="11414443" y="6171392"/>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&lt;15 Min</a:t>
              </a:r>
            </a:p>
          </p:txBody>
        </p:sp>
        <p:sp>
          <p:nvSpPr>
            <p:cNvPr id="409" name="Rectangle 408"/>
            <p:cNvSpPr/>
            <p:nvPr/>
          </p:nvSpPr>
          <p:spPr>
            <a:xfrm>
              <a:off x="11414443" y="1790611"/>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&lt;2 Hrs²</a:t>
              </a:r>
            </a:p>
          </p:txBody>
        </p:sp>
        <p:sp>
          <p:nvSpPr>
            <p:cNvPr id="410" name="Rectangle 409"/>
            <p:cNvSpPr/>
            <p:nvPr/>
          </p:nvSpPr>
          <p:spPr>
            <a:xfrm>
              <a:off x="11414443" y="4528601"/>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&lt;2 </a:t>
              </a:r>
              <a:r>
                <a:rPr kumimoji="0" lang="en-US" sz="882"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Hrs</a:t>
              </a:r>
              <a:endPar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11" name="Rectangle 410"/>
            <p:cNvSpPr/>
            <p:nvPr/>
          </p:nvSpPr>
          <p:spPr>
            <a:xfrm>
              <a:off x="11414443" y="3981003"/>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&lt;8 </a:t>
              </a:r>
              <a:r>
                <a:rPr kumimoji="0" lang="en-US" sz="882"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Hrs</a:t>
              </a:r>
              <a:endPar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12" name="Rectangle 411"/>
            <p:cNvSpPr/>
            <p:nvPr/>
          </p:nvSpPr>
          <p:spPr>
            <a:xfrm>
              <a:off x="11414443" y="5076199"/>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&lt;1 </a:t>
              </a:r>
              <a:r>
                <a:rPr kumimoji="0" lang="en-US" sz="882"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Hr</a:t>
              </a:r>
              <a:endPar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13" name="Rectangle 412"/>
            <p:cNvSpPr/>
            <p:nvPr/>
          </p:nvSpPr>
          <p:spPr>
            <a:xfrm>
              <a:off x="11414443" y="5623797"/>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&lt;1 </a:t>
              </a:r>
              <a:r>
                <a:rPr kumimoji="0" lang="en-US" sz="882"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Hr</a:t>
              </a:r>
              <a:endPar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14" name="Rectangle 413"/>
            <p:cNvSpPr/>
            <p:nvPr/>
          </p:nvSpPr>
          <p:spPr>
            <a:xfrm>
              <a:off x="11414443" y="2885807"/>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&lt;2 Hrs²</a:t>
              </a:r>
            </a:p>
          </p:txBody>
        </p:sp>
        <p:sp>
          <p:nvSpPr>
            <p:cNvPr id="415" name="Rectangle 414"/>
            <p:cNvSpPr/>
            <p:nvPr/>
          </p:nvSpPr>
          <p:spPr>
            <a:xfrm>
              <a:off x="11414443" y="3433405"/>
              <a:ext cx="731520" cy="488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SLA³</a:t>
              </a:r>
            </a:p>
          </p:txBody>
        </p:sp>
      </p:grpSp>
      <p:sp>
        <p:nvSpPr>
          <p:cNvPr id="253" name="Rectangle 252"/>
          <p:cNvSpPr/>
          <p:nvPr/>
        </p:nvSpPr>
        <p:spPr>
          <a:xfrm>
            <a:off x="10804527" y="1076197"/>
            <a:ext cx="1120531" cy="4785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Fastest </a:t>
            </a:r>
            <a:br>
              <a:rPr kumimoji="0" lang="en-US" sz="882" b="0" i="0" u="none" strike="noStrike" kern="1200" cap="none" spc="0" normalizeH="0" baseline="0" noProof="0" dirty="0">
                <a:ln>
                  <a:noFill/>
                </a:ln>
                <a:solidFill>
                  <a:srgbClr val="FFFFFF"/>
                </a:solidFill>
                <a:effectLst/>
                <a:uLnTx/>
                <a:uFillTx/>
                <a:latin typeface="Segoe UI"/>
                <a:ea typeface="+mn-ea"/>
                <a:cs typeface="+mn-cs"/>
              </a:rPr>
            </a:br>
            <a:r>
              <a:rPr kumimoji="0" lang="en-US" sz="882" b="0" i="0" u="none" strike="noStrike" kern="1200" cap="none" spc="0" normalizeH="0" baseline="0" noProof="0" dirty="0">
                <a:ln>
                  <a:noFill/>
                </a:ln>
                <a:solidFill>
                  <a:srgbClr val="FFFFFF"/>
                </a:solidFill>
                <a:effectLst/>
                <a:uLnTx/>
                <a:uFillTx/>
                <a:latin typeface="Segoe UI"/>
                <a:ea typeface="+mn-ea"/>
                <a:cs typeface="+mn-cs"/>
              </a:rPr>
              <a:t>Response Time¹</a:t>
            </a:r>
          </a:p>
        </p:txBody>
      </p:sp>
      <p:sp>
        <p:nvSpPr>
          <p:cNvPr id="254" name="Rectangle 253"/>
          <p:cNvSpPr/>
          <p:nvPr/>
        </p:nvSpPr>
        <p:spPr>
          <a:xfrm>
            <a:off x="6562073" y="2149864"/>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Subscription Management Support</a:t>
            </a:r>
          </a:p>
        </p:txBody>
      </p:sp>
      <p:sp>
        <p:nvSpPr>
          <p:cNvPr id="255" name="Rectangle 254"/>
          <p:cNvSpPr/>
          <p:nvPr/>
        </p:nvSpPr>
        <p:spPr>
          <a:xfrm>
            <a:off x="6562073" y="5907694"/>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For mission or business critical environments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15 minute response time</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Accelerated access to dedicated team</a:t>
            </a:r>
          </a:p>
        </p:txBody>
      </p:sp>
      <p:sp>
        <p:nvSpPr>
          <p:cNvPr id="256" name="Rectangle 255"/>
          <p:cNvSpPr/>
          <p:nvPr/>
        </p:nvSpPr>
        <p:spPr>
          <a:xfrm>
            <a:off x="6562073" y="1613030"/>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Billing Support</a:t>
            </a:r>
          </a:p>
        </p:txBody>
      </p:sp>
      <p:sp>
        <p:nvSpPr>
          <p:cNvPr id="257" name="Rectangle 256"/>
          <p:cNvSpPr/>
          <p:nvPr/>
        </p:nvSpPr>
        <p:spPr>
          <a:xfrm>
            <a:off x="6562073" y="4297197"/>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rPr>
              <a:t>SMB</a:t>
            </a: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customers with a reactive support approach</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All Severities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Call-backs/month&lt;3</a:t>
            </a:r>
          </a:p>
        </p:txBody>
      </p:sp>
      <p:sp>
        <p:nvSpPr>
          <p:cNvPr id="258" name="Rectangle 257"/>
          <p:cNvSpPr/>
          <p:nvPr/>
        </p:nvSpPr>
        <p:spPr>
          <a:xfrm>
            <a:off x="6562073" y="3760364"/>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For non-production environments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Severity C only</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Unlimited Break-fix</a:t>
            </a:r>
          </a:p>
        </p:txBody>
      </p:sp>
      <p:sp>
        <p:nvSpPr>
          <p:cNvPr id="259" name="Rectangle 258"/>
          <p:cNvSpPr/>
          <p:nvPr/>
        </p:nvSpPr>
        <p:spPr>
          <a:xfrm>
            <a:off x="6562073" y="4834030"/>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Medium Business/Enterprise customer with a proactive support approach</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Pooled Escalation Team</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All Severities</a:t>
            </a:r>
          </a:p>
        </p:txBody>
      </p:sp>
      <p:sp>
        <p:nvSpPr>
          <p:cNvPr id="260" name="Rectangle 259"/>
          <p:cNvSpPr/>
          <p:nvPr/>
        </p:nvSpPr>
        <p:spPr>
          <a:xfrm>
            <a:off x="6562073" y="5370864"/>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Enterprise Customer with a proactive support and high Azure Volume</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Proactive Services for hybrid solutions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Cloud Operations Management</a:t>
            </a:r>
          </a:p>
        </p:txBody>
      </p:sp>
      <p:sp>
        <p:nvSpPr>
          <p:cNvPr id="261" name="Rectangle 260"/>
          <p:cNvSpPr/>
          <p:nvPr/>
        </p:nvSpPr>
        <p:spPr>
          <a:xfrm>
            <a:off x="6562073" y="2686697"/>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Subscription Management Support</a:t>
            </a:r>
          </a:p>
        </p:txBody>
      </p:sp>
      <p:sp>
        <p:nvSpPr>
          <p:cNvPr id="262" name="Rectangle 261"/>
          <p:cNvSpPr/>
          <p:nvPr/>
        </p:nvSpPr>
        <p:spPr>
          <a:xfrm>
            <a:off x="6562073" y="3223530"/>
            <a:ext cx="4184195"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MSDN and Stack Overflow self-help forums</a:t>
            </a:r>
          </a:p>
        </p:txBody>
      </p:sp>
      <p:sp>
        <p:nvSpPr>
          <p:cNvPr id="263" name="Rectangle 262"/>
          <p:cNvSpPr/>
          <p:nvPr/>
        </p:nvSpPr>
        <p:spPr>
          <a:xfrm>
            <a:off x="6562073" y="1076197"/>
            <a:ext cx="4184195" cy="4785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Description</a:t>
            </a:r>
          </a:p>
        </p:txBody>
      </p:sp>
      <p:sp>
        <p:nvSpPr>
          <p:cNvPr id="264" name="Rectangle 263"/>
          <p:cNvSpPr/>
          <p:nvPr/>
        </p:nvSpPr>
        <p:spPr>
          <a:xfrm>
            <a:off x="5106059" y="2149864"/>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5" name="Rectangle 264"/>
          <p:cNvSpPr/>
          <p:nvPr/>
        </p:nvSpPr>
        <p:spPr>
          <a:xfrm>
            <a:off x="5106059" y="1613030"/>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6" name="Rectangle 265"/>
          <p:cNvSpPr/>
          <p:nvPr/>
        </p:nvSpPr>
        <p:spPr>
          <a:xfrm>
            <a:off x="5106059" y="4297197"/>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7" name="Rectangle 266"/>
          <p:cNvSpPr/>
          <p:nvPr/>
        </p:nvSpPr>
        <p:spPr>
          <a:xfrm>
            <a:off x="5106059" y="3760364"/>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8" name="Rectangle 267"/>
          <p:cNvSpPr/>
          <p:nvPr/>
        </p:nvSpPr>
        <p:spPr>
          <a:xfrm>
            <a:off x="5106059" y="4834030"/>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9" name="Rectangle 268"/>
          <p:cNvSpPr/>
          <p:nvPr/>
        </p:nvSpPr>
        <p:spPr>
          <a:xfrm>
            <a:off x="5106059" y="5370864"/>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70" name="Rectangle 269"/>
          <p:cNvSpPr/>
          <p:nvPr/>
        </p:nvSpPr>
        <p:spPr>
          <a:xfrm>
            <a:off x="5106059" y="2686697"/>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71" name="Rectangle 270"/>
          <p:cNvSpPr/>
          <p:nvPr/>
        </p:nvSpPr>
        <p:spPr>
          <a:xfrm>
            <a:off x="5106059" y="3223530"/>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72" name="Rectangle 271"/>
          <p:cNvSpPr/>
          <p:nvPr/>
        </p:nvSpPr>
        <p:spPr>
          <a:xfrm>
            <a:off x="5106058" y="1076197"/>
            <a:ext cx="1394643" cy="4785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Access Through</a:t>
            </a:r>
          </a:p>
        </p:txBody>
      </p:sp>
      <p:sp>
        <p:nvSpPr>
          <p:cNvPr id="273" name="Rectangle 272"/>
          <p:cNvSpPr/>
          <p:nvPr/>
        </p:nvSpPr>
        <p:spPr>
          <a:xfrm>
            <a:off x="5741906" y="5907694"/>
            <a:ext cx="758796"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a:t>
            </a:r>
            <a:r>
              <a:rPr kumimoji="0" lang="en-US" sz="882"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MPO</a:t>
            </a:r>
            <a:endParaRPr kumimoji="0" lang="en-US" sz="88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74" name="Rectangle 273"/>
          <p:cNvSpPr/>
          <p:nvPr/>
        </p:nvSpPr>
        <p:spPr>
          <a:xfrm>
            <a:off x="5106059" y="5907694"/>
            <a:ext cx="635847" cy="478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75" name="Rectangle 274"/>
          <p:cNvSpPr/>
          <p:nvPr/>
        </p:nvSpPr>
        <p:spPr>
          <a:xfrm>
            <a:off x="8739326" y="5947364"/>
            <a:ext cx="2006942" cy="47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Team knows customer </a:t>
            </a:r>
            <a:b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br>
            <a: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and environment</a:t>
            </a:r>
          </a:p>
        </p:txBody>
      </p:sp>
      <p:sp>
        <p:nvSpPr>
          <p:cNvPr id="276" name="Rectangle 275"/>
          <p:cNvSpPr/>
          <p:nvPr/>
        </p:nvSpPr>
        <p:spPr>
          <a:xfrm>
            <a:off x="8739326" y="4297197"/>
            <a:ext cx="2006942" cy="47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Unlimited Break-fix</a:t>
            </a:r>
          </a:p>
        </p:txBody>
      </p:sp>
      <p:sp>
        <p:nvSpPr>
          <p:cNvPr id="277" name="Rectangle 276"/>
          <p:cNvSpPr/>
          <p:nvPr/>
        </p:nvSpPr>
        <p:spPr>
          <a:xfrm>
            <a:off x="8739326" y="4834030"/>
            <a:ext cx="2006942" cy="47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Advisory Services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Unlimited Break-fix</a:t>
            </a:r>
          </a:p>
        </p:txBody>
      </p:sp>
      <p:sp>
        <p:nvSpPr>
          <p:cNvPr id="278" name="Rectangle 277"/>
          <p:cNvSpPr/>
          <p:nvPr/>
        </p:nvSpPr>
        <p:spPr>
          <a:xfrm>
            <a:off x="8739326" y="5370864"/>
            <a:ext cx="2006942" cy="47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endParaRP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All Severities</a:t>
            </a:r>
          </a:p>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panose="020B0502040204020203" pitchFamily="34" charset="0"/>
                <a:ea typeface="+mn-ea"/>
                <a:cs typeface="Segoe UI" panose="020B0502040204020203" pitchFamily="34" charset="0"/>
              </a:rPr>
              <a:t>Unlimited problem resolution</a:t>
            </a:r>
          </a:p>
        </p:txBody>
      </p:sp>
      <p:sp>
        <p:nvSpPr>
          <p:cNvPr id="279" name="Rectangle 278"/>
          <p:cNvSpPr/>
          <p:nvPr/>
        </p:nvSpPr>
        <p:spPr>
          <a:xfrm>
            <a:off x="8739326" y="3760364"/>
            <a:ext cx="2006942" cy="47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168072" marR="0" lvl="0" indent="-112048"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No call-back</a:t>
            </a:r>
          </a:p>
        </p:txBody>
      </p:sp>
      <p:grpSp>
        <p:nvGrpSpPr>
          <p:cNvPr id="280" name="Group 279"/>
          <p:cNvGrpSpPr/>
          <p:nvPr/>
        </p:nvGrpSpPr>
        <p:grpSpPr>
          <a:xfrm>
            <a:off x="5190442" y="1677308"/>
            <a:ext cx="351913" cy="350020"/>
            <a:chOff x="5275444" y="1186628"/>
            <a:chExt cx="358970" cy="357039"/>
          </a:xfrm>
        </p:grpSpPr>
        <p:sp>
          <p:nvSpPr>
            <p:cNvPr id="405" name="Freeform 404"/>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406" name="TextBox 330"/>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1" name="Group 280"/>
          <p:cNvGrpSpPr/>
          <p:nvPr/>
        </p:nvGrpSpPr>
        <p:grpSpPr>
          <a:xfrm>
            <a:off x="5190442" y="2214140"/>
            <a:ext cx="351913" cy="350020"/>
            <a:chOff x="5275444" y="1186628"/>
            <a:chExt cx="358970" cy="357039"/>
          </a:xfrm>
        </p:grpSpPr>
        <p:sp>
          <p:nvSpPr>
            <p:cNvPr id="403" name="Freeform 402"/>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404" name="TextBox 333"/>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2" name="Group 281"/>
          <p:cNvGrpSpPr/>
          <p:nvPr/>
        </p:nvGrpSpPr>
        <p:grpSpPr>
          <a:xfrm>
            <a:off x="5190442" y="2750974"/>
            <a:ext cx="351913" cy="350020"/>
            <a:chOff x="5275444" y="1186628"/>
            <a:chExt cx="358970" cy="357039"/>
          </a:xfrm>
        </p:grpSpPr>
        <p:sp>
          <p:nvSpPr>
            <p:cNvPr id="401" name="Freeform 400"/>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402" name="TextBox 336"/>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3" name="Group 282"/>
          <p:cNvGrpSpPr/>
          <p:nvPr/>
        </p:nvGrpSpPr>
        <p:grpSpPr>
          <a:xfrm>
            <a:off x="5190442" y="4898307"/>
            <a:ext cx="351913" cy="350020"/>
            <a:chOff x="5275444" y="1186628"/>
            <a:chExt cx="358970" cy="357039"/>
          </a:xfrm>
        </p:grpSpPr>
        <p:sp>
          <p:nvSpPr>
            <p:cNvPr id="399" name="Freeform 398"/>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400" name="TextBox 339"/>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4" name="Group 283"/>
          <p:cNvGrpSpPr/>
          <p:nvPr/>
        </p:nvGrpSpPr>
        <p:grpSpPr>
          <a:xfrm>
            <a:off x="5190442" y="3824640"/>
            <a:ext cx="351913" cy="350020"/>
            <a:chOff x="5275444" y="1186628"/>
            <a:chExt cx="358970" cy="357039"/>
          </a:xfrm>
        </p:grpSpPr>
        <p:sp>
          <p:nvSpPr>
            <p:cNvPr id="397" name="Freeform 396"/>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398" name="TextBox 342"/>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5" name="Group 284"/>
          <p:cNvGrpSpPr/>
          <p:nvPr/>
        </p:nvGrpSpPr>
        <p:grpSpPr>
          <a:xfrm>
            <a:off x="5190442" y="4361474"/>
            <a:ext cx="351913" cy="350020"/>
            <a:chOff x="5275444" y="1186628"/>
            <a:chExt cx="358970" cy="357039"/>
          </a:xfrm>
        </p:grpSpPr>
        <p:sp>
          <p:nvSpPr>
            <p:cNvPr id="395" name="Freeform 394"/>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396" name="TextBox 345"/>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a:t>
              </a:r>
              <a:b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Portal</a:t>
              </a:r>
            </a:p>
          </p:txBody>
        </p:sp>
      </p:grpSp>
      <p:grpSp>
        <p:nvGrpSpPr>
          <p:cNvPr id="286" name="Group 285"/>
          <p:cNvGrpSpPr/>
          <p:nvPr/>
        </p:nvGrpSpPr>
        <p:grpSpPr>
          <a:xfrm>
            <a:off x="5190442" y="5435141"/>
            <a:ext cx="351913" cy="350020"/>
            <a:chOff x="5275444" y="1186628"/>
            <a:chExt cx="358970" cy="357039"/>
          </a:xfrm>
        </p:grpSpPr>
        <p:sp>
          <p:nvSpPr>
            <p:cNvPr id="393" name="Freeform 392"/>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394" name="TextBox 348"/>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MPO</a:t>
              </a:r>
              <a:endPar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87" name="Group 286"/>
          <p:cNvGrpSpPr/>
          <p:nvPr/>
        </p:nvGrpSpPr>
        <p:grpSpPr>
          <a:xfrm>
            <a:off x="5190442" y="5971971"/>
            <a:ext cx="351913" cy="350020"/>
            <a:chOff x="5275444" y="1186628"/>
            <a:chExt cx="358970" cy="357039"/>
          </a:xfrm>
        </p:grpSpPr>
        <p:sp>
          <p:nvSpPr>
            <p:cNvPr id="391" name="Freeform 390"/>
            <p:cNvSpPr>
              <a:spLocks noEditPoints="1"/>
            </p:cNvSpPr>
            <p:nvPr/>
          </p:nvSpPr>
          <p:spPr bwMode="black">
            <a:xfrm>
              <a:off x="5275444" y="1186628"/>
              <a:ext cx="358970" cy="35703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4059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22" normalizeH="0" baseline="0" noProof="0" dirty="0">
                <a:ln>
                  <a:noFill/>
                </a:ln>
                <a:solidFill>
                  <a:prstClr val="white"/>
                </a:solidFill>
                <a:effectLst/>
                <a:uLnTx/>
                <a:uFillTx/>
                <a:latin typeface="Segoe Light" pitchFamily="34" charset="0"/>
                <a:ea typeface="+mn-ea"/>
                <a:cs typeface="+mn-cs"/>
              </a:endParaRPr>
            </a:p>
          </p:txBody>
        </p:sp>
        <p:sp>
          <p:nvSpPr>
            <p:cNvPr id="392" name="TextBox 351"/>
            <p:cNvSpPr txBox="1"/>
            <p:nvPr/>
          </p:nvSpPr>
          <p:spPr>
            <a:xfrm>
              <a:off x="5281668" y="1188322"/>
              <a:ext cx="346522" cy="307777"/>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MPO</a:t>
              </a:r>
              <a:endParaRPr kumimoji="0" lang="en-US" sz="686"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288" name="Freeform 287"/>
          <p:cNvSpPr>
            <a:spLocks noChangeAspect="1"/>
          </p:cNvSpPr>
          <p:nvPr/>
        </p:nvSpPr>
        <p:spPr bwMode="black">
          <a:xfrm>
            <a:off x="5567843" y="5493558"/>
            <a:ext cx="186513" cy="233187"/>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8F8F8"/>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black"/>
              </a:solidFill>
              <a:effectLst/>
              <a:uLnTx/>
              <a:uFillTx/>
              <a:latin typeface="Segoe UI"/>
              <a:ea typeface="+mn-ea"/>
              <a:cs typeface="+mn-cs"/>
            </a:endParaRPr>
          </a:p>
        </p:txBody>
      </p:sp>
      <p:grpSp>
        <p:nvGrpSpPr>
          <p:cNvPr id="289" name="Group 288"/>
          <p:cNvGrpSpPr/>
          <p:nvPr/>
        </p:nvGrpSpPr>
        <p:grpSpPr>
          <a:xfrm>
            <a:off x="5216328" y="3257190"/>
            <a:ext cx="300140" cy="411254"/>
            <a:chOff x="-1849257" y="368080"/>
            <a:chExt cx="914400" cy="1252919"/>
          </a:xfrm>
        </p:grpSpPr>
        <p:pic>
          <p:nvPicPr>
            <p:cNvPr id="389" name="Picture 388">
              <a:hlinkClick r:id="rId3"/>
            </p:cNvPr>
            <p:cNvPicPr>
              <a:picLocks noChangeAspect="1"/>
            </p:cNvPicPr>
            <p:nvPr/>
          </p:nvPicPr>
          <p:blipFill>
            <a:blip r:embed="rId4"/>
            <a:stretch>
              <a:fillRect/>
            </a:stretch>
          </p:blipFill>
          <p:spPr>
            <a:xfrm>
              <a:off x="-1849257" y="368080"/>
              <a:ext cx="914400" cy="569494"/>
            </a:xfrm>
            <a:prstGeom prst="rect">
              <a:avLst/>
            </a:prstGeom>
          </p:spPr>
        </p:pic>
        <p:pic>
          <p:nvPicPr>
            <p:cNvPr id="390" name="Picture 389">
              <a:hlinkClick r:id="rId5"/>
            </p:cNvPr>
            <p:cNvPicPr>
              <a:picLocks noChangeAspect="1"/>
            </p:cNvPicPr>
            <p:nvPr/>
          </p:nvPicPr>
          <p:blipFill>
            <a:blip r:embed="rId6"/>
            <a:stretch>
              <a:fillRect/>
            </a:stretch>
          </p:blipFill>
          <p:spPr>
            <a:xfrm>
              <a:off x="-1849257" y="1050197"/>
              <a:ext cx="914400" cy="570802"/>
            </a:xfrm>
            <a:prstGeom prst="rect">
              <a:avLst/>
            </a:prstGeom>
          </p:spPr>
        </p:pic>
      </p:grpSp>
      <p:sp>
        <p:nvSpPr>
          <p:cNvPr id="290" name="Isosceles Triangle 289"/>
          <p:cNvSpPr/>
          <p:nvPr/>
        </p:nvSpPr>
        <p:spPr bwMode="auto">
          <a:xfrm rot="16200000">
            <a:off x="823807" y="1798531"/>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p:cNvSpPr/>
          <p:nvPr/>
        </p:nvSpPr>
        <p:spPr bwMode="auto">
          <a:xfrm rot="16200000">
            <a:off x="823807" y="2312878"/>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Isosceles Triangle 291"/>
          <p:cNvSpPr/>
          <p:nvPr/>
        </p:nvSpPr>
        <p:spPr bwMode="auto">
          <a:xfrm rot="16200000">
            <a:off x="823807" y="2866105"/>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Isosceles Triangle 292"/>
          <p:cNvSpPr/>
          <p:nvPr/>
        </p:nvSpPr>
        <p:spPr bwMode="auto">
          <a:xfrm rot="16200000">
            <a:off x="823807" y="3408863"/>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Isosceles Triangle 293"/>
          <p:cNvSpPr/>
          <p:nvPr/>
        </p:nvSpPr>
        <p:spPr bwMode="auto">
          <a:xfrm rot="16200000">
            <a:off x="823807" y="3923378"/>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Isosceles Triangle 294"/>
          <p:cNvSpPr/>
          <p:nvPr/>
        </p:nvSpPr>
        <p:spPr bwMode="auto">
          <a:xfrm rot="16200000">
            <a:off x="823807" y="4482698"/>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Isosceles Triangle 295"/>
          <p:cNvSpPr/>
          <p:nvPr/>
        </p:nvSpPr>
        <p:spPr bwMode="auto">
          <a:xfrm rot="16200000">
            <a:off x="823807" y="4997044"/>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Isosceles Triangle 296"/>
          <p:cNvSpPr/>
          <p:nvPr/>
        </p:nvSpPr>
        <p:spPr bwMode="auto">
          <a:xfrm rot="16200000">
            <a:off x="823807" y="5533879"/>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Isosceles Triangle 297"/>
          <p:cNvSpPr/>
          <p:nvPr/>
        </p:nvSpPr>
        <p:spPr bwMode="auto">
          <a:xfrm rot="16200000">
            <a:off x="823807" y="6093195"/>
            <a:ext cx="191400" cy="10757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298"/>
          <p:cNvSpPr>
            <a:spLocks noEditPoints="1"/>
          </p:cNvSpPr>
          <p:nvPr/>
        </p:nvSpPr>
        <p:spPr bwMode="black">
          <a:xfrm>
            <a:off x="418046" y="1658735"/>
            <a:ext cx="257387" cy="38716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1"/>
          </a:solidFill>
          <a:ln>
            <a:noFill/>
          </a:ln>
          <a:extLst/>
        </p:spPr>
        <p:txBody>
          <a:bodyPr vert="horz" wrap="square" lIns="80687" tIns="40344" rIns="80687" bIns="40344"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black"/>
              </a:solidFill>
              <a:effectLst/>
              <a:uLnTx/>
              <a:uFillTx/>
              <a:latin typeface="Segoe UI"/>
              <a:ea typeface="+mn-ea"/>
              <a:cs typeface="+mn-cs"/>
            </a:endParaRPr>
          </a:p>
        </p:txBody>
      </p:sp>
      <p:sp>
        <p:nvSpPr>
          <p:cNvPr id="300" name="Rectangle 40"/>
          <p:cNvSpPr>
            <a:spLocks noChangeAspect="1"/>
          </p:cNvSpPr>
          <p:nvPr/>
        </p:nvSpPr>
        <p:spPr>
          <a:xfrm>
            <a:off x="399623" y="2224779"/>
            <a:ext cx="294235" cy="328745"/>
          </a:xfrm>
          <a:custGeom>
            <a:avLst/>
            <a:gdLst/>
            <a:ahLst/>
            <a:cxnLst/>
            <a:rect l="l" t="t" r="r" b="b"/>
            <a:pathLst>
              <a:path w="543310" h="663177">
                <a:moveTo>
                  <a:pt x="499628" y="640975"/>
                </a:moveTo>
                <a:cubicBezTo>
                  <a:pt x="504637" y="640975"/>
                  <a:pt x="508698" y="645036"/>
                  <a:pt x="508698" y="650045"/>
                </a:cubicBezTo>
                <a:cubicBezTo>
                  <a:pt x="508698" y="655055"/>
                  <a:pt x="504637" y="659116"/>
                  <a:pt x="499628" y="659116"/>
                </a:cubicBezTo>
                <a:cubicBezTo>
                  <a:pt x="494618" y="659116"/>
                  <a:pt x="490557" y="655055"/>
                  <a:pt x="490557" y="650045"/>
                </a:cubicBezTo>
                <a:cubicBezTo>
                  <a:pt x="490557" y="645036"/>
                  <a:pt x="494618" y="640975"/>
                  <a:pt x="499628" y="640975"/>
                </a:cubicBezTo>
                <a:close/>
                <a:moveTo>
                  <a:pt x="363572" y="640975"/>
                </a:moveTo>
                <a:cubicBezTo>
                  <a:pt x="368581" y="640975"/>
                  <a:pt x="372642" y="645036"/>
                  <a:pt x="372642" y="650045"/>
                </a:cubicBezTo>
                <a:cubicBezTo>
                  <a:pt x="372642" y="655055"/>
                  <a:pt x="368581" y="659116"/>
                  <a:pt x="363572" y="659116"/>
                </a:cubicBezTo>
                <a:cubicBezTo>
                  <a:pt x="358563" y="659116"/>
                  <a:pt x="354502" y="655055"/>
                  <a:pt x="354502" y="650045"/>
                </a:cubicBezTo>
                <a:cubicBezTo>
                  <a:pt x="354502" y="645036"/>
                  <a:pt x="358563" y="640975"/>
                  <a:pt x="363572" y="640975"/>
                </a:cubicBezTo>
                <a:close/>
                <a:moveTo>
                  <a:pt x="36282" y="426309"/>
                </a:moveTo>
                <a:lnTo>
                  <a:pt x="36282" y="559351"/>
                </a:lnTo>
                <a:cubicBezTo>
                  <a:pt x="57294" y="497834"/>
                  <a:pt x="99032" y="449221"/>
                  <a:pt x="151144" y="426309"/>
                </a:cubicBezTo>
                <a:close/>
                <a:moveTo>
                  <a:pt x="0" y="408168"/>
                </a:moveTo>
                <a:lnTo>
                  <a:pt x="217690" y="408168"/>
                </a:lnTo>
                <a:lnTo>
                  <a:pt x="217690" y="426309"/>
                </a:lnTo>
                <a:lnTo>
                  <a:pt x="207636" y="426309"/>
                </a:lnTo>
                <a:cubicBezTo>
                  <a:pt x="116450" y="433077"/>
                  <a:pt x="43565" y="521126"/>
                  <a:pt x="36282" y="631631"/>
                </a:cubicBezTo>
                <a:lnTo>
                  <a:pt x="36282" y="632405"/>
                </a:lnTo>
                <a:lnTo>
                  <a:pt x="141725" y="632405"/>
                </a:lnTo>
                <a:lnTo>
                  <a:pt x="141725" y="650183"/>
                </a:lnTo>
                <a:lnTo>
                  <a:pt x="36282" y="650183"/>
                </a:lnTo>
                <a:lnTo>
                  <a:pt x="35545" y="650183"/>
                </a:lnTo>
                <a:lnTo>
                  <a:pt x="21439" y="650183"/>
                </a:lnTo>
                <a:lnTo>
                  <a:pt x="18141" y="650183"/>
                </a:lnTo>
                <a:lnTo>
                  <a:pt x="9809" y="650183"/>
                </a:lnTo>
                <a:lnTo>
                  <a:pt x="9809" y="632405"/>
                </a:lnTo>
                <a:lnTo>
                  <a:pt x="18141" y="632405"/>
                </a:lnTo>
                <a:lnTo>
                  <a:pt x="18141" y="426309"/>
                </a:lnTo>
                <a:lnTo>
                  <a:pt x="0" y="426309"/>
                </a:lnTo>
                <a:close/>
                <a:moveTo>
                  <a:pt x="46211" y="253583"/>
                </a:moveTo>
                <a:lnTo>
                  <a:pt x="80341" y="380957"/>
                </a:lnTo>
                <a:lnTo>
                  <a:pt x="208619" y="380957"/>
                </a:lnTo>
                <a:lnTo>
                  <a:pt x="208619" y="399098"/>
                </a:lnTo>
                <a:lnTo>
                  <a:pt x="63493" y="399098"/>
                </a:lnTo>
                <a:lnTo>
                  <a:pt x="63493" y="388170"/>
                </a:lnTo>
                <a:lnTo>
                  <a:pt x="28688" y="258278"/>
                </a:lnTo>
                <a:close/>
                <a:moveTo>
                  <a:pt x="532443" y="219062"/>
                </a:moveTo>
                <a:cubicBezTo>
                  <a:pt x="539233" y="219903"/>
                  <a:pt x="544056" y="226091"/>
                  <a:pt x="543215" y="232882"/>
                </a:cubicBezTo>
                <a:lnTo>
                  <a:pt x="519243" y="426297"/>
                </a:lnTo>
                <a:lnTo>
                  <a:pt x="539948" y="523705"/>
                </a:lnTo>
                <a:lnTo>
                  <a:pt x="531038" y="525599"/>
                </a:lnTo>
                <a:lnTo>
                  <a:pt x="516534" y="532989"/>
                </a:lnTo>
                <a:cubicBezTo>
                  <a:pt x="515658" y="539397"/>
                  <a:pt x="510096" y="544224"/>
                  <a:pt x="503407" y="544224"/>
                </a:cubicBezTo>
                <a:lnTo>
                  <a:pt x="440085" y="544224"/>
                </a:lnTo>
                <a:lnTo>
                  <a:pt x="440085" y="581262"/>
                </a:lnTo>
                <a:cubicBezTo>
                  <a:pt x="475625" y="584750"/>
                  <a:pt x="503876" y="608439"/>
                  <a:pt x="506867" y="638418"/>
                </a:cubicBezTo>
                <a:cubicBezTo>
                  <a:pt x="505458" y="635431"/>
                  <a:pt x="502400" y="633416"/>
                  <a:pt x="498872" y="633416"/>
                </a:cubicBezTo>
                <a:cubicBezTo>
                  <a:pt x="494180" y="633416"/>
                  <a:pt x="490320" y="636979"/>
                  <a:pt x="489988" y="641561"/>
                </a:cubicBezTo>
                <a:lnTo>
                  <a:pt x="489589" y="641578"/>
                </a:lnTo>
                <a:cubicBezTo>
                  <a:pt x="487900" y="616985"/>
                  <a:pt x="461284" y="597827"/>
                  <a:pt x="429343" y="598214"/>
                </a:cubicBezTo>
                <a:cubicBezTo>
                  <a:pt x="398650" y="598587"/>
                  <a:pt x="373695" y="616859"/>
                  <a:pt x="371394" y="640045"/>
                </a:cubicBezTo>
                <a:cubicBezTo>
                  <a:pt x="370462" y="636201"/>
                  <a:pt x="366964" y="633416"/>
                  <a:pt x="362816" y="633416"/>
                </a:cubicBezTo>
                <a:cubicBezTo>
                  <a:pt x="357807" y="633416"/>
                  <a:pt x="353746" y="637477"/>
                  <a:pt x="353746" y="642487"/>
                </a:cubicBezTo>
                <a:cubicBezTo>
                  <a:pt x="353746" y="643012"/>
                  <a:pt x="353791" y="643527"/>
                  <a:pt x="354051" y="643998"/>
                </a:cubicBezTo>
                <a:lnTo>
                  <a:pt x="353179" y="643998"/>
                </a:lnTo>
                <a:cubicBezTo>
                  <a:pt x="353179" y="611729"/>
                  <a:pt x="382436" y="585009"/>
                  <a:pt x="420470" y="581333"/>
                </a:cubicBezTo>
                <a:lnTo>
                  <a:pt x="420470" y="544224"/>
                </a:lnTo>
                <a:lnTo>
                  <a:pt x="357147" y="544224"/>
                </a:lnTo>
                <a:cubicBezTo>
                  <a:pt x="349633" y="544224"/>
                  <a:pt x="343542" y="538133"/>
                  <a:pt x="343542" y="530618"/>
                </a:cubicBezTo>
                <a:cubicBezTo>
                  <a:pt x="343542" y="523104"/>
                  <a:pt x="349633" y="517013"/>
                  <a:pt x="357147" y="517013"/>
                </a:cubicBezTo>
                <a:lnTo>
                  <a:pt x="503407" y="517013"/>
                </a:lnTo>
                <a:cubicBezTo>
                  <a:pt x="508064" y="517013"/>
                  <a:pt x="512174" y="519352"/>
                  <a:pt x="514420" y="523063"/>
                </a:cubicBezTo>
                <a:lnTo>
                  <a:pt x="528489" y="515894"/>
                </a:lnTo>
                <a:lnTo>
                  <a:pt x="515634" y="455419"/>
                </a:lnTo>
                <a:lnTo>
                  <a:pt x="511078" y="492181"/>
                </a:lnTo>
                <a:cubicBezTo>
                  <a:pt x="510236" y="498972"/>
                  <a:pt x="504049" y="503795"/>
                  <a:pt x="497258" y="502953"/>
                </a:cubicBezTo>
                <a:cubicBezTo>
                  <a:pt x="490467" y="502111"/>
                  <a:pt x="485645" y="495924"/>
                  <a:pt x="486486" y="489133"/>
                </a:cubicBezTo>
                <a:lnTo>
                  <a:pt x="518623" y="229834"/>
                </a:lnTo>
                <a:cubicBezTo>
                  <a:pt x="519464" y="223043"/>
                  <a:pt x="525652" y="218220"/>
                  <a:pt x="532443" y="219062"/>
                </a:cubicBezTo>
                <a:close/>
                <a:moveTo>
                  <a:pt x="410853" y="0"/>
                </a:moveTo>
                <a:cubicBezTo>
                  <a:pt x="453942" y="0"/>
                  <a:pt x="488873" y="34931"/>
                  <a:pt x="488873" y="78021"/>
                </a:cubicBezTo>
                <a:cubicBezTo>
                  <a:pt x="488873" y="113325"/>
                  <a:pt x="465425" y="143153"/>
                  <a:pt x="433144" y="152418"/>
                </a:cubicBezTo>
                <a:lnTo>
                  <a:pt x="433144" y="160466"/>
                </a:lnTo>
                <a:lnTo>
                  <a:pt x="475645" y="160433"/>
                </a:lnTo>
                <a:cubicBezTo>
                  <a:pt x="482844" y="161611"/>
                  <a:pt x="490516" y="167016"/>
                  <a:pt x="490429" y="172345"/>
                </a:cubicBezTo>
                <a:cubicBezTo>
                  <a:pt x="490342" y="195716"/>
                  <a:pt x="487387" y="255236"/>
                  <a:pt x="485795" y="296189"/>
                </a:cubicBezTo>
                <a:cubicBezTo>
                  <a:pt x="484203" y="337143"/>
                  <a:pt x="482703" y="381830"/>
                  <a:pt x="480878" y="418065"/>
                </a:cubicBezTo>
                <a:lnTo>
                  <a:pt x="480759" y="418065"/>
                </a:lnTo>
                <a:cubicBezTo>
                  <a:pt x="479868" y="438936"/>
                  <a:pt x="478240" y="459635"/>
                  <a:pt x="479190" y="462389"/>
                </a:cubicBezTo>
                <a:cubicBezTo>
                  <a:pt x="479190" y="487436"/>
                  <a:pt x="458885" y="507741"/>
                  <a:pt x="433838" y="507741"/>
                </a:cubicBezTo>
                <a:lnTo>
                  <a:pt x="329528" y="507741"/>
                </a:lnTo>
                <a:lnTo>
                  <a:pt x="329528" y="617825"/>
                </a:lnTo>
                <a:cubicBezTo>
                  <a:pt x="329528" y="642872"/>
                  <a:pt x="309224" y="663177"/>
                  <a:pt x="284176" y="663177"/>
                </a:cubicBezTo>
                <a:cubicBezTo>
                  <a:pt x="259129" y="663177"/>
                  <a:pt x="238824" y="642872"/>
                  <a:pt x="238824" y="617825"/>
                </a:cubicBezTo>
                <a:lnTo>
                  <a:pt x="238824" y="462389"/>
                </a:lnTo>
                <a:cubicBezTo>
                  <a:pt x="238824" y="437341"/>
                  <a:pt x="259129" y="417037"/>
                  <a:pt x="284176" y="417037"/>
                </a:cubicBezTo>
                <a:lnTo>
                  <a:pt x="340649" y="417037"/>
                </a:lnTo>
                <a:lnTo>
                  <a:pt x="320873" y="303205"/>
                </a:lnTo>
                <a:lnTo>
                  <a:pt x="310666" y="329728"/>
                </a:lnTo>
                <a:lnTo>
                  <a:pt x="310334" y="329728"/>
                </a:lnTo>
                <a:lnTo>
                  <a:pt x="304806" y="344093"/>
                </a:lnTo>
                <a:cubicBezTo>
                  <a:pt x="300413" y="362457"/>
                  <a:pt x="283860" y="376051"/>
                  <a:pt x="264131" y="376051"/>
                </a:cubicBezTo>
                <a:lnTo>
                  <a:pt x="261573" y="375793"/>
                </a:lnTo>
                <a:lnTo>
                  <a:pt x="181307" y="377127"/>
                </a:lnTo>
                <a:cubicBezTo>
                  <a:pt x="160034" y="377480"/>
                  <a:pt x="142538" y="362603"/>
                  <a:pt x="142227" y="343897"/>
                </a:cubicBezTo>
                <a:cubicBezTo>
                  <a:pt x="141916" y="325191"/>
                  <a:pt x="135396" y="315526"/>
                  <a:pt x="180181" y="309387"/>
                </a:cubicBezTo>
                <a:lnTo>
                  <a:pt x="245931" y="308725"/>
                </a:lnTo>
                <a:lnTo>
                  <a:pt x="301374" y="167420"/>
                </a:lnTo>
                <a:cubicBezTo>
                  <a:pt x="303136" y="162827"/>
                  <a:pt x="306408" y="159744"/>
                  <a:pt x="314021" y="159870"/>
                </a:cubicBezTo>
                <a:lnTo>
                  <a:pt x="338599" y="159881"/>
                </a:lnTo>
                <a:lnTo>
                  <a:pt x="338599" y="160309"/>
                </a:lnTo>
                <a:lnTo>
                  <a:pt x="388561" y="160466"/>
                </a:lnTo>
                <a:lnTo>
                  <a:pt x="388561" y="152418"/>
                </a:lnTo>
                <a:cubicBezTo>
                  <a:pt x="356280" y="143153"/>
                  <a:pt x="332832" y="113325"/>
                  <a:pt x="332832" y="78021"/>
                </a:cubicBezTo>
                <a:cubicBezTo>
                  <a:pt x="332832" y="34931"/>
                  <a:pt x="367763" y="0"/>
                  <a:pt x="4108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30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UI"/>
              <a:ea typeface="+mn-ea"/>
              <a:cs typeface="+mn-cs"/>
            </a:endParaRPr>
          </a:p>
        </p:txBody>
      </p:sp>
      <p:pic>
        <p:nvPicPr>
          <p:cNvPr id="301" name="Picture 300" descr="service-based.png"/>
          <p:cNvPicPr>
            <a:picLocks noChangeAspect="1"/>
          </p:cNvPicPr>
          <p:nvPr/>
        </p:nvPicPr>
        <p:blipFill>
          <a:blip r:embed="rId7" cstate="print"/>
          <a:srcRect/>
          <a:stretch>
            <a:fillRect/>
          </a:stretch>
        </p:blipFill>
        <p:spPr bwMode="auto">
          <a:xfrm>
            <a:off x="330675" y="2701996"/>
            <a:ext cx="432129" cy="447975"/>
          </a:xfrm>
          <a:prstGeom prst="rect">
            <a:avLst/>
          </a:prstGeom>
          <a:noFill/>
          <a:ln>
            <a:noFill/>
          </a:ln>
        </p:spPr>
      </p:pic>
      <p:grpSp>
        <p:nvGrpSpPr>
          <p:cNvPr id="302" name="Group 301"/>
          <p:cNvGrpSpPr/>
          <p:nvPr/>
        </p:nvGrpSpPr>
        <p:grpSpPr>
          <a:xfrm>
            <a:off x="364989" y="3275673"/>
            <a:ext cx="363524" cy="374290"/>
            <a:chOff x="181008" y="3007242"/>
            <a:chExt cx="407292" cy="419355"/>
          </a:xfrm>
        </p:grpSpPr>
        <p:sp>
          <p:nvSpPr>
            <p:cNvPr id="385" name="Freeform 384"/>
            <p:cNvSpPr>
              <a:spLocks noChangeAspect="1"/>
            </p:cNvSpPr>
            <p:nvPr/>
          </p:nvSpPr>
          <p:spPr bwMode="auto">
            <a:xfrm>
              <a:off x="205369" y="3007242"/>
              <a:ext cx="358545" cy="219355"/>
            </a:xfrm>
            <a:custGeom>
              <a:avLst/>
              <a:gdLst/>
              <a:ahLst/>
              <a:cxnLst/>
              <a:rect l="l" t="t" r="r" b="b"/>
              <a:pathLst>
                <a:path w="2790826" h="1865313">
                  <a:moveTo>
                    <a:pt x="1533526" y="1666875"/>
                  </a:moveTo>
                  <a:lnTo>
                    <a:pt x="2090738" y="1666875"/>
                  </a:lnTo>
                  <a:lnTo>
                    <a:pt x="2093913" y="1860551"/>
                  </a:lnTo>
                  <a:lnTo>
                    <a:pt x="1528763" y="1865313"/>
                  </a:lnTo>
                  <a:close/>
                  <a:moveTo>
                    <a:pt x="692150" y="714375"/>
                  </a:moveTo>
                  <a:lnTo>
                    <a:pt x="717550" y="714375"/>
                  </a:lnTo>
                  <a:lnTo>
                    <a:pt x="741362" y="714375"/>
                  </a:lnTo>
                  <a:lnTo>
                    <a:pt x="765175" y="714375"/>
                  </a:lnTo>
                  <a:lnTo>
                    <a:pt x="787400" y="717550"/>
                  </a:lnTo>
                  <a:lnTo>
                    <a:pt x="809625" y="722313"/>
                  </a:lnTo>
                  <a:lnTo>
                    <a:pt x="830262" y="728663"/>
                  </a:lnTo>
                  <a:lnTo>
                    <a:pt x="849312" y="736600"/>
                  </a:lnTo>
                  <a:lnTo>
                    <a:pt x="868362" y="746125"/>
                  </a:lnTo>
                  <a:lnTo>
                    <a:pt x="904875" y="768350"/>
                  </a:lnTo>
                  <a:lnTo>
                    <a:pt x="933450" y="793750"/>
                  </a:lnTo>
                  <a:lnTo>
                    <a:pt x="962025" y="822325"/>
                  </a:lnTo>
                  <a:lnTo>
                    <a:pt x="982663" y="855663"/>
                  </a:lnTo>
                  <a:lnTo>
                    <a:pt x="990600" y="874713"/>
                  </a:lnTo>
                  <a:lnTo>
                    <a:pt x="998538" y="898525"/>
                  </a:lnTo>
                  <a:lnTo>
                    <a:pt x="1009650" y="947738"/>
                  </a:lnTo>
                  <a:lnTo>
                    <a:pt x="1016000" y="989013"/>
                  </a:lnTo>
                  <a:lnTo>
                    <a:pt x="1017588" y="1008063"/>
                  </a:lnTo>
                  <a:lnTo>
                    <a:pt x="1035050" y="1050925"/>
                  </a:lnTo>
                  <a:lnTo>
                    <a:pt x="1073150" y="1154113"/>
                  </a:lnTo>
                  <a:lnTo>
                    <a:pt x="1096963" y="1214438"/>
                  </a:lnTo>
                  <a:lnTo>
                    <a:pt x="1123950" y="1273175"/>
                  </a:lnTo>
                  <a:lnTo>
                    <a:pt x="1150938" y="1325563"/>
                  </a:lnTo>
                  <a:lnTo>
                    <a:pt x="1176338" y="1365250"/>
                  </a:lnTo>
                  <a:lnTo>
                    <a:pt x="1268413" y="1374775"/>
                  </a:lnTo>
                  <a:lnTo>
                    <a:pt x="1379538" y="1379538"/>
                  </a:lnTo>
                  <a:lnTo>
                    <a:pt x="1512888" y="1384300"/>
                  </a:lnTo>
                  <a:lnTo>
                    <a:pt x="1562100" y="1387475"/>
                  </a:lnTo>
                  <a:lnTo>
                    <a:pt x="1608138" y="1384300"/>
                  </a:lnTo>
                  <a:lnTo>
                    <a:pt x="1701800" y="1379538"/>
                  </a:lnTo>
                  <a:lnTo>
                    <a:pt x="1749425" y="1376363"/>
                  </a:lnTo>
                  <a:lnTo>
                    <a:pt x="1789113" y="1379538"/>
                  </a:lnTo>
                  <a:lnTo>
                    <a:pt x="1827213" y="1384300"/>
                  </a:lnTo>
                  <a:lnTo>
                    <a:pt x="1846263" y="1390650"/>
                  </a:lnTo>
                  <a:lnTo>
                    <a:pt x="1860550" y="1395413"/>
                  </a:lnTo>
                  <a:lnTo>
                    <a:pt x="1873250" y="1403350"/>
                  </a:lnTo>
                  <a:lnTo>
                    <a:pt x="1884363" y="1414463"/>
                  </a:lnTo>
                  <a:lnTo>
                    <a:pt x="1895475" y="1425575"/>
                  </a:lnTo>
                  <a:lnTo>
                    <a:pt x="1900238" y="1439863"/>
                  </a:lnTo>
                  <a:lnTo>
                    <a:pt x="1906588" y="1452563"/>
                  </a:lnTo>
                  <a:lnTo>
                    <a:pt x="1908175" y="1468438"/>
                  </a:lnTo>
                  <a:lnTo>
                    <a:pt x="1911350" y="1482725"/>
                  </a:lnTo>
                  <a:lnTo>
                    <a:pt x="1911350" y="1498600"/>
                  </a:lnTo>
                  <a:lnTo>
                    <a:pt x="1908175" y="1516063"/>
                  </a:lnTo>
                  <a:lnTo>
                    <a:pt x="1906588" y="1528763"/>
                  </a:lnTo>
                  <a:lnTo>
                    <a:pt x="1900238" y="1544638"/>
                  </a:lnTo>
                  <a:lnTo>
                    <a:pt x="1895475" y="1555750"/>
                  </a:lnTo>
                  <a:lnTo>
                    <a:pt x="1884363" y="1570038"/>
                  </a:lnTo>
                  <a:lnTo>
                    <a:pt x="1876425" y="1581150"/>
                  </a:lnTo>
                  <a:lnTo>
                    <a:pt x="1862138" y="1589088"/>
                  </a:lnTo>
                  <a:lnTo>
                    <a:pt x="1852613" y="1593850"/>
                  </a:lnTo>
                  <a:lnTo>
                    <a:pt x="1833563" y="1600201"/>
                  </a:lnTo>
                  <a:lnTo>
                    <a:pt x="1811338" y="1601788"/>
                  </a:lnTo>
                  <a:lnTo>
                    <a:pt x="1754188" y="1608138"/>
                  </a:lnTo>
                  <a:lnTo>
                    <a:pt x="1692275" y="1608138"/>
                  </a:lnTo>
                  <a:lnTo>
                    <a:pt x="1624013" y="1608138"/>
                  </a:lnTo>
                  <a:lnTo>
                    <a:pt x="1509713" y="1601788"/>
                  </a:lnTo>
                  <a:lnTo>
                    <a:pt x="1460500" y="1600201"/>
                  </a:lnTo>
                  <a:lnTo>
                    <a:pt x="1417638" y="1600201"/>
                  </a:lnTo>
                  <a:lnTo>
                    <a:pt x="1317625" y="1597026"/>
                  </a:lnTo>
                  <a:lnTo>
                    <a:pt x="1257300" y="1593850"/>
                  </a:lnTo>
                  <a:lnTo>
                    <a:pt x="1196975" y="1589088"/>
                  </a:lnTo>
                  <a:lnTo>
                    <a:pt x="1143000" y="1581150"/>
                  </a:lnTo>
                  <a:lnTo>
                    <a:pt x="1120775" y="1574800"/>
                  </a:lnTo>
                  <a:lnTo>
                    <a:pt x="1101725" y="1566863"/>
                  </a:lnTo>
                  <a:lnTo>
                    <a:pt x="1081088" y="1558925"/>
                  </a:lnTo>
                  <a:lnTo>
                    <a:pt x="1058863" y="1547813"/>
                  </a:lnTo>
                  <a:lnTo>
                    <a:pt x="1039813" y="1535113"/>
                  </a:lnTo>
                  <a:lnTo>
                    <a:pt x="1023938" y="1520825"/>
                  </a:lnTo>
                  <a:lnTo>
                    <a:pt x="1008063" y="1504950"/>
                  </a:lnTo>
                  <a:lnTo>
                    <a:pt x="990600" y="1487488"/>
                  </a:lnTo>
                  <a:lnTo>
                    <a:pt x="966788" y="1449388"/>
                  </a:lnTo>
                  <a:lnTo>
                    <a:pt x="944563" y="1412875"/>
                  </a:lnTo>
                  <a:lnTo>
                    <a:pt x="923925" y="1368425"/>
                  </a:lnTo>
                  <a:lnTo>
                    <a:pt x="887412" y="1281113"/>
                  </a:lnTo>
                  <a:lnTo>
                    <a:pt x="801687" y="1425575"/>
                  </a:lnTo>
                  <a:lnTo>
                    <a:pt x="703262" y="1589088"/>
                  </a:lnTo>
                  <a:lnTo>
                    <a:pt x="592137" y="1776413"/>
                  </a:lnTo>
                  <a:lnTo>
                    <a:pt x="584200" y="1808163"/>
                  </a:lnTo>
                  <a:lnTo>
                    <a:pt x="577850" y="1835151"/>
                  </a:lnTo>
                  <a:lnTo>
                    <a:pt x="576262" y="1865313"/>
                  </a:lnTo>
                  <a:lnTo>
                    <a:pt x="431800" y="1862138"/>
                  </a:lnTo>
                  <a:lnTo>
                    <a:pt x="285750" y="1865313"/>
                  </a:lnTo>
                  <a:lnTo>
                    <a:pt x="141287" y="1865313"/>
                  </a:lnTo>
                  <a:lnTo>
                    <a:pt x="68262" y="1862138"/>
                  </a:lnTo>
                  <a:lnTo>
                    <a:pt x="0" y="1860551"/>
                  </a:lnTo>
                  <a:lnTo>
                    <a:pt x="3175" y="1830388"/>
                  </a:lnTo>
                  <a:lnTo>
                    <a:pt x="7937" y="1800226"/>
                  </a:lnTo>
                  <a:lnTo>
                    <a:pt x="19050" y="1735138"/>
                  </a:lnTo>
                  <a:lnTo>
                    <a:pt x="41275" y="1670051"/>
                  </a:lnTo>
                  <a:lnTo>
                    <a:pt x="61912" y="1601788"/>
                  </a:lnTo>
                  <a:lnTo>
                    <a:pt x="92075" y="1535113"/>
                  </a:lnTo>
                  <a:lnTo>
                    <a:pt x="122237" y="1463675"/>
                  </a:lnTo>
                  <a:lnTo>
                    <a:pt x="153987" y="1395413"/>
                  </a:lnTo>
                  <a:lnTo>
                    <a:pt x="187325" y="1333500"/>
                  </a:lnTo>
                  <a:lnTo>
                    <a:pt x="252412" y="1214438"/>
                  </a:lnTo>
                  <a:lnTo>
                    <a:pt x="309562" y="1119188"/>
                  </a:lnTo>
                  <a:lnTo>
                    <a:pt x="363537" y="1031875"/>
                  </a:lnTo>
                  <a:lnTo>
                    <a:pt x="390525" y="985838"/>
                  </a:lnTo>
                  <a:lnTo>
                    <a:pt x="423862" y="936625"/>
                  </a:lnTo>
                  <a:lnTo>
                    <a:pt x="463550" y="882650"/>
                  </a:lnTo>
                  <a:lnTo>
                    <a:pt x="488950" y="852488"/>
                  </a:lnTo>
                  <a:lnTo>
                    <a:pt x="512762" y="825500"/>
                  </a:lnTo>
                  <a:lnTo>
                    <a:pt x="539750" y="798513"/>
                  </a:lnTo>
                  <a:lnTo>
                    <a:pt x="566737" y="774700"/>
                  </a:lnTo>
                  <a:lnTo>
                    <a:pt x="596900" y="752475"/>
                  </a:lnTo>
                  <a:lnTo>
                    <a:pt x="627062" y="736600"/>
                  </a:lnTo>
                  <a:lnTo>
                    <a:pt x="660400" y="722313"/>
                  </a:lnTo>
                  <a:close/>
                  <a:moveTo>
                    <a:pt x="2640014" y="320675"/>
                  </a:moveTo>
                  <a:lnTo>
                    <a:pt x="2671764" y="320675"/>
                  </a:lnTo>
                  <a:lnTo>
                    <a:pt x="2701926" y="325438"/>
                  </a:lnTo>
                  <a:lnTo>
                    <a:pt x="2725739" y="336550"/>
                  </a:lnTo>
                  <a:lnTo>
                    <a:pt x="2736851" y="344487"/>
                  </a:lnTo>
                  <a:lnTo>
                    <a:pt x="2747964" y="352425"/>
                  </a:lnTo>
                  <a:lnTo>
                    <a:pt x="2759076" y="363538"/>
                  </a:lnTo>
                  <a:lnTo>
                    <a:pt x="2767014" y="374650"/>
                  </a:lnTo>
                  <a:lnTo>
                    <a:pt x="2771776" y="385763"/>
                  </a:lnTo>
                  <a:lnTo>
                    <a:pt x="2781301" y="400050"/>
                  </a:lnTo>
                  <a:lnTo>
                    <a:pt x="2782889" y="415925"/>
                  </a:lnTo>
                  <a:lnTo>
                    <a:pt x="2786064" y="431800"/>
                  </a:lnTo>
                  <a:lnTo>
                    <a:pt x="2786064" y="447675"/>
                  </a:lnTo>
                  <a:lnTo>
                    <a:pt x="2786064" y="466725"/>
                  </a:lnTo>
                  <a:lnTo>
                    <a:pt x="2782889" y="488950"/>
                  </a:lnTo>
                  <a:lnTo>
                    <a:pt x="2774951" y="511175"/>
                  </a:lnTo>
                  <a:lnTo>
                    <a:pt x="2759076" y="557213"/>
                  </a:lnTo>
                  <a:lnTo>
                    <a:pt x="2736851" y="600075"/>
                  </a:lnTo>
                  <a:lnTo>
                    <a:pt x="2717801" y="642938"/>
                  </a:lnTo>
                  <a:lnTo>
                    <a:pt x="2609851" y="898525"/>
                  </a:lnTo>
                  <a:lnTo>
                    <a:pt x="2552701" y="1028700"/>
                  </a:lnTo>
                  <a:lnTo>
                    <a:pt x="2500313" y="1150938"/>
                  </a:lnTo>
                  <a:lnTo>
                    <a:pt x="2571751" y="1330325"/>
                  </a:lnTo>
                  <a:lnTo>
                    <a:pt x="2644776" y="1506538"/>
                  </a:lnTo>
                  <a:lnTo>
                    <a:pt x="2720976" y="1684338"/>
                  </a:lnTo>
                  <a:lnTo>
                    <a:pt x="2790826" y="1865313"/>
                  </a:lnTo>
                  <a:lnTo>
                    <a:pt x="2541588" y="1865313"/>
                  </a:lnTo>
                  <a:lnTo>
                    <a:pt x="2297113" y="1860551"/>
                  </a:lnTo>
                  <a:lnTo>
                    <a:pt x="2297113" y="1673225"/>
                  </a:lnTo>
                  <a:lnTo>
                    <a:pt x="2563813" y="1666875"/>
                  </a:lnTo>
                  <a:lnTo>
                    <a:pt x="2511426" y="1544638"/>
                  </a:lnTo>
                  <a:lnTo>
                    <a:pt x="2465388" y="1439863"/>
                  </a:lnTo>
                  <a:lnTo>
                    <a:pt x="2422526" y="1344613"/>
                  </a:lnTo>
                  <a:lnTo>
                    <a:pt x="2408238" y="1363663"/>
                  </a:lnTo>
                  <a:lnTo>
                    <a:pt x="2400301" y="1384300"/>
                  </a:lnTo>
                  <a:lnTo>
                    <a:pt x="2387601" y="1425575"/>
                  </a:lnTo>
                  <a:lnTo>
                    <a:pt x="2378076" y="1447800"/>
                  </a:lnTo>
                  <a:lnTo>
                    <a:pt x="2368551" y="1466850"/>
                  </a:lnTo>
                  <a:lnTo>
                    <a:pt x="2357438" y="1485900"/>
                  </a:lnTo>
                  <a:lnTo>
                    <a:pt x="2338388" y="1501775"/>
                  </a:lnTo>
                  <a:lnTo>
                    <a:pt x="2324101" y="1509713"/>
                  </a:lnTo>
                  <a:lnTo>
                    <a:pt x="2305051" y="1517650"/>
                  </a:lnTo>
                  <a:lnTo>
                    <a:pt x="2289176" y="1524000"/>
                  </a:lnTo>
                  <a:lnTo>
                    <a:pt x="2273301" y="1525588"/>
                  </a:lnTo>
                  <a:lnTo>
                    <a:pt x="2254251" y="1525588"/>
                  </a:lnTo>
                  <a:lnTo>
                    <a:pt x="2236788" y="1525588"/>
                  </a:lnTo>
                  <a:lnTo>
                    <a:pt x="2220913" y="1520825"/>
                  </a:lnTo>
                  <a:lnTo>
                    <a:pt x="2205038" y="1516063"/>
                  </a:lnTo>
                  <a:lnTo>
                    <a:pt x="2189163" y="1506538"/>
                  </a:lnTo>
                  <a:lnTo>
                    <a:pt x="2174876" y="1497013"/>
                  </a:lnTo>
                  <a:lnTo>
                    <a:pt x="2163763" y="1485900"/>
                  </a:lnTo>
                  <a:lnTo>
                    <a:pt x="2152651" y="1471613"/>
                  </a:lnTo>
                  <a:lnTo>
                    <a:pt x="2144713" y="1455738"/>
                  </a:lnTo>
                  <a:lnTo>
                    <a:pt x="2136776" y="1439863"/>
                  </a:lnTo>
                  <a:lnTo>
                    <a:pt x="2133601" y="1420813"/>
                  </a:lnTo>
                  <a:lnTo>
                    <a:pt x="2132013" y="1401763"/>
                  </a:lnTo>
                  <a:lnTo>
                    <a:pt x="2133601" y="1371600"/>
                  </a:lnTo>
                  <a:lnTo>
                    <a:pt x="2143126" y="1338263"/>
                  </a:lnTo>
                  <a:lnTo>
                    <a:pt x="2155826" y="1300163"/>
                  </a:lnTo>
                  <a:lnTo>
                    <a:pt x="2171701" y="1262063"/>
                  </a:lnTo>
                  <a:lnTo>
                    <a:pt x="2208213" y="1189038"/>
                  </a:lnTo>
                  <a:lnTo>
                    <a:pt x="2235201" y="1131888"/>
                  </a:lnTo>
                  <a:lnTo>
                    <a:pt x="2346326" y="871538"/>
                  </a:lnTo>
                  <a:lnTo>
                    <a:pt x="2457451" y="606425"/>
                  </a:lnTo>
                  <a:lnTo>
                    <a:pt x="2473326" y="568325"/>
                  </a:lnTo>
                  <a:lnTo>
                    <a:pt x="2490788" y="523875"/>
                  </a:lnTo>
                  <a:lnTo>
                    <a:pt x="2506663" y="477838"/>
                  </a:lnTo>
                  <a:lnTo>
                    <a:pt x="2525713" y="431800"/>
                  </a:lnTo>
                  <a:lnTo>
                    <a:pt x="2546351" y="390525"/>
                  </a:lnTo>
                  <a:lnTo>
                    <a:pt x="2560638" y="371475"/>
                  </a:lnTo>
                  <a:lnTo>
                    <a:pt x="2574926" y="358775"/>
                  </a:lnTo>
                  <a:lnTo>
                    <a:pt x="2587626" y="342900"/>
                  </a:lnTo>
                  <a:lnTo>
                    <a:pt x="2603501" y="331788"/>
                  </a:lnTo>
                  <a:lnTo>
                    <a:pt x="2620964" y="325438"/>
                  </a:lnTo>
                  <a:close/>
                  <a:moveTo>
                    <a:pt x="1289050" y="0"/>
                  </a:moveTo>
                  <a:lnTo>
                    <a:pt x="1325563" y="0"/>
                  </a:lnTo>
                  <a:lnTo>
                    <a:pt x="1360488" y="3175"/>
                  </a:lnTo>
                  <a:lnTo>
                    <a:pt x="1392238" y="11113"/>
                  </a:lnTo>
                  <a:lnTo>
                    <a:pt x="1425575" y="19050"/>
                  </a:lnTo>
                  <a:lnTo>
                    <a:pt x="1455738" y="26987"/>
                  </a:lnTo>
                  <a:lnTo>
                    <a:pt x="1482726" y="41275"/>
                  </a:lnTo>
                  <a:lnTo>
                    <a:pt x="1506538" y="53975"/>
                  </a:lnTo>
                  <a:lnTo>
                    <a:pt x="1531938" y="71438"/>
                  </a:lnTo>
                  <a:lnTo>
                    <a:pt x="1555751" y="87312"/>
                  </a:lnTo>
                  <a:lnTo>
                    <a:pt x="1574801" y="106362"/>
                  </a:lnTo>
                  <a:lnTo>
                    <a:pt x="1593851" y="122237"/>
                  </a:lnTo>
                  <a:lnTo>
                    <a:pt x="1612901" y="141288"/>
                  </a:lnTo>
                  <a:lnTo>
                    <a:pt x="1627188" y="163513"/>
                  </a:lnTo>
                  <a:lnTo>
                    <a:pt x="1654176" y="201613"/>
                  </a:lnTo>
                  <a:lnTo>
                    <a:pt x="1673226" y="241300"/>
                  </a:lnTo>
                  <a:lnTo>
                    <a:pt x="1685926" y="279400"/>
                  </a:lnTo>
                  <a:lnTo>
                    <a:pt x="1693863" y="323850"/>
                  </a:lnTo>
                  <a:lnTo>
                    <a:pt x="1700213" y="363538"/>
                  </a:lnTo>
                  <a:lnTo>
                    <a:pt x="1700213" y="404813"/>
                  </a:lnTo>
                  <a:lnTo>
                    <a:pt x="1697038" y="446087"/>
                  </a:lnTo>
                  <a:lnTo>
                    <a:pt x="1689101" y="485775"/>
                  </a:lnTo>
                  <a:lnTo>
                    <a:pt x="1677988" y="523875"/>
                  </a:lnTo>
                  <a:lnTo>
                    <a:pt x="1662113" y="561975"/>
                  </a:lnTo>
                  <a:lnTo>
                    <a:pt x="1643063" y="596900"/>
                  </a:lnTo>
                  <a:lnTo>
                    <a:pt x="1620838" y="630238"/>
                  </a:lnTo>
                  <a:lnTo>
                    <a:pt x="1597026" y="661988"/>
                  </a:lnTo>
                  <a:lnTo>
                    <a:pt x="1571626" y="690563"/>
                  </a:lnTo>
                  <a:lnTo>
                    <a:pt x="1543051" y="717550"/>
                  </a:lnTo>
                  <a:lnTo>
                    <a:pt x="1509713" y="738188"/>
                  </a:lnTo>
                  <a:lnTo>
                    <a:pt x="1477963" y="757238"/>
                  </a:lnTo>
                  <a:lnTo>
                    <a:pt x="1447800" y="768350"/>
                  </a:lnTo>
                  <a:lnTo>
                    <a:pt x="1417638" y="779463"/>
                  </a:lnTo>
                  <a:lnTo>
                    <a:pt x="1387475" y="787400"/>
                  </a:lnTo>
                  <a:lnTo>
                    <a:pt x="1355725" y="793750"/>
                  </a:lnTo>
                  <a:lnTo>
                    <a:pt x="1325563" y="793750"/>
                  </a:lnTo>
                  <a:lnTo>
                    <a:pt x="1295400" y="793750"/>
                  </a:lnTo>
                  <a:lnTo>
                    <a:pt x="1265238" y="793750"/>
                  </a:lnTo>
                  <a:lnTo>
                    <a:pt x="1235075" y="787400"/>
                  </a:lnTo>
                  <a:lnTo>
                    <a:pt x="1204913" y="782638"/>
                  </a:lnTo>
                  <a:lnTo>
                    <a:pt x="1177925" y="771525"/>
                  </a:lnTo>
                  <a:lnTo>
                    <a:pt x="1150938" y="760413"/>
                  </a:lnTo>
                  <a:lnTo>
                    <a:pt x="1123950" y="749300"/>
                  </a:lnTo>
                  <a:lnTo>
                    <a:pt x="1096963" y="733425"/>
                  </a:lnTo>
                  <a:lnTo>
                    <a:pt x="1073150" y="719138"/>
                  </a:lnTo>
                  <a:lnTo>
                    <a:pt x="1047750" y="700088"/>
                  </a:lnTo>
                  <a:lnTo>
                    <a:pt x="1027113" y="681038"/>
                  </a:lnTo>
                  <a:lnTo>
                    <a:pt x="1004888" y="660400"/>
                  </a:lnTo>
                  <a:lnTo>
                    <a:pt x="985838" y="638175"/>
                  </a:lnTo>
                  <a:lnTo>
                    <a:pt x="966788" y="614363"/>
                  </a:lnTo>
                  <a:lnTo>
                    <a:pt x="952500" y="588963"/>
                  </a:lnTo>
                  <a:lnTo>
                    <a:pt x="936625" y="561975"/>
                  </a:lnTo>
                  <a:lnTo>
                    <a:pt x="925513" y="534988"/>
                  </a:lnTo>
                  <a:lnTo>
                    <a:pt x="914400" y="508000"/>
                  </a:lnTo>
                  <a:lnTo>
                    <a:pt x="906463" y="477837"/>
                  </a:lnTo>
                  <a:lnTo>
                    <a:pt x="901700" y="447675"/>
                  </a:lnTo>
                  <a:lnTo>
                    <a:pt x="898525" y="419100"/>
                  </a:lnTo>
                  <a:lnTo>
                    <a:pt x="898525" y="385763"/>
                  </a:lnTo>
                  <a:lnTo>
                    <a:pt x="901700" y="355600"/>
                  </a:lnTo>
                  <a:lnTo>
                    <a:pt x="906463" y="323850"/>
                  </a:lnTo>
                  <a:lnTo>
                    <a:pt x="914400" y="287338"/>
                  </a:lnTo>
                  <a:lnTo>
                    <a:pt x="925513" y="255588"/>
                  </a:lnTo>
                  <a:lnTo>
                    <a:pt x="939800" y="222250"/>
                  </a:lnTo>
                  <a:lnTo>
                    <a:pt x="958850" y="187325"/>
                  </a:lnTo>
                  <a:lnTo>
                    <a:pt x="982663" y="152400"/>
                  </a:lnTo>
                  <a:lnTo>
                    <a:pt x="1016000" y="119062"/>
                  </a:lnTo>
                  <a:lnTo>
                    <a:pt x="1050925" y="87312"/>
                  </a:lnTo>
                  <a:lnTo>
                    <a:pt x="1069975" y="71438"/>
                  </a:lnTo>
                  <a:lnTo>
                    <a:pt x="1092200" y="57150"/>
                  </a:lnTo>
                  <a:lnTo>
                    <a:pt x="1116013" y="42862"/>
                  </a:lnTo>
                  <a:lnTo>
                    <a:pt x="1139825" y="33338"/>
                  </a:lnTo>
                  <a:lnTo>
                    <a:pt x="1168400" y="22225"/>
                  </a:lnTo>
                  <a:lnTo>
                    <a:pt x="1195388" y="14288"/>
                  </a:lnTo>
                  <a:lnTo>
                    <a:pt x="1222375" y="7937"/>
                  </a:lnTo>
                  <a:lnTo>
                    <a:pt x="1252538" y="317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30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nvGrpSpPr>
            <p:cNvPr id="386" name="Group 385"/>
            <p:cNvGrpSpPr/>
            <p:nvPr/>
          </p:nvGrpSpPr>
          <p:grpSpPr>
            <a:xfrm>
              <a:off x="181008" y="3300847"/>
              <a:ext cx="407292" cy="125750"/>
              <a:chOff x="8905114" y="3169065"/>
              <a:chExt cx="739275" cy="228249"/>
            </a:xfrm>
            <a:solidFill>
              <a:schemeClr val="tx1"/>
            </a:solidFill>
          </p:grpSpPr>
          <p:sp>
            <p:nvSpPr>
              <p:cNvPr id="387" name="Freeform 386"/>
              <p:cNvSpPr>
                <a:spLocks/>
              </p:cNvSpPr>
              <p:nvPr/>
            </p:nvSpPr>
            <p:spPr bwMode="auto">
              <a:xfrm>
                <a:off x="9311754" y="3172960"/>
                <a:ext cx="332635" cy="213447"/>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88" name="Freeform 387"/>
              <p:cNvSpPr>
                <a:spLocks/>
              </p:cNvSpPr>
              <p:nvPr/>
            </p:nvSpPr>
            <p:spPr bwMode="auto">
              <a:xfrm>
                <a:off x="8905114" y="3169065"/>
                <a:ext cx="341983" cy="228249"/>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3" name="Group 302"/>
          <p:cNvGrpSpPr/>
          <p:nvPr/>
        </p:nvGrpSpPr>
        <p:grpSpPr>
          <a:xfrm>
            <a:off x="369609" y="3800966"/>
            <a:ext cx="354261" cy="352376"/>
            <a:chOff x="142723" y="3588764"/>
            <a:chExt cx="456767" cy="454338"/>
          </a:xfrm>
        </p:grpSpPr>
        <p:pic>
          <p:nvPicPr>
            <p:cNvPr id="383" name="Picture 382" descr="Icon 10.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42723" y="3693164"/>
              <a:ext cx="382303" cy="349938"/>
            </a:xfrm>
            <a:prstGeom prst="rect">
              <a:avLst/>
            </a:prstGeom>
          </p:spPr>
        </p:pic>
        <p:pic>
          <p:nvPicPr>
            <p:cNvPr id="384" name="Picture 383" descr="\\MAGNUM\Projects\Microsoft\Cloud Power FY12\Design\Icons\PNGs\Marketplace.png"/>
            <p:cNvPicPr>
              <a:picLocks noChangeAspect="1" noChangeArrowheads="1"/>
            </p:cNvPicPr>
            <p:nvPr/>
          </p:nvPicPr>
          <p:blipFill>
            <a:blip r:embed="rId9" cstate="print">
              <a:lum bright="100000"/>
            </a:blip>
            <a:srcRect/>
            <a:stretch>
              <a:fillRect/>
            </a:stretch>
          </p:blipFill>
          <p:spPr bwMode="auto">
            <a:xfrm>
              <a:off x="404180" y="3588764"/>
              <a:ext cx="195310" cy="195310"/>
            </a:xfrm>
            <a:prstGeom prst="rect">
              <a:avLst/>
            </a:prstGeom>
            <a:solidFill>
              <a:schemeClr val="tx1"/>
            </a:solidFill>
          </p:spPr>
        </p:pic>
      </p:grpSp>
      <p:grpSp>
        <p:nvGrpSpPr>
          <p:cNvPr id="304" name="Group 303"/>
          <p:cNvGrpSpPr/>
          <p:nvPr/>
        </p:nvGrpSpPr>
        <p:grpSpPr>
          <a:xfrm>
            <a:off x="370101" y="4393518"/>
            <a:ext cx="353276" cy="285932"/>
            <a:chOff x="366692" y="4077730"/>
            <a:chExt cx="507449" cy="410717"/>
          </a:xfrm>
        </p:grpSpPr>
        <p:pic>
          <p:nvPicPr>
            <p:cNvPr id="381" name="Picture 380" descr="\\MAGNUM\Projects\Microsoft\Cloud Power FY12\Design\Icons\PNGs\Branch.png"/>
            <p:cNvPicPr>
              <a:picLocks noChangeAspect="1" noChangeArrowheads="1"/>
            </p:cNvPicPr>
            <p:nvPr/>
          </p:nvPicPr>
          <p:blipFill rotWithShape="1">
            <a:blip r:embed="rId10" cstate="print">
              <a:lum bright="100000"/>
            </a:blip>
            <a:srcRect t="21377" r="25995" b="21377"/>
            <a:stretch/>
          </p:blipFill>
          <p:spPr bwMode="auto">
            <a:xfrm>
              <a:off x="377564" y="4077730"/>
              <a:ext cx="496577" cy="384127"/>
            </a:xfrm>
            <a:prstGeom prst="rect">
              <a:avLst/>
            </a:prstGeom>
            <a:noFill/>
          </p:spPr>
        </p:pic>
        <p:sp>
          <p:nvSpPr>
            <p:cNvPr id="382" name="Oval 58"/>
            <p:cNvSpPr/>
            <p:nvPr/>
          </p:nvSpPr>
          <p:spPr bwMode="auto">
            <a:xfrm>
              <a:off x="366692" y="4231889"/>
              <a:ext cx="112440" cy="256558"/>
            </a:xfrm>
            <a:custGeom>
              <a:avLst/>
              <a:gdLst/>
              <a:ahLst/>
              <a:cxnLst/>
              <a:rect l="l" t="t" r="r" b="b"/>
              <a:pathLst>
                <a:path w="746519" h="1860882">
                  <a:moveTo>
                    <a:pt x="167038" y="361990"/>
                  </a:moveTo>
                  <a:lnTo>
                    <a:pt x="576950" y="361990"/>
                  </a:lnTo>
                  <a:cubicBezTo>
                    <a:pt x="667803" y="361990"/>
                    <a:pt x="741454" y="429907"/>
                    <a:pt x="741454" y="513688"/>
                  </a:cubicBezTo>
                  <a:lnTo>
                    <a:pt x="741454" y="578527"/>
                  </a:lnTo>
                  <a:lnTo>
                    <a:pt x="741454" y="822418"/>
                  </a:lnTo>
                  <a:lnTo>
                    <a:pt x="746519" y="1035341"/>
                  </a:lnTo>
                  <a:cubicBezTo>
                    <a:pt x="746519" y="1060166"/>
                    <a:pt x="712757" y="1069136"/>
                    <a:pt x="695242" y="1069994"/>
                  </a:cubicBezTo>
                  <a:cubicBezTo>
                    <a:pt x="677728" y="1070852"/>
                    <a:pt x="641431" y="1065315"/>
                    <a:pt x="641431" y="1040490"/>
                  </a:cubicBezTo>
                  <a:cubicBezTo>
                    <a:pt x="641335" y="933656"/>
                    <a:pt x="641239" y="826821"/>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lnTo>
                    <a:pt x="413651" y="1183095"/>
                  </a:lnTo>
                  <a:cubicBezTo>
                    <a:pt x="413651" y="1171546"/>
                    <a:pt x="403499" y="1162184"/>
                    <a:pt x="390975" y="1162184"/>
                  </a:cubicBezTo>
                  <a:lnTo>
                    <a:pt x="353012" y="1162184"/>
                  </a:lnTo>
                  <a:cubicBezTo>
                    <a:pt x="340488" y="1162184"/>
                    <a:pt x="330336" y="1171546"/>
                    <a:pt x="330336" y="1183095"/>
                  </a:cubicBezTo>
                  <a:lnTo>
                    <a:pt x="330336" y="1204005"/>
                  </a:lnTo>
                  <a:lnTo>
                    <a:pt x="333806" y="1788305"/>
                  </a:lnTo>
                  <a:cubicBezTo>
                    <a:pt x="333806" y="1828388"/>
                    <a:pt x="298569" y="1860882"/>
                    <a:pt x="255103" y="1860882"/>
                  </a:cubicBezTo>
                  <a:lnTo>
                    <a:pt x="255103" y="1860881"/>
                  </a:lnTo>
                  <a:cubicBezTo>
                    <a:pt x="211636" y="1860881"/>
                    <a:pt x="176400" y="1828388"/>
                    <a:pt x="176400" y="1788305"/>
                  </a:cubicBezTo>
                  <a:lnTo>
                    <a:pt x="176134" y="724482"/>
                  </a:ln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lnTo>
                    <a:pt x="2533" y="822418"/>
                  </a:ln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50" normalizeH="0" baseline="0" noProof="0" dirty="0" err="1">
                <a:ln>
                  <a:noFill/>
                </a:ln>
                <a:solidFill>
                  <a:srgbClr val="DC3C00"/>
                </a:solidFill>
                <a:effectLst/>
                <a:uLnTx/>
                <a:uFillTx/>
                <a:latin typeface="Segoe UI"/>
                <a:ea typeface="Segoe UI" pitchFamily="34" charset="0"/>
                <a:cs typeface="Segoe UI" pitchFamily="34" charset="0"/>
              </a:endParaRPr>
            </a:p>
          </p:txBody>
        </p:sp>
      </p:grpSp>
      <p:grpSp>
        <p:nvGrpSpPr>
          <p:cNvPr id="305" name="Group 304"/>
          <p:cNvGrpSpPr/>
          <p:nvPr/>
        </p:nvGrpSpPr>
        <p:grpSpPr>
          <a:xfrm>
            <a:off x="384977" y="5043689"/>
            <a:ext cx="296328" cy="227889"/>
            <a:chOff x="439846" y="5291126"/>
            <a:chExt cx="233727" cy="179747"/>
          </a:xfrm>
        </p:grpSpPr>
        <p:pic>
          <p:nvPicPr>
            <p:cNvPr id="379" name="Picture 378" descr="Icon 10.png"/>
            <p:cNvPicPr>
              <a:picLocks noChangeAspect="1"/>
            </p:cNvPicPr>
            <p:nvPr/>
          </p:nvPicPr>
          <p:blipFill rotWithShape="1">
            <a:blip r:embed="rId11" cstate="email">
              <a:extLst>
                <a:ext uri="{28A0092B-C50C-407E-A947-70E740481C1C}">
                  <a14:useLocalDpi xmlns:a14="http://schemas.microsoft.com/office/drawing/2010/main" val="0"/>
                </a:ext>
              </a:extLst>
            </a:blip>
            <a:srcRect b="-2"/>
            <a:stretch/>
          </p:blipFill>
          <p:spPr>
            <a:xfrm>
              <a:off x="439846" y="5291126"/>
              <a:ext cx="127476" cy="179747"/>
            </a:xfrm>
            <a:prstGeom prst="rect">
              <a:avLst/>
            </a:prstGeom>
          </p:spPr>
        </p:pic>
        <p:sp>
          <p:nvSpPr>
            <p:cNvPr id="380" name="Oval 58"/>
            <p:cNvSpPr/>
            <p:nvPr/>
          </p:nvSpPr>
          <p:spPr bwMode="auto">
            <a:xfrm>
              <a:off x="594797" y="5291126"/>
              <a:ext cx="78776" cy="179747"/>
            </a:xfrm>
            <a:custGeom>
              <a:avLst/>
              <a:gdLst/>
              <a:ahLst/>
              <a:cxnLst/>
              <a:rect l="l" t="t" r="r" b="b"/>
              <a:pathLst>
                <a:path w="746519" h="1860882">
                  <a:moveTo>
                    <a:pt x="167038" y="361990"/>
                  </a:moveTo>
                  <a:lnTo>
                    <a:pt x="576950" y="361990"/>
                  </a:lnTo>
                  <a:cubicBezTo>
                    <a:pt x="667803" y="361990"/>
                    <a:pt x="741454" y="429907"/>
                    <a:pt x="741454" y="513688"/>
                  </a:cubicBezTo>
                  <a:lnTo>
                    <a:pt x="741454" y="578527"/>
                  </a:lnTo>
                  <a:lnTo>
                    <a:pt x="741454" y="822418"/>
                  </a:lnTo>
                  <a:lnTo>
                    <a:pt x="746519" y="1035341"/>
                  </a:lnTo>
                  <a:cubicBezTo>
                    <a:pt x="746519" y="1060166"/>
                    <a:pt x="712757" y="1069136"/>
                    <a:pt x="695242" y="1069994"/>
                  </a:cubicBezTo>
                  <a:cubicBezTo>
                    <a:pt x="677728" y="1070852"/>
                    <a:pt x="641431" y="1065315"/>
                    <a:pt x="641431" y="1040490"/>
                  </a:cubicBezTo>
                  <a:cubicBezTo>
                    <a:pt x="641335" y="933656"/>
                    <a:pt x="641239" y="826821"/>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lnTo>
                    <a:pt x="413651" y="1183095"/>
                  </a:lnTo>
                  <a:cubicBezTo>
                    <a:pt x="413651" y="1171546"/>
                    <a:pt x="403499" y="1162184"/>
                    <a:pt x="390975" y="1162184"/>
                  </a:cubicBezTo>
                  <a:lnTo>
                    <a:pt x="353012" y="1162184"/>
                  </a:lnTo>
                  <a:cubicBezTo>
                    <a:pt x="340488" y="1162184"/>
                    <a:pt x="330336" y="1171546"/>
                    <a:pt x="330336" y="1183095"/>
                  </a:cubicBezTo>
                  <a:lnTo>
                    <a:pt x="330336" y="1204005"/>
                  </a:lnTo>
                  <a:lnTo>
                    <a:pt x="333806" y="1788305"/>
                  </a:lnTo>
                  <a:cubicBezTo>
                    <a:pt x="333806" y="1828388"/>
                    <a:pt x="298569" y="1860882"/>
                    <a:pt x="255103" y="1860882"/>
                  </a:cubicBezTo>
                  <a:lnTo>
                    <a:pt x="255103" y="1860881"/>
                  </a:lnTo>
                  <a:cubicBezTo>
                    <a:pt x="211636" y="1860881"/>
                    <a:pt x="176400" y="1828388"/>
                    <a:pt x="176400" y="1788305"/>
                  </a:cubicBezTo>
                  <a:lnTo>
                    <a:pt x="176134" y="724482"/>
                  </a:ln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lnTo>
                    <a:pt x="2533" y="822418"/>
                  </a:ln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50" normalizeH="0" baseline="0" noProof="0" dirty="0" err="1">
                <a:ln>
                  <a:noFill/>
                </a:ln>
                <a:solidFill>
                  <a:srgbClr val="DC3C00"/>
                </a:solidFill>
                <a:effectLst/>
                <a:uLnTx/>
                <a:uFillTx/>
                <a:latin typeface="Segoe UI"/>
                <a:ea typeface="Segoe UI" pitchFamily="34" charset="0"/>
                <a:cs typeface="Segoe UI" pitchFamily="34" charset="0"/>
              </a:endParaRPr>
            </a:p>
          </p:txBody>
        </p:sp>
      </p:grpSp>
      <p:grpSp>
        <p:nvGrpSpPr>
          <p:cNvPr id="306" name="Group 305"/>
          <p:cNvGrpSpPr>
            <a:grpSpLocks noChangeAspect="1"/>
          </p:cNvGrpSpPr>
          <p:nvPr/>
        </p:nvGrpSpPr>
        <p:grpSpPr bwMode="black">
          <a:xfrm>
            <a:off x="473321" y="4894319"/>
            <a:ext cx="146839" cy="110996"/>
            <a:chOff x="5152728" y="4450437"/>
            <a:chExt cx="311281" cy="235362"/>
          </a:xfrm>
          <a:solidFill>
            <a:schemeClr val="tx1"/>
          </a:solidFill>
        </p:grpSpPr>
        <p:sp>
          <p:nvSpPr>
            <p:cNvPr id="377" name="Freeform 376"/>
            <p:cNvSpPr>
              <a:spLocks noEditPoints="1"/>
            </p:cNvSpPr>
            <p:nvPr/>
          </p:nvSpPr>
          <p:spPr bwMode="black">
            <a:xfrm>
              <a:off x="5152728" y="4450437"/>
              <a:ext cx="212586" cy="199300"/>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grpFill/>
            <a:ln w="635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120" normalizeH="0" baseline="0" noProof="0">
                <a:ln>
                  <a:noFill/>
                </a:ln>
                <a:solidFill>
                  <a:srgbClr val="FFFFFF">
                    <a:lumMod val="50000"/>
                  </a:srgbClr>
                </a:solidFill>
                <a:effectLst/>
                <a:uLnTx/>
                <a:uFillTx/>
                <a:latin typeface="Segoe Light" pitchFamily="34" charset="0"/>
                <a:ea typeface="+mn-ea"/>
                <a:cs typeface="+mn-cs"/>
              </a:endParaRPr>
            </a:p>
          </p:txBody>
        </p:sp>
        <p:sp>
          <p:nvSpPr>
            <p:cNvPr id="378" name="Freeform 377"/>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grpFill/>
            <a:ln w="6350">
              <a:solidFill>
                <a:schemeClr val="bg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120" normalizeH="0" baseline="0" noProof="0">
                <a:ln>
                  <a:noFill/>
                </a:ln>
                <a:solidFill>
                  <a:srgbClr val="FFFFFF">
                    <a:lumMod val="50000"/>
                  </a:srgbClr>
                </a:solidFill>
                <a:effectLst/>
                <a:uLnTx/>
                <a:uFillTx/>
                <a:latin typeface="Segoe Light" pitchFamily="34" charset="0"/>
                <a:ea typeface="+mn-ea"/>
                <a:cs typeface="+mn-cs"/>
              </a:endParaRPr>
            </a:p>
          </p:txBody>
        </p:sp>
      </p:grpSp>
      <p:grpSp>
        <p:nvGrpSpPr>
          <p:cNvPr id="307" name="Group 306"/>
          <p:cNvGrpSpPr/>
          <p:nvPr/>
        </p:nvGrpSpPr>
        <p:grpSpPr>
          <a:xfrm>
            <a:off x="444801" y="5415332"/>
            <a:ext cx="310354" cy="269556"/>
            <a:chOff x="2462213" y="1598613"/>
            <a:chExt cx="4222750" cy="3667125"/>
          </a:xfrm>
          <a:solidFill>
            <a:schemeClr val="tx1"/>
          </a:solidFill>
        </p:grpSpPr>
        <p:sp>
          <p:nvSpPr>
            <p:cNvPr id="351" name="Rectangle 350"/>
            <p:cNvSpPr>
              <a:spLocks noChangeArrowheads="1"/>
            </p:cNvSpPr>
            <p:nvPr/>
          </p:nvSpPr>
          <p:spPr bwMode="auto">
            <a:xfrm>
              <a:off x="5564188" y="3346451"/>
              <a:ext cx="115888"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351"/>
            <p:cNvSpPr>
              <a:spLocks noChangeArrowheads="1"/>
            </p:cNvSpPr>
            <p:nvPr/>
          </p:nvSpPr>
          <p:spPr bwMode="auto">
            <a:xfrm>
              <a:off x="5795963" y="3346451"/>
              <a:ext cx="112713"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352"/>
            <p:cNvSpPr>
              <a:spLocks noChangeArrowheads="1"/>
            </p:cNvSpPr>
            <p:nvPr/>
          </p:nvSpPr>
          <p:spPr bwMode="auto">
            <a:xfrm>
              <a:off x="3092451" y="3346451"/>
              <a:ext cx="115888"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4" name="Rectangle 353"/>
            <p:cNvSpPr>
              <a:spLocks noChangeArrowheads="1"/>
            </p:cNvSpPr>
            <p:nvPr/>
          </p:nvSpPr>
          <p:spPr bwMode="auto">
            <a:xfrm>
              <a:off x="3324226" y="3346451"/>
              <a:ext cx="117475"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5" name="Freeform 354"/>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355"/>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356"/>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8" name="Freeform 357"/>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59" name="Freeform 358"/>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359"/>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360"/>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361"/>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362"/>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363"/>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5" name="Freeform 364"/>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6" name="Freeform 365"/>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7" name="Freeform 366"/>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8" name="Freeform 367"/>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69" name="Freeform 368"/>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0" name="Freeform 369"/>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1" name="Freeform 370"/>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2" name="Oval 371"/>
            <p:cNvSpPr>
              <a:spLocks noChangeArrowheads="1"/>
            </p:cNvSpPr>
            <p:nvPr/>
          </p:nvSpPr>
          <p:spPr bwMode="auto">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3" name="Oval 372"/>
            <p:cNvSpPr>
              <a:spLocks noChangeArrowheads="1"/>
            </p:cNvSpPr>
            <p:nvPr/>
          </p:nvSpPr>
          <p:spPr bwMode="auto">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4" name="Oval 373"/>
            <p:cNvSpPr>
              <a:spLocks noChangeArrowheads="1"/>
            </p:cNvSpPr>
            <p:nvPr/>
          </p:nvSpPr>
          <p:spPr bwMode="auto">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5" name="Freeform 374"/>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376" name="Freeform 375"/>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08" name="Picture 307" descr="Icon 10.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66943" y="5575522"/>
            <a:ext cx="270045" cy="247183"/>
          </a:xfrm>
          <a:prstGeom prst="rect">
            <a:avLst/>
          </a:prstGeom>
        </p:spPr>
      </p:pic>
      <p:grpSp>
        <p:nvGrpSpPr>
          <p:cNvPr id="309" name="Group 308"/>
          <p:cNvGrpSpPr/>
          <p:nvPr/>
        </p:nvGrpSpPr>
        <p:grpSpPr>
          <a:xfrm>
            <a:off x="444106" y="5973440"/>
            <a:ext cx="205228" cy="347083"/>
            <a:chOff x="5200664" y="5431932"/>
            <a:chExt cx="273073" cy="504535"/>
          </a:xfrm>
          <a:solidFill>
            <a:schemeClr val="bg1"/>
          </a:solidFill>
        </p:grpSpPr>
        <p:sp>
          <p:nvSpPr>
            <p:cNvPr id="347" name="Oval 58"/>
            <p:cNvSpPr/>
            <p:nvPr/>
          </p:nvSpPr>
          <p:spPr bwMode="auto">
            <a:xfrm>
              <a:off x="5271337" y="5431932"/>
              <a:ext cx="202400" cy="504535"/>
            </a:xfrm>
            <a:custGeom>
              <a:avLst/>
              <a:gdLst/>
              <a:ahLst/>
              <a:cxnLst/>
              <a:rect l="l" t="t" r="r" b="b"/>
              <a:pathLst>
                <a:path w="746519" h="1860882">
                  <a:moveTo>
                    <a:pt x="167038" y="361990"/>
                  </a:moveTo>
                  <a:lnTo>
                    <a:pt x="576950" y="361990"/>
                  </a:lnTo>
                  <a:cubicBezTo>
                    <a:pt x="667803" y="361990"/>
                    <a:pt x="741454" y="429907"/>
                    <a:pt x="741454" y="513688"/>
                  </a:cubicBezTo>
                  <a:lnTo>
                    <a:pt x="741454" y="578527"/>
                  </a:lnTo>
                  <a:lnTo>
                    <a:pt x="741454" y="822418"/>
                  </a:lnTo>
                  <a:lnTo>
                    <a:pt x="746519" y="1035341"/>
                  </a:lnTo>
                  <a:cubicBezTo>
                    <a:pt x="746519" y="1060166"/>
                    <a:pt x="712757" y="1069136"/>
                    <a:pt x="695242" y="1069994"/>
                  </a:cubicBezTo>
                  <a:cubicBezTo>
                    <a:pt x="677728" y="1070852"/>
                    <a:pt x="641431" y="1065315"/>
                    <a:pt x="641431" y="1040490"/>
                  </a:cubicBezTo>
                  <a:cubicBezTo>
                    <a:pt x="641335" y="933656"/>
                    <a:pt x="641239" y="826821"/>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lnTo>
                    <a:pt x="413651" y="1183095"/>
                  </a:lnTo>
                  <a:cubicBezTo>
                    <a:pt x="413651" y="1171546"/>
                    <a:pt x="403499" y="1162184"/>
                    <a:pt x="390975" y="1162184"/>
                  </a:cubicBezTo>
                  <a:lnTo>
                    <a:pt x="353012" y="1162184"/>
                  </a:lnTo>
                  <a:cubicBezTo>
                    <a:pt x="340488" y="1162184"/>
                    <a:pt x="330336" y="1171546"/>
                    <a:pt x="330336" y="1183095"/>
                  </a:cubicBezTo>
                  <a:lnTo>
                    <a:pt x="330336" y="1204005"/>
                  </a:lnTo>
                  <a:lnTo>
                    <a:pt x="333806" y="1788305"/>
                  </a:lnTo>
                  <a:cubicBezTo>
                    <a:pt x="333806" y="1828388"/>
                    <a:pt x="298569" y="1860882"/>
                    <a:pt x="255103" y="1860882"/>
                  </a:cubicBezTo>
                  <a:lnTo>
                    <a:pt x="255103" y="1860881"/>
                  </a:lnTo>
                  <a:cubicBezTo>
                    <a:pt x="211636" y="1860881"/>
                    <a:pt x="176400" y="1828388"/>
                    <a:pt x="176400" y="1788305"/>
                  </a:cubicBezTo>
                  <a:lnTo>
                    <a:pt x="176134" y="724482"/>
                  </a:ln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lnTo>
                    <a:pt x="2533" y="822418"/>
                  </a:ln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50" normalizeH="0" baseline="0" noProof="0" dirty="0" err="1">
                <a:ln>
                  <a:noFill/>
                </a:ln>
                <a:solidFill>
                  <a:srgbClr val="DC3C00"/>
                </a:solidFill>
                <a:effectLst/>
                <a:uLnTx/>
                <a:uFillTx/>
                <a:latin typeface="Segoe UI"/>
                <a:ea typeface="Segoe UI" pitchFamily="34" charset="0"/>
                <a:cs typeface="Segoe UI" pitchFamily="34" charset="0"/>
              </a:endParaRPr>
            </a:p>
          </p:txBody>
        </p:sp>
        <p:grpSp>
          <p:nvGrpSpPr>
            <p:cNvPr id="348" name="Group 347"/>
            <p:cNvGrpSpPr>
              <a:grpSpLocks noChangeAspect="1"/>
            </p:cNvGrpSpPr>
            <p:nvPr/>
          </p:nvGrpSpPr>
          <p:grpSpPr>
            <a:xfrm>
              <a:off x="5200664" y="5703144"/>
              <a:ext cx="161595" cy="159154"/>
              <a:chOff x="10377492" y="4644232"/>
              <a:chExt cx="420688" cy="414337"/>
            </a:xfrm>
            <a:grpFill/>
          </p:grpSpPr>
          <p:sp>
            <p:nvSpPr>
              <p:cNvPr id="349" name="Freeform 348"/>
              <p:cNvSpPr>
                <a:spLocks noEditPoints="1"/>
              </p:cNvSpPr>
              <p:nvPr/>
            </p:nvSpPr>
            <p:spPr bwMode="auto">
              <a:xfrm>
                <a:off x="10377492" y="4644232"/>
                <a:ext cx="420688" cy="201613"/>
              </a:xfrm>
              <a:custGeom>
                <a:avLst/>
                <a:gdLst>
                  <a:gd name="T0" fmla="*/ 1268 w 1860"/>
                  <a:gd name="T1" fmla="*/ 188 h 891"/>
                  <a:gd name="T2" fmla="*/ 1265 w 1860"/>
                  <a:gd name="T3" fmla="*/ 150 h 891"/>
                  <a:gd name="T4" fmla="*/ 1245 w 1860"/>
                  <a:gd name="T5" fmla="*/ 99 h 891"/>
                  <a:gd name="T6" fmla="*/ 1213 w 1860"/>
                  <a:gd name="T7" fmla="*/ 56 h 891"/>
                  <a:gd name="T8" fmla="*/ 1169 w 1860"/>
                  <a:gd name="T9" fmla="*/ 23 h 891"/>
                  <a:gd name="T10" fmla="*/ 1118 w 1860"/>
                  <a:gd name="T11" fmla="*/ 4 h 891"/>
                  <a:gd name="T12" fmla="*/ 779 w 1860"/>
                  <a:gd name="T13" fmla="*/ 0 h 891"/>
                  <a:gd name="T14" fmla="*/ 741 w 1860"/>
                  <a:gd name="T15" fmla="*/ 4 h 891"/>
                  <a:gd name="T16" fmla="*/ 689 w 1860"/>
                  <a:gd name="T17" fmla="*/ 23 h 891"/>
                  <a:gd name="T18" fmla="*/ 646 w 1860"/>
                  <a:gd name="T19" fmla="*/ 56 h 891"/>
                  <a:gd name="T20" fmla="*/ 614 w 1860"/>
                  <a:gd name="T21" fmla="*/ 99 h 891"/>
                  <a:gd name="T22" fmla="*/ 595 w 1860"/>
                  <a:gd name="T23" fmla="*/ 150 h 891"/>
                  <a:gd name="T24" fmla="*/ 592 w 1860"/>
                  <a:gd name="T25" fmla="*/ 305 h 891"/>
                  <a:gd name="T26" fmla="*/ 98 w 1860"/>
                  <a:gd name="T27" fmla="*/ 305 h 891"/>
                  <a:gd name="T28" fmla="*/ 66 w 1860"/>
                  <a:gd name="T29" fmla="*/ 313 h 891"/>
                  <a:gd name="T30" fmla="*/ 40 w 1860"/>
                  <a:gd name="T31" fmla="*/ 330 h 891"/>
                  <a:gd name="T32" fmla="*/ 18 w 1860"/>
                  <a:gd name="T33" fmla="*/ 353 h 891"/>
                  <a:gd name="T34" fmla="*/ 4 w 1860"/>
                  <a:gd name="T35" fmla="*/ 382 h 891"/>
                  <a:gd name="T36" fmla="*/ 0 w 1860"/>
                  <a:gd name="T37" fmla="*/ 415 h 891"/>
                  <a:gd name="T38" fmla="*/ 8 w 1860"/>
                  <a:gd name="T39" fmla="*/ 570 h 891"/>
                  <a:gd name="T40" fmla="*/ 41 w 1860"/>
                  <a:gd name="T41" fmla="*/ 611 h 891"/>
                  <a:gd name="T42" fmla="*/ 312 w 1860"/>
                  <a:gd name="T43" fmla="*/ 844 h 891"/>
                  <a:gd name="T44" fmla="*/ 371 w 1860"/>
                  <a:gd name="T45" fmla="*/ 872 h 891"/>
                  <a:gd name="T46" fmla="*/ 435 w 1860"/>
                  <a:gd name="T47" fmla="*/ 889 h 891"/>
                  <a:gd name="T48" fmla="*/ 1406 w 1860"/>
                  <a:gd name="T49" fmla="*/ 891 h 891"/>
                  <a:gd name="T50" fmla="*/ 1467 w 1860"/>
                  <a:gd name="T51" fmla="*/ 880 h 891"/>
                  <a:gd name="T52" fmla="*/ 1529 w 1860"/>
                  <a:gd name="T53" fmla="*/ 854 h 891"/>
                  <a:gd name="T54" fmla="*/ 1819 w 1860"/>
                  <a:gd name="T55" fmla="*/ 611 h 891"/>
                  <a:gd name="T56" fmla="*/ 1840 w 1860"/>
                  <a:gd name="T57" fmla="*/ 585 h 891"/>
                  <a:gd name="T58" fmla="*/ 1860 w 1860"/>
                  <a:gd name="T59" fmla="*/ 415 h 891"/>
                  <a:gd name="T60" fmla="*/ 1858 w 1860"/>
                  <a:gd name="T61" fmla="*/ 392 h 891"/>
                  <a:gd name="T62" fmla="*/ 1847 w 1860"/>
                  <a:gd name="T63" fmla="*/ 362 h 891"/>
                  <a:gd name="T64" fmla="*/ 1828 w 1860"/>
                  <a:gd name="T65" fmla="*/ 337 h 891"/>
                  <a:gd name="T66" fmla="*/ 1802 w 1860"/>
                  <a:gd name="T67" fmla="*/ 317 h 891"/>
                  <a:gd name="T68" fmla="*/ 1773 w 1860"/>
                  <a:gd name="T69" fmla="*/ 307 h 891"/>
                  <a:gd name="T70" fmla="*/ 1750 w 1860"/>
                  <a:gd name="T71" fmla="*/ 305 h 891"/>
                  <a:gd name="T72" fmla="*/ 748 w 1860"/>
                  <a:gd name="T73" fmla="*/ 182 h 891"/>
                  <a:gd name="T74" fmla="*/ 756 w 1860"/>
                  <a:gd name="T75" fmla="*/ 166 h 891"/>
                  <a:gd name="T76" fmla="*/ 772 w 1860"/>
                  <a:gd name="T77" fmla="*/ 156 h 891"/>
                  <a:gd name="T78" fmla="*/ 1080 w 1860"/>
                  <a:gd name="T79" fmla="*/ 155 h 891"/>
                  <a:gd name="T80" fmla="*/ 1099 w 1860"/>
                  <a:gd name="T81" fmla="*/ 161 h 891"/>
                  <a:gd name="T82" fmla="*/ 1110 w 1860"/>
                  <a:gd name="T83" fmla="*/ 176 h 891"/>
                  <a:gd name="T84" fmla="*/ 1113 w 1860"/>
                  <a:gd name="T85" fmla="*/ 305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0" h="891">
                    <a:moveTo>
                      <a:pt x="1750" y="305"/>
                    </a:moveTo>
                    <a:lnTo>
                      <a:pt x="1268" y="305"/>
                    </a:lnTo>
                    <a:lnTo>
                      <a:pt x="1268" y="188"/>
                    </a:lnTo>
                    <a:lnTo>
                      <a:pt x="1268" y="188"/>
                    </a:lnTo>
                    <a:lnTo>
                      <a:pt x="1267" y="169"/>
                    </a:lnTo>
                    <a:lnTo>
                      <a:pt x="1265" y="150"/>
                    </a:lnTo>
                    <a:lnTo>
                      <a:pt x="1260" y="133"/>
                    </a:lnTo>
                    <a:lnTo>
                      <a:pt x="1253" y="115"/>
                    </a:lnTo>
                    <a:lnTo>
                      <a:pt x="1245" y="99"/>
                    </a:lnTo>
                    <a:lnTo>
                      <a:pt x="1236" y="83"/>
                    </a:lnTo>
                    <a:lnTo>
                      <a:pt x="1225" y="69"/>
                    </a:lnTo>
                    <a:lnTo>
                      <a:pt x="1213" y="56"/>
                    </a:lnTo>
                    <a:lnTo>
                      <a:pt x="1200" y="43"/>
                    </a:lnTo>
                    <a:lnTo>
                      <a:pt x="1186" y="32"/>
                    </a:lnTo>
                    <a:lnTo>
                      <a:pt x="1169" y="23"/>
                    </a:lnTo>
                    <a:lnTo>
                      <a:pt x="1153" y="15"/>
                    </a:lnTo>
                    <a:lnTo>
                      <a:pt x="1136" y="9"/>
                    </a:lnTo>
                    <a:lnTo>
                      <a:pt x="1118" y="4"/>
                    </a:lnTo>
                    <a:lnTo>
                      <a:pt x="1100" y="1"/>
                    </a:lnTo>
                    <a:lnTo>
                      <a:pt x="1080" y="0"/>
                    </a:lnTo>
                    <a:lnTo>
                      <a:pt x="779" y="0"/>
                    </a:lnTo>
                    <a:lnTo>
                      <a:pt x="779" y="0"/>
                    </a:lnTo>
                    <a:lnTo>
                      <a:pt x="760" y="1"/>
                    </a:lnTo>
                    <a:lnTo>
                      <a:pt x="741" y="4"/>
                    </a:lnTo>
                    <a:lnTo>
                      <a:pt x="723" y="9"/>
                    </a:lnTo>
                    <a:lnTo>
                      <a:pt x="706" y="15"/>
                    </a:lnTo>
                    <a:lnTo>
                      <a:pt x="689" y="23"/>
                    </a:lnTo>
                    <a:lnTo>
                      <a:pt x="674" y="32"/>
                    </a:lnTo>
                    <a:lnTo>
                      <a:pt x="659" y="43"/>
                    </a:lnTo>
                    <a:lnTo>
                      <a:pt x="646" y="56"/>
                    </a:lnTo>
                    <a:lnTo>
                      <a:pt x="634" y="69"/>
                    </a:lnTo>
                    <a:lnTo>
                      <a:pt x="623" y="83"/>
                    </a:lnTo>
                    <a:lnTo>
                      <a:pt x="614" y="99"/>
                    </a:lnTo>
                    <a:lnTo>
                      <a:pt x="606" y="115"/>
                    </a:lnTo>
                    <a:lnTo>
                      <a:pt x="600" y="133"/>
                    </a:lnTo>
                    <a:lnTo>
                      <a:pt x="595" y="150"/>
                    </a:lnTo>
                    <a:lnTo>
                      <a:pt x="593" y="169"/>
                    </a:lnTo>
                    <a:lnTo>
                      <a:pt x="592" y="188"/>
                    </a:lnTo>
                    <a:lnTo>
                      <a:pt x="592" y="305"/>
                    </a:lnTo>
                    <a:lnTo>
                      <a:pt x="109" y="305"/>
                    </a:lnTo>
                    <a:lnTo>
                      <a:pt x="109" y="305"/>
                    </a:lnTo>
                    <a:lnTo>
                      <a:pt x="98" y="305"/>
                    </a:lnTo>
                    <a:lnTo>
                      <a:pt x="87" y="307"/>
                    </a:lnTo>
                    <a:lnTo>
                      <a:pt x="77" y="309"/>
                    </a:lnTo>
                    <a:lnTo>
                      <a:pt x="66" y="313"/>
                    </a:lnTo>
                    <a:lnTo>
                      <a:pt x="57" y="317"/>
                    </a:lnTo>
                    <a:lnTo>
                      <a:pt x="48" y="323"/>
                    </a:lnTo>
                    <a:lnTo>
                      <a:pt x="40" y="330"/>
                    </a:lnTo>
                    <a:lnTo>
                      <a:pt x="31" y="337"/>
                    </a:lnTo>
                    <a:lnTo>
                      <a:pt x="24" y="345"/>
                    </a:lnTo>
                    <a:lnTo>
                      <a:pt x="18" y="353"/>
                    </a:lnTo>
                    <a:lnTo>
                      <a:pt x="13" y="362"/>
                    </a:lnTo>
                    <a:lnTo>
                      <a:pt x="8" y="372"/>
                    </a:lnTo>
                    <a:lnTo>
                      <a:pt x="4" y="382"/>
                    </a:lnTo>
                    <a:lnTo>
                      <a:pt x="2" y="392"/>
                    </a:lnTo>
                    <a:lnTo>
                      <a:pt x="0" y="404"/>
                    </a:lnTo>
                    <a:lnTo>
                      <a:pt x="0" y="415"/>
                    </a:lnTo>
                    <a:lnTo>
                      <a:pt x="0" y="552"/>
                    </a:lnTo>
                    <a:lnTo>
                      <a:pt x="0" y="552"/>
                    </a:lnTo>
                    <a:lnTo>
                      <a:pt x="8" y="570"/>
                    </a:lnTo>
                    <a:lnTo>
                      <a:pt x="18" y="585"/>
                    </a:lnTo>
                    <a:lnTo>
                      <a:pt x="29" y="599"/>
                    </a:lnTo>
                    <a:lnTo>
                      <a:pt x="41" y="611"/>
                    </a:lnTo>
                    <a:lnTo>
                      <a:pt x="296" y="832"/>
                    </a:lnTo>
                    <a:lnTo>
                      <a:pt x="296" y="832"/>
                    </a:lnTo>
                    <a:lnTo>
                      <a:pt x="312" y="844"/>
                    </a:lnTo>
                    <a:lnTo>
                      <a:pt x="329" y="854"/>
                    </a:lnTo>
                    <a:lnTo>
                      <a:pt x="349" y="864"/>
                    </a:lnTo>
                    <a:lnTo>
                      <a:pt x="371" y="872"/>
                    </a:lnTo>
                    <a:lnTo>
                      <a:pt x="393" y="880"/>
                    </a:lnTo>
                    <a:lnTo>
                      <a:pt x="414" y="886"/>
                    </a:lnTo>
                    <a:lnTo>
                      <a:pt x="435" y="889"/>
                    </a:lnTo>
                    <a:lnTo>
                      <a:pt x="453" y="891"/>
                    </a:lnTo>
                    <a:lnTo>
                      <a:pt x="1406" y="891"/>
                    </a:lnTo>
                    <a:lnTo>
                      <a:pt x="1406" y="891"/>
                    </a:lnTo>
                    <a:lnTo>
                      <a:pt x="1425" y="889"/>
                    </a:lnTo>
                    <a:lnTo>
                      <a:pt x="1445" y="886"/>
                    </a:lnTo>
                    <a:lnTo>
                      <a:pt x="1467" y="880"/>
                    </a:lnTo>
                    <a:lnTo>
                      <a:pt x="1488" y="872"/>
                    </a:lnTo>
                    <a:lnTo>
                      <a:pt x="1510" y="864"/>
                    </a:lnTo>
                    <a:lnTo>
                      <a:pt x="1529" y="854"/>
                    </a:lnTo>
                    <a:lnTo>
                      <a:pt x="1548" y="844"/>
                    </a:lnTo>
                    <a:lnTo>
                      <a:pt x="1562" y="832"/>
                    </a:lnTo>
                    <a:lnTo>
                      <a:pt x="1819" y="611"/>
                    </a:lnTo>
                    <a:lnTo>
                      <a:pt x="1819" y="611"/>
                    </a:lnTo>
                    <a:lnTo>
                      <a:pt x="1830" y="599"/>
                    </a:lnTo>
                    <a:lnTo>
                      <a:pt x="1840" y="585"/>
                    </a:lnTo>
                    <a:lnTo>
                      <a:pt x="1851" y="570"/>
                    </a:lnTo>
                    <a:lnTo>
                      <a:pt x="1860" y="552"/>
                    </a:lnTo>
                    <a:lnTo>
                      <a:pt x="1860" y="415"/>
                    </a:lnTo>
                    <a:lnTo>
                      <a:pt x="1860" y="415"/>
                    </a:lnTo>
                    <a:lnTo>
                      <a:pt x="1860" y="404"/>
                    </a:lnTo>
                    <a:lnTo>
                      <a:pt x="1858" y="392"/>
                    </a:lnTo>
                    <a:lnTo>
                      <a:pt x="1855" y="382"/>
                    </a:lnTo>
                    <a:lnTo>
                      <a:pt x="1852" y="372"/>
                    </a:lnTo>
                    <a:lnTo>
                      <a:pt x="1847" y="362"/>
                    </a:lnTo>
                    <a:lnTo>
                      <a:pt x="1841" y="353"/>
                    </a:lnTo>
                    <a:lnTo>
                      <a:pt x="1835" y="345"/>
                    </a:lnTo>
                    <a:lnTo>
                      <a:pt x="1828" y="337"/>
                    </a:lnTo>
                    <a:lnTo>
                      <a:pt x="1820" y="330"/>
                    </a:lnTo>
                    <a:lnTo>
                      <a:pt x="1812" y="323"/>
                    </a:lnTo>
                    <a:lnTo>
                      <a:pt x="1802" y="317"/>
                    </a:lnTo>
                    <a:lnTo>
                      <a:pt x="1793" y="313"/>
                    </a:lnTo>
                    <a:lnTo>
                      <a:pt x="1783" y="309"/>
                    </a:lnTo>
                    <a:lnTo>
                      <a:pt x="1773" y="307"/>
                    </a:lnTo>
                    <a:lnTo>
                      <a:pt x="1761" y="305"/>
                    </a:lnTo>
                    <a:lnTo>
                      <a:pt x="1750" y="305"/>
                    </a:lnTo>
                    <a:lnTo>
                      <a:pt x="1750" y="305"/>
                    </a:lnTo>
                    <a:close/>
                    <a:moveTo>
                      <a:pt x="747" y="188"/>
                    </a:moveTo>
                    <a:lnTo>
                      <a:pt x="747" y="188"/>
                    </a:lnTo>
                    <a:lnTo>
                      <a:pt x="748" y="182"/>
                    </a:lnTo>
                    <a:lnTo>
                      <a:pt x="749" y="176"/>
                    </a:lnTo>
                    <a:lnTo>
                      <a:pt x="752" y="171"/>
                    </a:lnTo>
                    <a:lnTo>
                      <a:pt x="756" y="166"/>
                    </a:lnTo>
                    <a:lnTo>
                      <a:pt x="761" y="161"/>
                    </a:lnTo>
                    <a:lnTo>
                      <a:pt x="766" y="158"/>
                    </a:lnTo>
                    <a:lnTo>
                      <a:pt x="772" y="156"/>
                    </a:lnTo>
                    <a:lnTo>
                      <a:pt x="779" y="155"/>
                    </a:lnTo>
                    <a:lnTo>
                      <a:pt x="1080" y="155"/>
                    </a:lnTo>
                    <a:lnTo>
                      <a:pt x="1080" y="155"/>
                    </a:lnTo>
                    <a:lnTo>
                      <a:pt x="1087" y="156"/>
                    </a:lnTo>
                    <a:lnTo>
                      <a:pt x="1092" y="158"/>
                    </a:lnTo>
                    <a:lnTo>
                      <a:pt x="1099" y="161"/>
                    </a:lnTo>
                    <a:lnTo>
                      <a:pt x="1103" y="166"/>
                    </a:lnTo>
                    <a:lnTo>
                      <a:pt x="1107" y="171"/>
                    </a:lnTo>
                    <a:lnTo>
                      <a:pt x="1110" y="176"/>
                    </a:lnTo>
                    <a:lnTo>
                      <a:pt x="1112" y="182"/>
                    </a:lnTo>
                    <a:lnTo>
                      <a:pt x="1113" y="188"/>
                    </a:lnTo>
                    <a:lnTo>
                      <a:pt x="1113" y="305"/>
                    </a:lnTo>
                    <a:lnTo>
                      <a:pt x="747" y="305"/>
                    </a:lnTo>
                    <a:lnTo>
                      <a:pt x="747"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DC3C00"/>
                  </a:solidFill>
                  <a:effectLst/>
                  <a:uLnTx/>
                  <a:uFillTx/>
                  <a:latin typeface="Segoe UI"/>
                  <a:ea typeface="+mn-ea"/>
                  <a:cs typeface="+mn-cs"/>
                </a:endParaRPr>
              </a:p>
            </p:txBody>
          </p:sp>
          <p:sp>
            <p:nvSpPr>
              <p:cNvPr id="350" name="Freeform 349"/>
              <p:cNvSpPr>
                <a:spLocks/>
              </p:cNvSpPr>
              <p:nvPr/>
            </p:nvSpPr>
            <p:spPr bwMode="auto">
              <a:xfrm>
                <a:off x="10377492" y="4807744"/>
                <a:ext cx="420688" cy="250825"/>
              </a:xfrm>
              <a:custGeom>
                <a:avLst/>
                <a:gdLst>
                  <a:gd name="T0" fmla="*/ 1056 w 1860"/>
                  <a:gd name="T1" fmla="*/ 392 h 1104"/>
                  <a:gd name="T2" fmla="*/ 1053 w 1860"/>
                  <a:gd name="T3" fmla="*/ 410 h 1104"/>
                  <a:gd name="T4" fmla="*/ 1037 w 1860"/>
                  <a:gd name="T5" fmla="*/ 428 h 1104"/>
                  <a:gd name="T6" fmla="*/ 1012 w 1860"/>
                  <a:gd name="T7" fmla="*/ 437 h 1104"/>
                  <a:gd name="T8" fmla="*/ 838 w 1860"/>
                  <a:gd name="T9" fmla="*/ 436 h 1104"/>
                  <a:gd name="T10" fmla="*/ 815 w 1860"/>
                  <a:gd name="T11" fmla="*/ 423 h 1104"/>
                  <a:gd name="T12" fmla="*/ 804 w 1860"/>
                  <a:gd name="T13" fmla="*/ 402 h 1104"/>
                  <a:gd name="T14" fmla="*/ 453 w 1860"/>
                  <a:gd name="T15" fmla="*/ 279 h 1104"/>
                  <a:gd name="T16" fmla="*/ 424 w 1860"/>
                  <a:gd name="T17" fmla="*/ 278 h 1104"/>
                  <a:gd name="T18" fmla="*/ 378 w 1860"/>
                  <a:gd name="T19" fmla="*/ 268 h 1104"/>
                  <a:gd name="T20" fmla="*/ 301 w 1860"/>
                  <a:gd name="T21" fmla="*/ 242 h 1104"/>
                  <a:gd name="T22" fmla="*/ 258 w 1860"/>
                  <a:gd name="T23" fmla="*/ 219 h 1104"/>
                  <a:gd name="T24" fmla="*/ 223 w 1860"/>
                  <a:gd name="T25" fmla="*/ 193 h 1104"/>
                  <a:gd name="T26" fmla="*/ 0 w 1860"/>
                  <a:gd name="T27" fmla="*/ 930 h 1104"/>
                  <a:gd name="T28" fmla="*/ 4 w 1860"/>
                  <a:gd name="T29" fmla="*/ 963 h 1104"/>
                  <a:gd name="T30" fmla="*/ 18 w 1860"/>
                  <a:gd name="T31" fmla="*/ 992 h 1104"/>
                  <a:gd name="T32" fmla="*/ 40 w 1860"/>
                  <a:gd name="T33" fmla="*/ 1015 h 1104"/>
                  <a:gd name="T34" fmla="*/ 66 w 1860"/>
                  <a:gd name="T35" fmla="*/ 1032 h 1104"/>
                  <a:gd name="T36" fmla="*/ 98 w 1860"/>
                  <a:gd name="T37" fmla="*/ 1040 h 1104"/>
                  <a:gd name="T38" fmla="*/ 172 w 1860"/>
                  <a:gd name="T39" fmla="*/ 1060 h 1104"/>
                  <a:gd name="T40" fmla="*/ 175 w 1860"/>
                  <a:gd name="T41" fmla="*/ 1077 h 1104"/>
                  <a:gd name="T42" fmla="*/ 191 w 1860"/>
                  <a:gd name="T43" fmla="*/ 1096 h 1104"/>
                  <a:gd name="T44" fmla="*/ 216 w 1860"/>
                  <a:gd name="T45" fmla="*/ 1104 h 1104"/>
                  <a:gd name="T46" fmla="*/ 380 w 1860"/>
                  <a:gd name="T47" fmla="*/ 1103 h 1104"/>
                  <a:gd name="T48" fmla="*/ 403 w 1860"/>
                  <a:gd name="T49" fmla="*/ 1091 h 1104"/>
                  <a:gd name="T50" fmla="*/ 414 w 1860"/>
                  <a:gd name="T51" fmla="*/ 1069 h 1104"/>
                  <a:gd name="T52" fmla="*/ 1443 w 1860"/>
                  <a:gd name="T53" fmla="*/ 1041 h 1104"/>
                  <a:gd name="T54" fmla="*/ 1444 w 1860"/>
                  <a:gd name="T55" fmla="*/ 1069 h 1104"/>
                  <a:gd name="T56" fmla="*/ 1457 w 1860"/>
                  <a:gd name="T57" fmla="*/ 1091 h 1104"/>
                  <a:gd name="T58" fmla="*/ 1479 w 1860"/>
                  <a:gd name="T59" fmla="*/ 1103 h 1104"/>
                  <a:gd name="T60" fmla="*/ 1643 w 1860"/>
                  <a:gd name="T61" fmla="*/ 1104 h 1104"/>
                  <a:gd name="T62" fmla="*/ 1668 w 1860"/>
                  <a:gd name="T63" fmla="*/ 1096 h 1104"/>
                  <a:gd name="T64" fmla="*/ 1684 w 1860"/>
                  <a:gd name="T65" fmla="*/ 1077 h 1104"/>
                  <a:gd name="T66" fmla="*/ 1687 w 1860"/>
                  <a:gd name="T67" fmla="*/ 1041 h 1104"/>
                  <a:gd name="T68" fmla="*/ 1761 w 1860"/>
                  <a:gd name="T69" fmla="*/ 1040 h 1104"/>
                  <a:gd name="T70" fmla="*/ 1793 w 1860"/>
                  <a:gd name="T71" fmla="*/ 1032 h 1104"/>
                  <a:gd name="T72" fmla="*/ 1820 w 1860"/>
                  <a:gd name="T73" fmla="*/ 1015 h 1104"/>
                  <a:gd name="T74" fmla="*/ 1841 w 1860"/>
                  <a:gd name="T75" fmla="*/ 992 h 1104"/>
                  <a:gd name="T76" fmla="*/ 1855 w 1860"/>
                  <a:gd name="T77" fmla="*/ 963 h 1104"/>
                  <a:gd name="T78" fmla="*/ 1860 w 1860"/>
                  <a:gd name="T79" fmla="*/ 930 h 1104"/>
                  <a:gd name="T80" fmla="*/ 1636 w 1860"/>
                  <a:gd name="T81" fmla="*/ 193 h 1104"/>
                  <a:gd name="T82" fmla="*/ 1600 w 1860"/>
                  <a:gd name="T83" fmla="*/ 219 h 1104"/>
                  <a:gd name="T84" fmla="*/ 1558 w 1860"/>
                  <a:gd name="T85" fmla="*/ 242 h 1104"/>
                  <a:gd name="T86" fmla="*/ 1481 w 1860"/>
                  <a:gd name="T87" fmla="*/ 268 h 1104"/>
                  <a:gd name="T88" fmla="*/ 1435 w 1860"/>
                  <a:gd name="T89" fmla="*/ 278 h 1104"/>
                  <a:gd name="T90" fmla="*/ 1406 w 1860"/>
                  <a:gd name="T91" fmla="*/ 279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0" h="1104">
                    <a:moveTo>
                      <a:pt x="1406" y="279"/>
                    </a:moveTo>
                    <a:lnTo>
                      <a:pt x="1056" y="279"/>
                    </a:lnTo>
                    <a:lnTo>
                      <a:pt x="1056" y="392"/>
                    </a:lnTo>
                    <a:lnTo>
                      <a:pt x="1056" y="392"/>
                    </a:lnTo>
                    <a:lnTo>
                      <a:pt x="1055" y="402"/>
                    </a:lnTo>
                    <a:lnTo>
                      <a:pt x="1053" y="410"/>
                    </a:lnTo>
                    <a:lnTo>
                      <a:pt x="1049" y="417"/>
                    </a:lnTo>
                    <a:lnTo>
                      <a:pt x="1044" y="423"/>
                    </a:lnTo>
                    <a:lnTo>
                      <a:pt x="1037" y="428"/>
                    </a:lnTo>
                    <a:lnTo>
                      <a:pt x="1030" y="433"/>
                    </a:lnTo>
                    <a:lnTo>
                      <a:pt x="1022" y="436"/>
                    </a:lnTo>
                    <a:lnTo>
                      <a:pt x="1012" y="437"/>
                    </a:lnTo>
                    <a:lnTo>
                      <a:pt x="847" y="437"/>
                    </a:lnTo>
                    <a:lnTo>
                      <a:pt x="847" y="437"/>
                    </a:lnTo>
                    <a:lnTo>
                      <a:pt x="838" y="436"/>
                    </a:lnTo>
                    <a:lnTo>
                      <a:pt x="830" y="433"/>
                    </a:lnTo>
                    <a:lnTo>
                      <a:pt x="822" y="428"/>
                    </a:lnTo>
                    <a:lnTo>
                      <a:pt x="815" y="423"/>
                    </a:lnTo>
                    <a:lnTo>
                      <a:pt x="810" y="417"/>
                    </a:lnTo>
                    <a:lnTo>
                      <a:pt x="806" y="410"/>
                    </a:lnTo>
                    <a:lnTo>
                      <a:pt x="804" y="402"/>
                    </a:lnTo>
                    <a:lnTo>
                      <a:pt x="803" y="392"/>
                    </a:lnTo>
                    <a:lnTo>
                      <a:pt x="803" y="279"/>
                    </a:lnTo>
                    <a:lnTo>
                      <a:pt x="453" y="279"/>
                    </a:lnTo>
                    <a:lnTo>
                      <a:pt x="453" y="279"/>
                    </a:lnTo>
                    <a:lnTo>
                      <a:pt x="439" y="279"/>
                    </a:lnTo>
                    <a:lnTo>
                      <a:pt x="424" y="278"/>
                    </a:lnTo>
                    <a:lnTo>
                      <a:pt x="409" y="276"/>
                    </a:lnTo>
                    <a:lnTo>
                      <a:pt x="394" y="272"/>
                    </a:lnTo>
                    <a:lnTo>
                      <a:pt x="378" y="268"/>
                    </a:lnTo>
                    <a:lnTo>
                      <a:pt x="363" y="264"/>
                    </a:lnTo>
                    <a:lnTo>
                      <a:pt x="331" y="254"/>
                    </a:lnTo>
                    <a:lnTo>
                      <a:pt x="301" y="242"/>
                    </a:lnTo>
                    <a:lnTo>
                      <a:pt x="286" y="235"/>
                    </a:lnTo>
                    <a:lnTo>
                      <a:pt x="273" y="227"/>
                    </a:lnTo>
                    <a:lnTo>
                      <a:pt x="258" y="219"/>
                    </a:lnTo>
                    <a:lnTo>
                      <a:pt x="246" y="211"/>
                    </a:lnTo>
                    <a:lnTo>
                      <a:pt x="234" y="202"/>
                    </a:lnTo>
                    <a:lnTo>
                      <a:pt x="223" y="193"/>
                    </a:lnTo>
                    <a:lnTo>
                      <a:pt x="0" y="0"/>
                    </a:lnTo>
                    <a:lnTo>
                      <a:pt x="0" y="930"/>
                    </a:lnTo>
                    <a:lnTo>
                      <a:pt x="0" y="930"/>
                    </a:lnTo>
                    <a:lnTo>
                      <a:pt x="0" y="941"/>
                    </a:lnTo>
                    <a:lnTo>
                      <a:pt x="2" y="953"/>
                    </a:lnTo>
                    <a:lnTo>
                      <a:pt x="4" y="963"/>
                    </a:lnTo>
                    <a:lnTo>
                      <a:pt x="8" y="973"/>
                    </a:lnTo>
                    <a:lnTo>
                      <a:pt x="13" y="982"/>
                    </a:lnTo>
                    <a:lnTo>
                      <a:pt x="18" y="992"/>
                    </a:lnTo>
                    <a:lnTo>
                      <a:pt x="24" y="1000"/>
                    </a:lnTo>
                    <a:lnTo>
                      <a:pt x="31" y="1008"/>
                    </a:lnTo>
                    <a:lnTo>
                      <a:pt x="40" y="1015"/>
                    </a:lnTo>
                    <a:lnTo>
                      <a:pt x="48" y="1021"/>
                    </a:lnTo>
                    <a:lnTo>
                      <a:pt x="57" y="1028"/>
                    </a:lnTo>
                    <a:lnTo>
                      <a:pt x="66" y="1032"/>
                    </a:lnTo>
                    <a:lnTo>
                      <a:pt x="77" y="1036"/>
                    </a:lnTo>
                    <a:lnTo>
                      <a:pt x="87" y="1038"/>
                    </a:lnTo>
                    <a:lnTo>
                      <a:pt x="98" y="1040"/>
                    </a:lnTo>
                    <a:lnTo>
                      <a:pt x="109" y="1041"/>
                    </a:lnTo>
                    <a:lnTo>
                      <a:pt x="172" y="1041"/>
                    </a:lnTo>
                    <a:lnTo>
                      <a:pt x="172" y="1060"/>
                    </a:lnTo>
                    <a:lnTo>
                      <a:pt x="172" y="1060"/>
                    </a:lnTo>
                    <a:lnTo>
                      <a:pt x="173" y="1069"/>
                    </a:lnTo>
                    <a:lnTo>
                      <a:pt x="175" y="1077"/>
                    </a:lnTo>
                    <a:lnTo>
                      <a:pt x="179" y="1085"/>
                    </a:lnTo>
                    <a:lnTo>
                      <a:pt x="185" y="1091"/>
                    </a:lnTo>
                    <a:lnTo>
                      <a:pt x="191" y="1096"/>
                    </a:lnTo>
                    <a:lnTo>
                      <a:pt x="199" y="1100"/>
                    </a:lnTo>
                    <a:lnTo>
                      <a:pt x="207" y="1103"/>
                    </a:lnTo>
                    <a:lnTo>
                      <a:pt x="216" y="1104"/>
                    </a:lnTo>
                    <a:lnTo>
                      <a:pt x="371" y="1104"/>
                    </a:lnTo>
                    <a:lnTo>
                      <a:pt x="371" y="1104"/>
                    </a:lnTo>
                    <a:lnTo>
                      <a:pt x="380" y="1103"/>
                    </a:lnTo>
                    <a:lnTo>
                      <a:pt x="388" y="1100"/>
                    </a:lnTo>
                    <a:lnTo>
                      <a:pt x="396" y="1096"/>
                    </a:lnTo>
                    <a:lnTo>
                      <a:pt x="403" y="1091"/>
                    </a:lnTo>
                    <a:lnTo>
                      <a:pt x="408" y="1085"/>
                    </a:lnTo>
                    <a:lnTo>
                      <a:pt x="412" y="1077"/>
                    </a:lnTo>
                    <a:lnTo>
                      <a:pt x="414" y="1069"/>
                    </a:lnTo>
                    <a:lnTo>
                      <a:pt x="415" y="1060"/>
                    </a:lnTo>
                    <a:lnTo>
                      <a:pt x="415" y="1041"/>
                    </a:lnTo>
                    <a:lnTo>
                      <a:pt x="1443" y="1041"/>
                    </a:lnTo>
                    <a:lnTo>
                      <a:pt x="1443" y="1060"/>
                    </a:lnTo>
                    <a:lnTo>
                      <a:pt x="1443" y="1060"/>
                    </a:lnTo>
                    <a:lnTo>
                      <a:pt x="1444" y="1069"/>
                    </a:lnTo>
                    <a:lnTo>
                      <a:pt x="1447" y="1077"/>
                    </a:lnTo>
                    <a:lnTo>
                      <a:pt x="1451" y="1085"/>
                    </a:lnTo>
                    <a:lnTo>
                      <a:pt x="1457" y="1091"/>
                    </a:lnTo>
                    <a:lnTo>
                      <a:pt x="1463" y="1096"/>
                    </a:lnTo>
                    <a:lnTo>
                      <a:pt x="1471" y="1100"/>
                    </a:lnTo>
                    <a:lnTo>
                      <a:pt x="1479" y="1103"/>
                    </a:lnTo>
                    <a:lnTo>
                      <a:pt x="1487" y="1104"/>
                    </a:lnTo>
                    <a:lnTo>
                      <a:pt x="1643" y="1104"/>
                    </a:lnTo>
                    <a:lnTo>
                      <a:pt x="1643" y="1104"/>
                    </a:lnTo>
                    <a:lnTo>
                      <a:pt x="1653" y="1103"/>
                    </a:lnTo>
                    <a:lnTo>
                      <a:pt x="1661" y="1100"/>
                    </a:lnTo>
                    <a:lnTo>
                      <a:pt x="1668" y="1096"/>
                    </a:lnTo>
                    <a:lnTo>
                      <a:pt x="1674" y="1091"/>
                    </a:lnTo>
                    <a:lnTo>
                      <a:pt x="1680" y="1085"/>
                    </a:lnTo>
                    <a:lnTo>
                      <a:pt x="1684" y="1077"/>
                    </a:lnTo>
                    <a:lnTo>
                      <a:pt x="1686" y="1069"/>
                    </a:lnTo>
                    <a:lnTo>
                      <a:pt x="1687" y="1060"/>
                    </a:lnTo>
                    <a:lnTo>
                      <a:pt x="1687" y="1041"/>
                    </a:lnTo>
                    <a:lnTo>
                      <a:pt x="1750" y="1041"/>
                    </a:lnTo>
                    <a:lnTo>
                      <a:pt x="1750" y="1041"/>
                    </a:lnTo>
                    <a:lnTo>
                      <a:pt x="1761" y="1040"/>
                    </a:lnTo>
                    <a:lnTo>
                      <a:pt x="1773" y="1038"/>
                    </a:lnTo>
                    <a:lnTo>
                      <a:pt x="1783" y="1036"/>
                    </a:lnTo>
                    <a:lnTo>
                      <a:pt x="1793" y="1032"/>
                    </a:lnTo>
                    <a:lnTo>
                      <a:pt x="1802" y="1028"/>
                    </a:lnTo>
                    <a:lnTo>
                      <a:pt x="1812" y="1021"/>
                    </a:lnTo>
                    <a:lnTo>
                      <a:pt x="1820" y="1015"/>
                    </a:lnTo>
                    <a:lnTo>
                      <a:pt x="1828" y="1008"/>
                    </a:lnTo>
                    <a:lnTo>
                      <a:pt x="1835" y="1000"/>
                    </a:lnTo>
                    <a:lnTo>
                      <a:pt x="1841" y="992"/>
                    </a:lnTo>
                    <a:lnTo>
                      <a:pt x="1847" y="982"/>
                    </a:lnTo>
                    <a:lnTo>
                      <a:pt x="1852" y="973"/>
                    </a:lnTo>
                    <a:lnTo>
                      <a:pt x="1855" y="963"/>
                    </a:lnTo>
                    <a:lnTo>
                      <a:pt x="1858" y="953"/>
                    </a:lnTo>
                    <a:lnTo>
                      <a:pt x="1860" y="941"/>
                    </a:lnTo>
                    <a:lnTo>
                      <a:pt x="1860" y="930"/>
                    </a:lnTo>
                    <a:lnTo>
                      <a:pt x="1860" y="0"/>
                    </a:lnTo>
                    <a:lnTo>
                      <a:pt x="1636" y="193"/>
                    </a:lnTo>
                    <a:lnTo>
                      <a:pt x="1636" y="193"/>
                    </a:lnTo>
                    <a:lnTo>
                      <a:pt x="1625" y="202"/>
                    </a:lnTo>
                    <a:lnTo>
                      <a:pt x="1614" y="211"/>
                    </a:lnTo>
                    <a:lnTo>
                      <a:pt x="1600" y="219"/>
                    </a:lnTo>
                    <a:lnTo>
                      <a:pt x="1587" y="227"/>
                    </a:lnTo>
                    <a:lnTo>
                      <a:pt x="1573" y="235"/>
                    </a:lnTo>
                    <a:lnTo>
                      <a:pt x="1558" y="242"/>
                    </a:lnTo>
                    <a:lnTo>
                      <a:pt x="1527" y="254"/>
                    </a:lnTo>
                    <a:lnTo>
                      <a:pt x="1497" y="264"/>
                    </a:lnTo>
                    <a:lnTo>
                      <a:pt x="1481" y="268"/>
                    </a:lnTo>
                    <a:lnTo>
                      <a:pt x="1465" y="272"/>
                    </a:lnTo>
                    <a:lnTo>
                      <a:pt x="1449" y="276"/>
                    </a:lnTo>
                    <a:lnTo>
                      <a:pt x="1435" y="278"/>
                    </a:lnTo>
                    <a:lnTo>
                      <a:pt x="1420" y="279"/>
                    </a:lnTo>
                    <a:lnTo>
                      <a:pt x="1406" y="279"/>
                    </a:lnTo>
                    <a:lnTo>
                      <a:pt x="1406"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DC3C00"/>
                  </a:solidFill>
                  <a:effectLst/>
                  <a:uLnTx/>
                  <a:uFillTx/>
                  <a:latin typeface="Segoe UI"/>
                  <a:ea typeface="+mn-ea"/>
                  <a:cs typeface="+mn-cs"/>
                </a:endParaRPr>
              </a:p>
            </p:txBody>
          </p:sp>
        </p:grpSp>
      </p:grpSp>
      <p:sp>
        <p:nvSpPr>
          <p:cNvPr id="310" name="TextBox 420"/>
          <p:cNvSpPr txBox="1"/>
          <p:nvPr/>
        </p:nvSpPr>
        <p:spPr>
          <a:xfrm>
            <a:off x="302663" y="6386269"/>
            <a:ext cx="11559227" cy="328377"/>
          </a:xfrm>
          <a:prstGeom prst="rect">
            <a:avLst/>
          </a:prstGeom>
          <a:noFill/>
        </p:spPr>
        <p:txBody>
          <a:bodyPr wrap="square" lIns="143428" tIns="0" rIns="0" bIns="0"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l" defTabSz="932779"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a:t>
            </a:r>
            <a:r>
              <a:rPr kumimoji="0" lang="en-US" sz="784"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Response time depends on severity level; 2</a:t>
            </a:r>
            <a:r>
              <a:rPr kumimoji="0" lang="en-US" sz="784"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784"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paid support plan in place, response time is informed by the respective plan; 3 No defined response time</a:t>
            </a:r>
          </a:p>
        </p:txBody>
      </p:sp>
      <p:sp>
        <p:nvSpPr>
          <p:cNvPr id="311" name="Rectangle 310"/>
          <p:cNvSpPr/>
          <p:nvPr/>
        </p:nvSpPr>
        <p:spPr>
          <a:xfrm>
            <a:off x="10804527" y="2149864"/>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2" name="Rectangle 311"/>
          <p:cNvSpPr/>
          <p:nvPr/>
        </p:nvSpPr>
        <p:spPr>
          <a:xfrm>
            <a:off x="10804527" y="5907694"/>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3" name="Rectangle 312"/>
          <p:cNvSpPr/>
          <p:nvPr/>
        </p:nvSpPr>
        <p:spPr>
          <a:xfrm>
            <a:off x="10804527" y="1613030"/>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4" name="Rectangle 313"/>
          <p:cNvSpPr/>
          <p:nvPr/>
        </p:nvSpPr>
        <p:spPr>
          <a:xfrm>
            <a:off x="10804527" y="4297197"/>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5" name="Rectangle 314"/>
          <p:cNvSpPr/>
          <p:nvPr/>
        </p:nvSpPr>
        <p:spPr>
          <a:xfrm>
            <a:off x="10804527" y="3760364"/>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6" name="Rectangle 315"/>
          <p:cNvSpPr/>
          <p:nvPr/>
        </p:nvSpPr>
        <p:spPr>
          <a:xfrm>
            <a:off x="10804527" y="4834030"/>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7" name="Rectangle 316"/>
          <p:cNvSpPr/>
          <p:nvPr/>
        </p:nvSpPr>
        <p:spPr>
          <a:xfrm>
            <a:off x="10804527" y="5370864"/>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8" name="Rectangle 317"/>
          <p:cNvSpPr/>
          <p:nvPr/>
        </p:nvSpPr>
        <p:spPr>
          <a:xfrm>
            <a:off x="10804527" y="2686697"/>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319" name="Rectangle 318"/>
          <p:cNvSpPr/>
          <p:nvPr/>
        </p:nvSpPr>
        <p:spPr>
          <a:xfrm>
            <a:off x="10804527" y="3223530"/>
            <a:ext cx="480893" cy="478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300"/>
              </a:spcAft>
              <a:buClrTx/>
              <a:buSzTx/>
              <a:buFontTx/>
              <a:buNone/>
              <a:tabLst/>
              <a:defRPr/>
            </a:pPr>
            <a:endParaRPr kumimoji="0" lang="en-US" sz="882"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320" name="Group 319"/>
          <p:cNvGrpSpPr>
            <a:grpSpLocks noChangeAspect="1"/>
          </p:cNvGrpSpPr>
          <p:nvPr/>
        </p:nvGrpSpPr>
        <p:grpSpPr>
          <a:xfrm>
            <a:off x="10910510" y="3865187"/>
            <a:ext cx="268927" cy="268927"/>
            <a:chOff x="11637198" y="2933827"/>
            <a:chExt cx="320040" cy="320040"/>
          </a:xfrm>
        </p:grpSpPr>
        <p:sp>
          <p:nvSpPr>
            <p:cNvPr id="345" name="Oval 344"/>
            <p:cNvSpPr/>
            <p:nvPr/>
          </p:nvSpPr>
          <p:spPr bwMode="auto">
            <a:xfrm>
              <a:off x="11637198" y="2933827"/>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6" name="Pie 345"/>
            <p:cNvSpPr/>
            <p:nvPr/>
          </p:nvSpPr>
          <p:spPr bwMode="auto">
            <a:xfrm rot="5400000">
              <a:off x="11678547" y="2979735"/>
              <a:ext cx="237343" cy="228224"/>
            </a:xfrm>
            <a:prstGeom prst="pie">
              <a:avLst>
                <a:gd name="adj1" fmla="val 10800000"/>
                <a:gd name="adj2" fmla="val 3692044"/>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1" name="Group 320"/>
          <p:cNvGrpSpPr>
            <a:grpSpLocks noChangeAspect="1"/>
          </p:cNvGrpSpPr>
          <p:nvPr/>
        </p:nvGrpSpPr>
        <p:grpSpPr>
          <a:xfrm>
            <a:off x="10910510" y="4402020"/>
            <a:ext cx="268927" cy="268927"/>
            <a:chOff x="11575293" y="4232909"/>
            <a:chExt cx="320040" cy="320040"/>
          </a:xfrm>
        </p:grpSpPr>
        <p:sp>
          <p:nvSpPr>
            <p:cNvPr id="343" name="Oval 342"/>
            <p:cNvSpPr/>
            <p:nvPr/>
          </p:nvSpPr>
          <p:spPr bwMode="auto">
            <a:xfrm>
              <a:off x="11575293" y="4232909"/>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4" name="Pie 343"/>
            <p:cNvSpPr/>
            <p:nvPr/>
          </p:nvSpPr>
          <p:spPr bwMode="auto">
            <a:xfrm rot="5400000">
              <a:off x="11616642" y="4278817"/>
              <a:ext cx="237343" cy="228224"/>
            </a:xfrm>
            <a:prstGeom prst="pie">
              <a:avLst>
                <a:gd name="adj1" fmla="val 10800000"/>
                <a:gd name="adj2" fmla="val 14721858"/>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2" name="Group 321"/>
          <p:cNvGrpSpPr>
            <a:grpSpLocks noChangeAspect="1"/>
          </p:cNvGrpSpPr>
          <p:nvPr/>
        </p:nvGrpSpPr>
        <p:grpSpPr>
          <a:xfrm>
            <a:off x="10910510" y="4938854"/>
            <a:ext cx="268927" cy="268927"/>
            <a:chOff x="11574672" y="4855099"/>
            <a:chExt cx="320040" cy="320040"/>
          </a:xfrm>
        </p:grpSpPr>
        <p:sp>
          <p:nvSpPr>
            <p:cNvPr id="341" name="Oval 340"/>
            <p:cNvSpPr/>
            <p:nvPr/>
          </p:nvSpPr>
          <p:spPr bwMode="auto">
            <a:xfrm>
              <a:off x="11574672" y="4855099"/>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2" name="Pie 341"/>
            <p:cNvSpPr/>
            <p:nvPr/>
          </p:nvSpPr>
          <p:spPr bwMode="auto">
            <a:xfrm rot="5400000">
              <a:off x="11615617" y="4901008"/>
              <a:ext cx="237343" cy="228224"/>
            </a:xfrm>
            <a:prstGeom prst="pie">
              <a:avLst>
                <a:gd name="adj1" fmla="val 10800000"/>
                <a:gd name="adj2" fmla="val 13281993"/>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3" name="Group 322"/>
          <p:cNvGrpSpPr>
            <a:grpSpLocks noChangeAspect="1"/>
          </p:cNvGrpSpPr>
          <p:nvPr/>
        </p:nvGrpSpPr>
        <p:grpSpPr>
          <a:xfrm>
            <a:off x="10910546" y="5475687"/>
            <a:ext cx="268928" cy="268927"/>
            <a:chOff x="11574672" y="5461446"/>
            <a:chExt cx="320040" cy="320040"/>
          </a:xfrm>
        </p:grpSpPr>
        <p:sp>
          <p:nvSpPr>
            <p:cNvPr id="339" name="Pie 338"/>
            <p:cNvSpPr/>
            <p:nvPr/>
          </p:nvSpPr>
          <p:spPr bwMode="auto">
            <a:xfrm rot="5400000">
              <a:off x="11615617" y="5509926"/>
              <a:ext cx="237343" cy="228224"/>
            </a:xfrm>
            <a:prstGeom prst="pie">
              <a:avLst>
                <a:gd name="adj1" fmla="val 10800000"/>
                <a:gd name="adj2" fmla="val 13281993"/>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p:cNvSpPr/>
            <p:nvPr/>
          </p:nvSpPr>
          <p:spPr bwMode="auto">
            <a:xfrm>
              <a:off x="11574672" y="5461446"/>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4" name="Group 323"/>
          <p:cNvGrpSpPr>
            <a:grpSpLocks noChangeAspect="1"/>
          </p:cNvGrpSpPr>
          <p:nvPr/>
        </p:nvGrpSpPr>
        <p:grpSpPr>
          <a:xfrm>
            <a:off x="10910510" y="6012517"/>
            <a:ext cx="268927" cy="268927"/>
            <a:chOff x="11637198" y="2933827"/>
            <a:chExt cx="320040" cy="320040"/>
          </a:xfrm>
        </p:grpSpPr>
        <p:sp>
          <p:nvSpPr>
            <p:cNvPr id="337" name="Oval 336"/>
            <p:cNvSpPr/>
            <p:nvPr/>
          </p:nvSpPr>
          <p:spPr bwMode="auto">
            <a:xfrm>
              <a:off x="11637198" y="2933827"/>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8" name="Pie 337"/>
            <p:cNvSpPr/>
            <p:nvPr/>
          </p:nvSpPr>
          <p:spPr bwMode="auto">
            <a:xfrm rot="5400000">
              <a:off x="11678547" y="2979735"/>
              <a:ext cx="237343" cy="228224"/>
            </a:xfrm>
            <a:prstGeom prst="pie">
              <a:avLst>
                <a:gd name="adj1" fmla="val 10800000"/>
                <a:gd name="adj2" fmla="val 11922429"/>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5" name="Group 324"/>
          <p:cNvGrpSpPr>
            <a:grpSpLocks noChangeAspect="1"/>
          </p:cNvGrpSpPr>
          <p:nvPr/>
        </p:nvGrpSpPr>
        <p:grpSpPr>
          <a:xfrm>
            <a:off x="10910546" y="2791520"/>
            <a:ext cx="268928" cy="268927"/>
            <a:chOff x="11574268" y="2376237"/>
            <a:chExt cx="320040" cy="320040"/>
          </a:xfrm>
        </p:grpSpPr>
        <p:sp>
          <p:nvSpPr>
            <p:cNvPr id="335" name="Pie 334"/>
            <p:cNvSpPr/>
            <p:nvPr/>
          </p:nvSpPr>
          <p:spPr bwMode="auto">
            <a:xfrm rot="5400000">
              <a:off x="11616642" y="2427712"/>
              <a:ext cx="237343" cy="228224"/>
            </a:xfrm>
            <a:prstGeom prst="pie">
              <a:avLst>
                <a:gd name="adj1" fmla="val 10800000"/>
                <a:gd name="adj2" fmla="val 14721858"/>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6" name="Oval 335"/>
            <p:cNvSpPr/>
            <p:nvPr/>
          </p:nvSpPr>
          <p:spPr bwMode="auto">
            <a:xfrm>
              <a:off x="11574268" y="2376237"/>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6" name="Group 325"/>
          <p:cNvGrpSpPr>
            <a:grpSpLocks noChangeAspect="1"/>
          </p:cNvGrpSpPr>
          <p:nvPr/>
        </p:nvGrpSpPr>
        <p:grpSpPr>
          <a:xfrm>
            <a:off x="10910510" y="3328353"/>
            <a:ext cx="268927" cy="268927"/>
            <a:chOff x="11574672" y="3004380"/>
            <a:chExt cx="320040" cy="320040"/>
          </a:xfrm>
        </p:grpSpPr>
        <p:sp>
          <p:nvSpPr>
            <p:cNvPr id="333" name="Oval 332"/>
            <p:cNvSpPr/>
            <p:nvPr/>
          </p:nvSpPr>
          <p:spPr bwMode="auto">
            <a:xfrm>
              <a:off x="11574672" y="3004380"/>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4" name="TextBox 466"/>
            <p:cNvSpPr txBox="1"/>
            <p:nvPr/>
          </p:nvSpPr>
          <p:spPr>
            <a:xfrm>
              <a:off x="11633326" y="3076391"/>
              <a:ext cx="202732" cy="176018"/>
            </a:xfrm>
            <a:prstGeom prst="rect">
              <a:avLst/>
            </a:prstGeom>
            <a:noFill/>
          </p:spPr>
          <p:txBody>
            <a:bodyPr wrap="none" rtlCol="0" anchor="ctr" anchorCtr="0">
              <a:noAutofit/>
            </a:bodyPr>
            <a:lstStyle>
              <a:defPPr>
                <a:defRPr lang="en-US"/>
              </a:defPPr>
              <a:lvl1pPr marL="0" algn="l" defTabSz="932779" rtl="0" eaLnBrk="1" latinLnBrk="0" hangingPunct="1">
                <a:defRPr sz="1800" kern="1200">
                  <a:solidFill>
                    <a:schemeClr val="tx1"/>
                  </a:solidFill>
                  <a:latin typeface="+mn-lt"/>
                  <a:ea typeface="+mn-ea"/>
                  <a:cs typeface="+mn-cs"/>
                </a:defRPr>
              </a:lvl1pPr>
              <a:lvl2pPr marL="466390" algn="l" defTabSz="932779" rtl="0" eaLnBrk="1" latinLnBrk="0" hangingPunct="1">
                <a:defRPr sz="1800" kern="1200">
                  <a:solidFill>
                    <a:schemeClr val="tx1"/>
                  </a:solidFill>
                  <a:latin typeface="+mn-lt"/>
                  <a:ea typeface="+mn-ea"/>
                  <a:cs typeface="+mn-cs"/>
                </a:defRPr>
              </a:lvl2pPr>
              <a:lvl3pPr marL="932779" algn="l" defTabSz="932779" rtl="0" eaLnBrk="1" latinLnBrk="0" hangingPunct="1">
                <a:defRPr sz="1800" kern="1200">
                  <a:solidFill>
                    <a:schemeClr val="tx1"/>
                  </a:solidFill>
                  <a:latin typeface="+mn-lt"/>
                  <a:ea typeface="+mn-ea"/>
                  <a:cs typeface="+mn-cs"/>
                </a:defRPr>
              </a:lvl3pPr>
              <a:lvl4pPr marL="1399169" algn="l" defTabSz="932779" rtl="0" eaLnBrk="1" latinLnBrk="0" hangingPunct="1">
                <a:defRPr sz="1800" kern="1200">
                  <a:solidFill>
                    <a:schemeClr val="tx1"/>
                  </a:solidFill>
                  <a:latin typeface="+mn-lt"/>
                  <a:ea typeface="+mn-ea"/>
                  <a:cs typeface="+mn-cs"/>
                </a:defRPr>
              </a:lvl4pPr>
              <a:lvl5pPr marL="1865559" algn="l" defTabSz="932779" rtl="0" eaLnBrk="1" latinLnBrk="0" hangingPunct="1">
                <a:defRPr sz="1800" kern="1200">
                  <a:solidFill>
                    <a:schemeClr val="tx1"/>
                  </a:solidFill>
                  <a:latin typeface="+mn-lt"/>
                  <a:ea typeface="+mn-ea"/>
                  <a:cs typeface="+mn-cs"/>
                </a:defRPr>
              </a:lvl5pPr>
              <a:lvl6pPr marL="2331949" algn="l" defTabSz="932779" rtl="0" eaLnBrk="1" latinLnBrk="0" hangingPunct="1">
                <a:defRPr sz="1800" kern="1200">
                  <a:solidFill>
                    <a:schemeClr val="tx1"/>
                  </a:solidFill>
                  <a:latin typeface="+mn-lt"/>
                  <a:ea typeface="+mn-ea"/>
                  <a:cs typeface="+mn-cs"/>
                </a:defRPr>
              </a:lvl6pPr>
              <a:lvl7pPr marL="2798338" algn="l" defTabSz="932779" rtl="0" eaLnBrk="1" latinLnBrk="0" hangingPunct="1">
                <a:defRPr sz="1800" kern="1200">
                  <a:solidFill>
                    <a:schemeClr val="tx1"/>
                  </a:solidFill>
                  <a:latin typeface="+mn-lt"/>
                  <a:ea typeface="+mn-ea"/>
                  <a:cs typeface="+mn-cs"/>
                </a:defRPr>
              </a:lvl7pPr>
              <a:lvl8pPr marL="3264728" algn="l" defTabSz="932779" rtl="0" eaLnBrk="1" latinLnBrk="0" hangingPunct="1">
                <a:defRPr sz="1800" kern="1200">
                  <a:solidFill>
                    <a:schemeClr val="tx1"/>
                  </a:solidFill>
                  <a:latin typeface="+mn-lt"/>
                  <a:ea typeface="+mn-ea"/>
                  <a:cs typeface="+mn-cs"/>
                </a:defRPr>
              </a:lvl8pPr>
              <a:lvl9pPr marL="3731118" algn="l" defTabSz="932779" rtl="0" eaLnBrk="1" latinLnBrk="0" hangingPunct="1">
                <a:defRPr sz="1800" kern="1200">
                  <a:solidFill>
                    <a:schemeClr val="tx1"/>
                  </a:solidFill>
                  <a:latin typeface="+mn-lt"/>
                  <a:ea typeface="+mn-ea"/>
                  <a:cs typeface="+mn-cs"/>
                </a:defRPr>
              </a:lvl9pPr>
            </a:lstStyle>
            <a:p>
              <a:pPr marL="0" marR="0" lvl="0" indent="0" algn="ctr" defTabSz="932779"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n/a</a:t>
              </a:r>
            </a:p>
          </p:txBody>
        </p:sp>
      </p:grpSp>
      <p:grpSp>
        <p:nvGrpSpPr>
          <p:cNvPr id="327" name="Group 326"/>
          <p:cNvGrpSpPr>
            <a:grpSpLocks noChangeAspect="1"/>
          </p:cNvGrpSpPr>
          <p:nvPr/>
        </p:nvGrpSpPr>
        <p:grpSpPr>
          <a:xfrm>
            <a:off x="10910510" y="2254687"/>
            <a:ext cx="268927" cy="268927"/>
            <a:chOff x="11574268" y="1756626"/>
            <a:chExt cx="320040" cy="320040"/>
          </a:xfrm>
        </p:grpSpPr>
        <p:sp>
          <p:nvSpPr>
            <p:cNvPr id="331" name="Oval 330"/>
            <p:cNvSpPr/>
            <p:nvPr/>
          </p:nvSpPr>
          <p:spPr bwMode="auto">
            <a:xfrm>
              <a:off x="11574268" y="1756626"/>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2" name="Pie 331"/>
            <p:cNvSpPr/>
            <p:nvPr/>
          </p:nvSpPr>
          <p:spPr bwMode="auto">
            <a:xfrm rot="5400000">
              <a:off x="11616642" y="1814419"/>
              <a:ext cx="237343" cy="228224"/>
            </a:xfrm>
            <a:prstGeom prst="pie">
              <a:avLst>
                <a:gd name="adj1" fmla="val 10800000"/>
                <a:gd name="adj2" fmla="val 14721858"/>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28" name="Group 327"/>
          <p:cNvGrpSpPr>
            <a:grpSpLocks noChangeAspect="1"/>
          </p:cNvGrpSpPr>
          <p:nvPr/>
        </p:nvGrpSpPr>
        <p:grpSpPr>
          <a:xfrm>
            <a:off x="10910510" y="1717853"/>
            <a:ext cx="268927" cy="268927"/>
            <a:chOff x="11574268" y="1150143"/>
            <a:chExt cx="320040" cy="320040"/>
          </a:xfrm>
        </p:grpSpPr>
        <p:sp>
          <p:nvSpPr>
            <p:cNvPr id="329" name="Oval 328"/>
            <p:cNvSpPr/>
            <p:nvPr/>
          </p:nvSpPr>
          <p:spPr bwMode="auto">
            <a:xfrm>
              <a:off x="11574268" y="1150143"/>
              <a:ext cx="320040" cy="32004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0" name="Pie 329"/>
            <p:cNvSpPr/>
            <p:nvPr/>
          </p:nvSpPr>
          <p:spPr bwMode="auto">
            <a:xfrm rot="5400000">
              <a:off x="11616642" y="1203185"/>
              <a:ext cx="237343" cy="228224"/>
            </a:xfrm>
            <a:prstGeom prst="pie">
              <a:avLst>
                <a:gd name="adj1" fmla="val 10800000"/>
                <a:gd name="adj2" fmla="val 14721858"/>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203" name="Rectangle 202"/>
          <p:cNvSpPr/>
          <p:nvPr/>
        </p:nvSpPr>
        <p:spPr>
          <a:xfrm>
            <a:off x="973293" y="1076071"/>
            <a:ext cx="2899505" cy="478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79" rtl="0" eaLnBrk="1" latinLnBrk="0" hangingPunct="1">
              <a:defRPr sz="1800" kern="1200">
                <a:solidFill>
                  <a:schemeClr val="lt1"/>
                </a:solidFill>
                <a:latin typeface="+mn-lt"/>
                <a:ea typeface="+mn-ea"/>
                <a:cs typeface="+mn-cs"/>
              </a:defRPr>
            </a:lvl1pPr>
            <a:lvl2pPr marL="466390" algn="l" defTabSz="932779" rtl="0" eaLnBrk="1" latinLnBrk="0" hangingPunct="1">
              <a:defRPr sz="1800" kern="1200">
                <a:solidFill>
                  <a:schemeClr val="lt1"/>
                </a:solidFill>
                <a:latin typeface="+mn-lt"/>
                <a:ea typeface="+mn-ea"/>
                <a:cs typeface="+mn-cs"/>
              </a:defRPr>
            </a:lvl2pPr>
            <a:lvl3pPr marL="932779" algn="l" defTabSz="932779" rtl="0" eaLnBrk="1" latinLnBrk="0" hangingPunct="1">
              <a:defRPr sz="1800" kern="1200">
                <a:solidFill>
                  <a:schemeClr val="lt1"/>
                </a:solidFill>
                <a:latin typeface="+mn-lt"/>
                <a:ea typeface="+mn-ea"/>
                <a:cs typeface="+mn-cs"/>
              </a:defRPr>
            </a:lvl3pPr>
            <a:lvl4pPr marL="1399169" algn="l" defTabSz="932779" rtl="0" eaLnBrk="1" latinLnBrk="0" hangingPunct="1">
              <a:defRPr sz="1800" kern="1200">
                <a:solidFill>
                  <a:schemeClr val="lt1"/>
                </a:solidFill>
                <a:latin typeface="+mn-lt"/>
                <a:ea typeface="+mn-ea"/>
                <a:cs typeface="+mn-cs"/>
              </a:defRPr>
            </a:lvl4pPr>
            <a:lvl5pPr marL="1865559" algn="l" defTabSz="932779" rtl="0" eaLnBrk="1" latinLnBrk="0" hangingPunct="1">
              <a:defRPr sz="1800" kern="1200">
                <a:solidFill>
                  <a:schemeClr val="lt1"/>
                </a:solidFill>
                <a:latin typeface="+mn-lt"/>
                <a:ea typeface="+mn-ea"/>
                <a:cs typeface="+mn-cs"/>
              </a:defRPr>
            </a:lvl5pPr>
            <a:lvl6pPr marL="2331949" algn="l" defTabSz="932779" rtl="0" eaLnBrk="1" latinLnBrk="0" hangingPunct="1">
              <a:defRPr sz="1800" kern="1200">
                <a:solidFill>
                  <a:schemeClr val="lt1"/>
                </a:solidFill>
                <a:latin typeface="+mn-lt"/>
                <a:ea typeface="+mn-ea"/>
                <a:cs typeface="+mn-cs"/>
              </a:defRPr>
            </a:lvl6pPr>
            <a:lvl7pPr marL="2798338" algn="l" defTabSz="932779" rtl="0" eaLnBrk="1" latinLnBrk="0" hangingPunct="1">
              <a:defRPr sz="1800" kern="1200">
                <a:solidFill>
                  <a:schemeClr val="lt1"/>
                </a:solidFill>
                <a:latin typeface="+mn-lt"/>
                <a:ea typeface="+mn-ea"/>
                <a:cs typeface="+mn-cs"/>
              </a:defRPr>
            </a:lvl7pPr>
            <a:lvl8pPr marL="3264728" algn="l" defTabSz="932779" rtl="0" eaLnBrk="1" latinLnBrk="0" hangingPunct="1">
              <a:defRPr sz="1800" kern="1200">
                <a:solidFill>
                  <a:schemeClr val="lt1"/>
                </a:solidFill>
                <a:latin typeface="+mn-lt"/>
                <a:ea typeface="+mn-ea"/>
                <a:cs typeface="+mn-cs"/>
              </a:defRPr>
            </a:lvl8pPr>
            <a:lvl9pPr marL="3731118" algn="l" defTabSz="932779" rtl="0" eaLnBrk="1" latinLnBrk="0" hangingPunct="1">
              <a:defRPr sz="1800" kern="1200">
                <a:solidFill>
                  <a:schemeClr val="lt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Scenario</a:t>
            </a:r>
          </a:p>
        </p:txBody>
      </p:sp>
    </p:spTree>
    <p:extLst>
      <p:ext uri="{BB962C8B-B14F-4D97-AF65-F5344CB8AC3E}">
        <p14:creationId xmlns:p14="http://schemas.microsoft.com/office/powerpoint/2010/main" val="4549528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a:t>
            </a:r>
            <a:r>
              <a:rPr lang="en-US" dirty="0" err="1"/>
              <a:t>PowerBI</a:t>
            </a:r>
            <a:endParaRPr lang="en-US" dirty="0"/>
          </a:p>
        </p:txBody>
      </p:sp>
      <p:sp>
        <p:nvSpPr>
          <p:cNvPr id="16" name="Rectangle 15"/>
          <p:cNvSpPr/>
          <p:nvPr/>
        </p:nvSpPr>
        <p:spPr bwMode="auto">
          <a:xfrm>
            <a:off x="298793" y="1874111"/>
            <a:ext cx="4683261" cy="5655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281">
              <a:lnSpc>
                <a:spcPct val="90000"/>
              </a:lnSpc>
              <a:spcBef>
                <a:spcPct val="20000"/>
              </a:spcBef>
              <a:buClr>
                <a:srgbClr val="FFFFFF"/>
              </a:buClr>
              <a:buSzPct val="90000"/>
            </a:pPr>
            <a:r>
              <a:rPr lang="en-US" sz="2745" dirty="0">
                <a:solidFill>
                  <a:srgbClr val="0078D7"/>
                </a:solidFill>
                <a:latin typeface="Segoe UI Light"/>
              </a:rPr>
              <a:t>Microsoft Azure Enterprise content pack for Power BI</a:t>
            </a:r>
          </a:p>
        </p:txBody>
      </p:sp>
      <p:sp>
        <p:nvSpPr>
          <p:cNvPr id="17" name="Text Placeholder 6"/>
          <p:cNvSpPr txBox="1">
            <a:spLocks/>
          </p:cNvSpPr>
          <p:nvPr/>
        </p:nvSpPr>
        <p:spPr>
          <a:xfrm>
            <a:off x="692497" y="2785100"/>
            <a:ext cx="4177504" cy="461325"/>
          </a:xfrm>
          <a:prstGeom prst="rect">
            <a:avLst/>
          </a:prstGeom>
          <a:noFill/>
        </p:spPr>
        <p:txBody>
          <a:bodyPr lIns="179285" tIns="179285"/>
          <a:lstStyle>
            <a:defPPr>
              <a:defRPr lang="en-US"/>
            </a:defPPr>
            <a:lvl1pPr marR="0" indent="0" fontAlgn="auto">
              <a:lnSpc>
                <a:spcPct val="90000"/>
              </a:lnSpc>
              <a:spcBef>
                <a:spcPts val="0"/>
              </a:spcBef>
              <a:spcAft>
                <a:spcPts val="1200"/>
              </a:spcAft>
              <a:buClrTx/>
              <a:buSzPct val="90000"/>
              <a:buFont typeface="Arial" pitchFamily="34" charset="0"/>
              <a:buNone/>
              <a:tabLst/>
              <a:defRPr sz="2000" spc="0" baseline="0">
                <a:latin typeface="+mj-lt"/>
                <a:cs typeface="Segoe UI Semibold" panose="020B07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Explore and monitor your Microsoft Azure Enterprise data in Power BI with the Power BI content pack</a:t>
            </a:r>
          </a:p>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The data will be refreshed automatically once per day</a:t>
            </a:r>
          </a:p>
          <a:p>
            <a:pPr defTabSz="914367">
              <a:spcAft>
                <a:spcPts val="1176"/>
              </a:spcAft>
            </a:pPr>
            <a:endParaRPr lang="en-US" sz="1765" dirty="0">
              <a:solidFill>
                <a:srgbClr val="505050"/>
              </a:solidFill>
              <a:latin typeface="Segoe UI Light"/>
            </a:endParaRPr>
          </a:p>
        </p:txBody>
      </p:sp>
      <p:sp>
        <p:nvSpPr>
          <p:cNvPr id="18" name="Rectangle 17"/>
          <p:cNvSpPr/>
          <p:nvPr/>
        </p:nvSpPr>
        <p:spPr bwMode="auto">
          <a:xfrm>
            <a:off x="448213" y="2980789"/>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448213" y="3865884"/>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p:cNvGrpSpPr/>
          <p:nvPr/>
        </p:nvGrpSpPr>
        <p:grpSpPr>
          <a:xfrm>
            <a:off x="5321110" y="1888152"/>
            <a:ext cx="6593358" cy="4470296"/>
            <a:chOff x="5015869" y="1120998"/>
            <a:chExt cx="7286435" cy="4940203"/>
          </a:xfrm>
        </p:grpSpPr>
        <p:grpSp>
          <p:nvGrpSpPr>
            <p:cNvPr id="25" name="Group 24"/>
            <p:cNvGrpSpPr/>
            <p:nvPr/>
          </p:nvGrpSpPr>
          <p:grpSpPr>
            <a:xfrm>
              <a:off x="5015869" y="1120998"/>
              <a:ext cx="7286435" cy="4940203"/>
              <a:chOff x="5015869" y="1120998"/>
              <a:chExt cx="7286435" cy="4940203"/>
            </a:xfrm>
          </p:grpSpPr>
          <p:grpSp>
            <p:nvGrpSpPr>
              <p:cNvPr id="27" name="Group 26"/>
              <p:cNvGrpSpPr/>
              <p:nvPr/>
            </p:nvGrpSpPr>
            <p:grpSpPr>
              <a:xfrm>
                <a:off x="5015869" y="1120998"/>
                <a:ext cx="7286435" cy="4940203"/>
                <a:chOff x="-785385" y="830262"/>
                <a:chExt cx="10316409" cy="6994525"/>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85" y="830262"/>
                  <a:ext cx="10316409" cy="6994525"/>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 y="1344145"/>
                  <a:ext cx="8747804" cy="5820550"/>
                </a:xfrm>
                <a:prstGeom prst="rect">
                  <a:avLst/>
                </a:prstGeom>
              </p:spPr>
            </p:pic>
          </p:grpSp>
          <p:pic>
            <p:nvPicPr>
              <p:cNvPr id="28" name="Picture 27"/>
              <p:cNvPicPr>
                <a:picLocks noChangeAspect="1"/>
              </p:cNvPicPr>
              <p:nvPr/>
            </p:nvPicPr>
            <p:blipFill rotWithShape="1">
              <a:blip r:embed="rId5"/>
              <a:srcRect b="34742"/>
              <a:stretch/>
            </p:blipFill>
            <p:spPr>
              <a:xfrm>
                <a:off x="5534885" y="1483950"/>
                <a:ext cx="6178536" cy="3301207"/>
              </a:xfrm>
              <a:prstGeom prst="rect">
                <a:avLst/>
              </a:prstGeom>
            </p:spPr>
          </p:pic>
          <p:sp>
            <p:nvSpPr>
              <p:cNvPr id="29" name="Rectangle 28"/>
              <p:cNvSpPr/>
              <p:nvPr/>
            </p:nvSpPr>
            <p:spPr bwMode="auto">
              <a:xfrm>
                <a:off x="5534885" y="4785157"/>
                <a:ext cx="1062000" cy="80982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a:off x="6596885" y="4785156"/>
                <a:ext cx="5116536" cy="80982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6" name="Straight Connector 25"/>
            <p:cNvCxnSpPr/>
            <p:nvPr/>
          </p:nvCxnSpPr>
          <p:spPr>
            <a:xfrm>
              <a:off x="6602400" y="4785156"/>
              <a:ext cx="0" cy="809823"/>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6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474547" cy="899537"/>
          </a:xfrm>
        </p:spPr>
        <p:txBody>
          <a:bodyPr/>
          <a:lstStyle/>
          <a:p>
            <a:r>
              <a:rPr lang="en-US" dirty="0"/>
              <a:t>Azure Stack management portal </a:t>
            </a:r>
          </a:p>
        </p:txBody>
      </p:sp>
      <p:grpSp>
        <p:nvGrpSpPr>
          <p:cNvPr id="3" name="Group 2"/>
          <p:cNvGrpSpPr/>
          <p:nvPr/>
        </p:nvGrpSpPr>
        <p:grpSpPr>
          <a:xfrm>
            <a:off x="5321110" y="1874111"/>
            <a:ext cx="6606548" cy="4479239"/>
            <a:chOff x="5015869" y="1120998"/>
            <a:chExt cx="7286435" cy="4940203"/>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69" y="1120998"/>
              <a:ext cx="7286435" cy="494020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961"/>
            <a:stretch/>
          </p:blipFill>
          <p:spPr>
            <a:xfrm>
              <a:off x="5562000" y="1481039"/>
              <a:ext cx="6141600" cy="4118485"/>
            </a:xfrm>
            <a:prstGeom prst="rect">
              <a:avLst/>
            </a:prstGeom>
          </p:spPr>
        </p:pic>
      </p:grpSp>
      <p:sp>
        <p:nvSpPr>
          <p:cNvPr id="21" name="Rectangle 20"/>
          <p:cNvSpPr/>
          <p:nvPr/>
        </p:nvSpPr>
        <p:spPr bwMode="auto">
          <a:xfrm>
            <a:off x="298794" y="1874111"/>
            <a:ext cx="3696298" cy="5655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281">
              <a:lnSpc>
                <a:spcPct val="90000"/>
              </a:lnSpc>
              <a:spcBef>
                <a:spcPct val="20000"/>
              </a:spcBef>
              <a:buClr>
                <a:srgbClr val="FFFFFF"/>
              </a:buClr>
              <a:buSzPct val="90000"/>
            </a:pPr>
            <a:r>
              <a:rPr lang="en-US" sz="2745" dirty="0">
                <a:solidFill>
                  <a:srgbClr val="0078D7"/>
                </a:solidFill>
                <a:latin typeface="Segoe UI Light"/>
              </a:rPr>
              <a:t>Cloud-consistent service delivery </a:t>
            </a:r>
          </a:p>
        </p:txBody>
      </p:sp>
      <p:sp>
        <p:nvSpPr>
          <p:cNvPr id="22" name="Text Placeholder 6"/>
          <p:cNvSpPr txBox="1">
            <a:spLocks/>
          </p:cNvSpPr>
          <p:nvPr/>
        </p:nvSpPr>
        <p:spPr>
          <a:xfrm>
            <a:off x="692496" y="2785100"/>
            <a:ext cx="4547431" cy="461325"/>
          </a:xfrm>
          <a:prstGeom prst="rect">
            <a:avLst/>
          </a:prstGeom>
          <a:noFill/>
        </p:spPr>
        <p:txBody>
          <a:bodyPr lIns="179285" tIns="179285"/>
          <a:lstStyle>
            <a:defPPr>
              <a:defRPr lang="en-US"/>
            </a:defPPr>
            <a:lvl1pPr marR="0" indent="0" fontAlgn="auto">
              <a:lnSpc>
                <a:spcPct val="90000"/>
              </a:lnSpc>
              <a:spcBef>
                <a:spcPts val="0"/>
              </a:spcBef>
              <a:spcAft>
                <a:spcPts val="1200"/>
              </a:spcAft>
              <a:buClrTx/>
              <a:buSzPct val="90000"/>
              <a:buFont typeface="Arial" pitchFamily="34" charset="0"/>
              <a:buNone/>
              <a:tabLst/>
              <a:defRPr sz="2000" spc="0" baseline="0">
                <a:latin typeface="+mj-lt"/>
                <a:cs typeface="Segoe UI Semibold" panose="020B07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Enable application owners and end-users productively consume software-defined infrastructure using the same intuitive </a:t>
            </a:r>
            <a:br>
              <a:rPr lang="en-US" sz="1765" dirty="0">
                <a:solidFill>
                  <a:srgbClr val="505050"/>
                </a:solidFill>
                <a:latin typeface="Segoe UI Semilight" panose="020B0402040204020203" pitchFamily="34" charset="0"/>
                <a:cs typeface="Segoe UI Semilight" panose="020B0402040204020203" pitchFamily="34" charset="0"/>
              </a:rPr>
            </a:br>
            <a:r>
              <a:rPr lang="en-US" sz="1765" dirty="0">
                <a:solidFill>
                  <a:srgbClr val="505050"/>
                </a:solidFill>
                <a:latin typeface="Segoe UI Semilight" panose="020B0402040204020203" pitchFamily="34" charset="0"/>
                <a:cs typeface="Segoe UI Semilight" panose="020B0402040204020203" pitchFamily="34" charset="0"/>
              </a:rPr>
              <a:t>self-service experience as Azure </a:t>
            </a:r>
          </a:p>
          <a:p>
            <a:pPr defTabSz="914367">
              <a:spcAft>
                <a:spcPts val="1176"/>
              </a:spcAft>
            </a:pPr>
            <a:endParaRPr lang="en-US" sz="1765" dirty="0">
              <a:solidFill>
                <a:srgbClr val="505050"/>
              </a:solidFill>
              <a:latin typeface="Segoe UI Light"/>
            </a:endParaRPr>
          </a:p>
          <a:p>
            <a:pPr defTabSz="914367">
              <a:spcAft>
                <a:spcPts val="1176"/>
              </a:spcAft>
            </a:pPr>
            <a:endParaRPr lang="en-US" sz="1765" dirty="0">
              <a:solidFill>
                <a:srgbClr val="505050"/>
              </a:solidFill>
              <a:latin typeface="Segoe UI Light"/>
            </a:endParaRPr>
          </a:p>
        </p:txBody>
      </p:sp>
      <p:sp>
        <p:nvSpPr>
          <p:cNvPr id="23" name="Rectangle 22"/>
          <p:cNvSpPr/>
          <p:nvPr/>
        </p:nvSpPr>
        <p:spPr bwMode="auto">
          <a:xfrm>
            <a:off x="448213" y="2980789"/>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78394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474547" cy="899537"/>
          </a:xfrm>
        </p:spPr>
        <p:txBody>
          <a:bodyPr/>
          <a:lstStyle/>
          <a:p>
            <a:r>
              <a:rPr lang="en-US" dirty="0"/>
              <a:t>Azure management portal </a:t>
            </a:r>
          </a:p>
        </p:txBody>
      </p:sp>
      <p:sp>
        <p:nvSpPr>
          <p:cNvPr id="10" name="Rectangle 9"/>
          <p:cNvSpPr/>
          <p:nvPr/>
        </p:nvSpPr>
        <p:spPr bwMode="auto">
          <a:xfrm>
            <a:off x="298794" y="1874111"/>
            <a:ext cx="3576304" cy="5655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281">
              <a:lnSpc>
                <a:spcPct val="90000"/>
              </a:lnSpc>
              <a:spcBef>
                <a:spcPct val="20000"/>
              </a:spcBef>
              <a:buClr>
                <a:srgbClr val="FFFFFF"/>
              </a:buClr>
              <a:buSzPct val="90000"/>
            </a:pPr>
            <a:r>
              <a:rPr lang="en-US" sz="2745" dirty="0">
                <a:solidFill>
                  <a:srgbClr val="0078D7"/>
                </a:solidFill>
                <a:latin typeface="Segoe UI Light"/>
              </a:rPr>
              <a:t>Cloud-consistent service delivery </a:t>
            </a:r>
          </a:p>
        </p:txBody>
      </p:sp>
      <p:sp>
        <p:nvSpPr>
          <p:cNvPr id="11" name="Text Placeholder 6"/>
          <p:cNvSpPr txBox="1">
            <a:spLocks/>
          </p:cNvSpPr>
          <p:nvPr/>
        </p:nvSpPr>
        <p:spPr>
          <a:xfrm>
            <a:off x="692497" y="2785099"/>
            <a:ext cx="4272318" cy="2183075"/>
          </a:xfrm>
          <a:prstGeom prst="rect">
            <a:avLst/>
          </a:prstGeom>
          <a:noFill/>
        </p:spPr>
        <p:txBody>
          <a:bodyPr lIns="179285" tIns="179285"/>
          <a:lstStyle>
            <a:defPPr>
              <a:defRPr lang="en-US"/>
            </a:defPPr>
            <a:lvl1pPr marR="0" indent="0" fontAlgn="auto">
              <a:lnSpc>
                <a:spcPct val="90000"/>
              </a:lnSpc>
              <a:spcBef>
                <a:spcPts val="0"/>
              </a:spcBef>
              <a:spcAft>
                <a:spcPts val="1200"/>
              </a:spcAft>
              <a:buClrTx/>
              <a:buSzPct val="90000"/>
              <a:buFont typeface="Arial" pitchFamily="34" charset="0"/>
              <a:buNone/>
              <a:tabLst/>
              <a:defRPr sz="2000" spc="0" baseline="0">
                <a:latin typeface="+mj-lt"/>
                <a:cs typeface="Segoe UI Semibold" panose="020B07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Enable application owners and end-users to productively consume software-defined infrastructure using the same intuitive self-service experience as Azure </a:t>
            </a:r>
          </a:p>
          <a:p>
            <a:pPr defTabSz="914367">
              <a:spcAft>
                <a:spcPts val="1176"/>
              </a:spcAft>
            </a:pPr>
            <a:endParaRPr lang="en-US" sz="1765" dirty="0">
              <a:solidFill>
                <a:srgbClr val="505050"/>
              </a:solidFill>
              <a:latin typeface="Segoe UI Semilight" panose="020B0402040204020203" pitchFamily="34" charset="0"/>
              <a:cs typeface="Segoe UI Semilight" panose="020B0402040204020203" pitchFamily="34" charset="0"/>
            </a:endParaRPr>
          </a:p>
          <a:p>
            <a:pPr defTabSz="914367">
              <a:spcAft>
                <a:spcPts val="1176"/>
              </a:spcAft>
            </a:pPr>
            <a:endParaRPr lang="en-US" sz="1765" dirty="0">
              <a:solidFill>
                <a:srgbClr val="505050"/>
              </a:solidFill>
              <a:latin typeface="Segoe UI Semilight" panose="020B0402040204020203" pitchFamily="34" charset="0"/>
              <a:cs typeface="Segoe UI Semilight" panose="020B0402040204020203" pitchFamily="34" charset="0"/>
            </a:endParaRPr>
          </a:p>
        </p:txBody>
      </p:sp>
      <p:sp>
        <p:nvSpPr>
          <p:cNvPr id="12" name="Rectangle 11"/>
          <p:cNvSpPr/>
          <p:nvPr/>
        </p:nvSpPr>
        <p:spPr bwMode="auto">
          <a:xfrm>
            <a:off x="448213" y="2980789"/>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5321110" y="1891349"/>
            <a:ext cx="6577365" cy="4459454"/>
            <a:chOff x="5015869" y="1120998"/>
            <a:chExt cx="7286435" cy="4940203"/>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69" y="1120998"/>
              <a:ext cx="7286435" cy="4940203"/>
            </a:xfrm>
            <a:prstGeom prst="rect">
              <a:avLst/>
            </a:prstGeom>
          </p:spPr>
        </p:pic>
        <p:pic>
          <p:nvPicPr>
            <p:cNvPr id="23" name="Picture 22"/>
            <p:cNvPicPr>
              <a:picLocks noChangeAspect="1"/>
            </p:cNvPicPr>
            <p:nvPr/>
          </p:nvPicPr>
          <p:blipFill rotWithShape="1">
            <a:blip r:embed="rId4"/>
            <a:srcRect l="2375" t="1658" r="1551" b="3490"/>
            <a:stretch/>
          </p:blipFill>
          <p:spPr>
            <a:xfrm>
              <a:off x="5570165" y="1466863"/>
              <a:ext cx="6120680" cy="4190639"/>
            </a:xfrm>
            <a:prstGeom prst="rect">
              <a:avLst/>
            </a:prstGeom>
          </p:spPr>
        </p:pic>
      </p:grpSp>
    </p:spTree>
    <p:extLst>
      <p:ext uri="{BB962C8B-B14F-4D97-AF65-F5344CB8AC3E}">
        <p14:creationId xmlns:p14="http://schemas.microsoft.com/office/powerpoint/2010/main" val="45179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9351154" cy="899537"/>
          </a:xfrm>
        </p:spPr>
        <p:txBody>
          <a:bodyPr/>
          <a:lstStyle/>
          <a:p>
            <a:r>
              <a:rPr lang="en-US"/>
              <a:t>Operations Management </a:t>
            </a:r>
            <a:r>
              <a:rPr lang="en-US" dirty="0"/>
              <a:t>Suite </a:t>
            </a:r>
          </a:p>
        </p:txBody>
      </p:sp>
      <p:sp>
        <p:nvSpPr>
          <p:cNvPr id="12" name="Rectangle 11"/>
          <p:cNvSpPr/>
          <p:nvPr/>
        </p:nvSpPr>
        <p:spPr bwMode="auto">
          <a:xfrm>
            <a:off x="298793" y="1874111"/>
            <a:ext cx="4590797" cy="5655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281">
              <a:lnSpc>
                <a:spcPct val="90000"/>
              </a:lnSpc>
              <a:spcBef>
                <a:spcPct val="20000"/>
              </a:spcBef>
              <a:buClr>
                <a:srgbClr val="FFFFFF"/>
              </a:buClr>
              <a:buSzPct val="90000"/>
            </a:pPr>
            <a:r>
              <a:rPr lang="en-US" sz="2745" dirty="0">
                <a:solidFill>
                  <a:srgbClr val="0078D7"/>
                </a:solidFill>
                <a:latin typeface="Segoe UI Light"/>
              </a:rPr>
              <a:t>SaaS management offering that works with any cloud</a:t>
            </a:r>
          </a:p>
        </p:txBody>
      </p:sp>
      <p:sp>
        <p:nvSpPr>
          <p:cNvPr id="13" name="Text Placeholder 6"/>
          <p:cNvSpPr txBox="1">
            <a:spLocks/>
          </p:cNvSpPr>
          <p:nvPr/>
        </p:nvSpPr>
        <p:spPr>
          <a:xfrm>
            <a:off x="692497" y="2785100"/>
            <a:ext cx="4058867" cy="461325"/>
          </a:xfrm>
          <a:prstGeom prst="rect">
            <a:avLst/>
          </a:prstGeom>
          <a:noFill/>
        </p:spPr>
        <p:txBody>
          <a:bodyPr lIns="179285" tIns="179285"/>
          <a:lstStyle>
            <a:defPPr>
              <a:defRPr lang="en-US"/>
            </a:defPPr>
            <a:lvl1pPr marR="0" indent="0" fontAlgn="auto">
              <a:lnSpc>
                <a:spcPct val="90000"/>
              </a:lnSpc>
              <a:spcBef>
                <a:spcPts val="0"/>
              </a:spcBef>
              <a:spcAft>
                <a:spcPts val="1200"/>
              </a:spcAft>
              <a:buClrTx/>
              <a:buSzPct val="90000"/>
              <a:buFont typeface="Arial" pitchFamily="34" charset="0"/>
              <a:buNone/>
              <a:tabLst/>
              <a:defRPr sz="2000" spc="0" baseline="0">
                <a:latin typeface="+mj-lt"/>
                <a:cs typeface="Segoe UI Semibold" panose="020B07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z="16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A single portal for all your management tasks. No infrastructure to maintain</a:t>
            </a:r>
          </a:p>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Manage workloads across Windows and Linux, hybrid and public clouds, Azure and AWS</a:t>
            </a:r>
          </a:p>
          <a:p>
            <a:pPr defTabSz="914367">
              <a:spcAft>
                <a:spcPts val="1176"/>
              </a:spcAft>
            </a:pPr>
            <a:r>
              <a:rPr lang="en-US" sz="1765" dirty="0">
                <a:solidFill>
                  <a:srgbClr val="505050"/>
                </a:solidFill>
                <a:latin typeface="Segoe UI Semilight" panose="020B0402040204020203" pitchFamily="34" charset="0"/>
                <a:cs typeface="Segoe UI Semilight" panose="020B0402040204020203" pitchFamily="34" charset="0"/>
              </a:rPr>
              <a:t>Complements your System Center investment to unleash new management scenarios</a:t>
            </a:r>
          </a:p>
        </p:txBody>
      </p:sp>
      <p:sp>
        <p:nvSpPr>
          <p:cNvPr id="14" name="Rectangle 13"/>
          <p:cNvSpPr/>
          <p:nvPr/>
        </p:nvSpPr>
        <p:spPr bwMode="auto">
          <a:xfrm>
            <a:off x="448213" y="2980789"/>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5313056" y="1892220"/>
            <a:ext cx="6576082" cy="4458583"/>
            <a:chOff x="5015869" y="1120998"/>
            <a:chExt cx="7286435" cy="4940203"/>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69" y="1120998"/>
              <a:ext cx="7286435" cy="4940203"/>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4885" y="1454722"/>
              <a:ext cx="6191466" cy="3482700"/>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534885" y="5153446"/>
              <a:ext cx="6191466" cy="441534"/>
            </a:xfrm>
            <a:prstGeom prst="rect">
              <a:avLst/>
            </a:prstGeom>
          </p:spPr>
        </p:pic>
        <p:sp>
          <p:nvSpPr>
            <p:cNvPr id="21" name="Rectangle 20"/>
            <p:cNvSpPr/>
            <p:nvPr/>
          </p:nvSpPr>
          <p:spPr bwMode="auto">
            <a:xfrm>
              <a:off x="5534885" y="4505374"/>
              <a:ext cx="6191466" cy="72008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Rectangle 21"/>
          <p:cNvSpPr/>
          <p:nvPr/>
        </p:nvSpPr>
        <p:spPr bwMode="auto">
          <a:xfrm>
            <a:off x="448213" y="3623680"/>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448213" y="4512480"/>
            <a:ext cx="163101" cy="16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7136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4231" y="52338"/>
            <a:ext cx="8406532" cy="523220"/>
          </a:xfrm>
          <a:prstGeom prst="rect">
            <a:avLst/>
          </a:prstGeom>
          <a:noFill/>
        </p:spPr>
        <p:txBody>
          <a:bodyPr wrap="none" rtlCol="0" anchor="ctr">
            <a:spAutoFit/>
          </a:bodyPr>
          <a:lstStyle/>
          <a:p>
            <a:pPr algn="ctr"/>
            <a:r>
              <a:rPr lang="es-PE" sz="2800" dirty="0">
                <a:solidFill>
                  <a:srgbClr val="000000"/>
                </a:solidFill>
                <a:cs typeface="Segoe UI Light" panose="020B0502040204020203" pitchFamily="34" charset="0"/>
              </a:rPr>
              <a:t>Un gran agradecimiento a los patrocinadores globales!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1779" y="3374247"/>
            <a:ext cx="3492408" cy="716216"/>
          </a:xfrm>
          <a:prstGeom prst="rect">
            <a:avLst/>
          </a:prstGeom>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280" y="2910894"/>
            <a:ext cx="2152543" cy="1811560"/>
          </a:xfrm>
          <a:prstGeom prst="rect">
            <a:avLst/>
          </a:prstGeom>
          <a:noFill/>
          <a:ln>
            <a:noFill/>
          </a:ln>
        </p:spPr>
      </p:pic>
      <p:pic>
        <p:nvPicPr>
          <p:cNvPr id="2050" name="Picture 2" descr="https://global.azurebootcamp.net/wp-content/uploads/2018/03/jetbrains-150x1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177" y="97355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global.azurebootcamp.net/wp-content/uploads/2018/09/logo-2019-250x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12" y="-93455"/>
            <a:ext cx="1517423" cy="13474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lobal.azurebootcamp.net/wp-content/uploads/2019/03/Enzo-1024x3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1218" y="4574397"/>
            <a:ext cx="2945510" cy="8658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global.azurebootcamp.net/wp-content/uploads/2019/03/SMU-Logo-Color-w-Ops-1024x39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4701" y="1789527"/>
            <a:ext cx="2929286" cy="11213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lobal.azurebootcamp.net/wp-content/uploads/2019/03/Progate-ForLightBackground-1024x33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4453" y="5440215"/>
            <a:ext cx="3497056" cy="11440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lobal.azurebootcamp.net/wp-content/uploads/2019/03/483x140_KEMP_HRZ_GreyYello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1993" y="4808225"/>
            <a:ext cx="3162899" cy="9148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stretch>
            <a:fillRect/>
          </a:stretch>
        </p:blipFill>
        <p:spPr>
          <a:xfrm>
            <a:off x="661367" y="5616054"/>
            <a:ext cx="3847844" cy="828685"/>
          </a:xfrm>
          <a:prstGeom prst="rect">
            <a:avLst/>
          </a:prstGeom>
        </p:spPr>
      </p:pic>
      <p:pic>
        <p:nvPicPr>
          <p:cNvPr id="14" name="Picture 2" descr="https://global.azurebootcamp.net/wp-content/uploads/2018/12/Serverless360_logo_png-1024x13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01117" y="2024495"/>
            <a:ext cx="4200339" cy="5537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ima.azurebootcamp.net/img/sponsor1.png">
            <a:extLst>
              <a:ext uri="{FF2B5EF4-FFF2-40B4-BE49-F238E27FC236}">
                <a16:creationId xmlns:a16="http://schemas.microsoft.com/office/drawing/2014/main" id="{163D50C4-1C68-484D-8BD9-2D5576AB80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1123" y="3088145"/>
            <a:ext cx="3021820" cy="151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383980"/>
      </p:ext>
    </p:extLst>
  </p:cSld>
  <p:clrMapOvr>
    <a:masterClrMapping/>
  </p:clrMapOvr>
  <p:transition advTm="5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3762" y="0"/>
            <a:ext cx="8164479" cy="523220"/>
          </a:xfrm>
          <a:prstGeom prst="rect">
            <a:avLst/>
          </a:prstGeom>
          <a:noFill/>
        </p:spPr>
        <p:txBody>
          <a:bodyPr wrap="none" rtlCol="0" anchor="ctr">
            <a:spAutoFit/>
          </a:bodyPr>
          <a:lstStyle/>
          <a:p>
            <a:pPr algn="ctr"/>
            <a:r>
              <a:rPr lang="es-PE" sz="2800" dirty="0">
                <a:solidFill>
                  <a:srgbClr val="000000"/>
                </a:solidFill>
                <a:cs typeface="Segoe UI Light" panose="020B0502040204020203" pitchFamily="34" charset="0"/>
              </a:rPr>
              <a:t>Un gran agradecimiento a los patrocinadores locales!</a:t>
            </a:r>
          </a:p>
        </p:txBody>
      </p:sp>
      <p:pic>
        <p:nvPicPr>
          <p:cNvPr id="2" name="Picture 2" descr="https://global.azurebootcamp.net/wp-content/uploads/2018/09/logo-2019-250x2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12" y="-93455"/>
            <a:ext cx="1517423" cy="13474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ima.azurebootcamp.net/img/sponsor2.png">
            <a:extLst>
              <a:ext uri="{FF2B5EF4-FFF2-40B4-BE49-F238E27FC236}">
                <a16:creationId xmlns:a16="http://schemas.microsoft.com/office/drawing/2014/main" id="{7FD371BD-63D1-4A9B-8604-69C94ABFA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228" y="1739381"/>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lima.azurebootcamp.net/img/sponsor4.png">
            <a:extLst>
              <a:ext uri="{FF2B5EF4-FFF2-40B4-BE49-F238E27FC236}">
                <a16:creationId xmlns:a16="http://schemas.microsoft.com/office/drawing/2014/main" id="{DE5A7AD8-4DE6-42B4-97FE-F595D8657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739381"/>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weesystem">
            <a:extLst>
              <a:ext uri="{FF2B5EF4-FFF2-40B4-BE49-F238E27FC236}">
                <a16:creationId xmlns:a16="http://schemas.microsoft.com/office/drawing/2014/main" id="{E2D0BC6E-A277-4C40-8A50-5D5E7ED44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3841" y="3736132"/>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03640"/>
      </p:ext>
    </p:extLst>
  </p:cSld>
  <p:clrMapOvr>
    <a:masterClrMapping/>
  </p:clrMapOvr>
  <p:transition advTm="5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9E8051-B658-4B84-8EA1-1E2152E6646B}"/>
              </a:ext>
            </a:extLst>
          </p:cNvPr>
          <p:cNvSpPr>
            <a:spLocks noGrp="1"/>
          </p:cNvSpPr>
          <p:nvPr>
            <p:ph type="body" sz="quarter" idx="10"/>
          </p:nvPr>
        </p:nvSpPr>
        <p:spPr/>
        <p:txBody>
          <a:bodyPr/>
          <a:lstStyle/>
          <a:p>
            <a:r>
              <a:rPr lang="es-PE" dirty="0"/>
              <a:t>Gracias</a:t>
            </a:r>
          </a:p>
          <a:p>
            <a:endParaRPr lang="es-PE" dirty="0"/>
          </a:p>
        </p:txBody>
      </p:sp>
      <p:pic>
        <p:nvPicPr>
          <p:cNvPr id="5" name="Imagen 4">
            <a:extLst>
              <a:ext uri="{FF2B5EF4-FFF2-40B4-BE49-F238E27FC236}">
                <a16:creationId xmlns:a16="http://schemas.microsoft.com/office/drawing/2014/main" id="{C2ABABB0-C65D-483F-B868-2BD45639FD9A}"/>
              </a:ext>
            </a:extLst>
          </p:cNvPr>
          <p:cNvPicPr>
            <a:picLocks noChangeAspect="1"/>
          </p:cNvPicPr>
          <p:nvPr/>
        </p:nvPicPr>
        <p:blipFill>
          <a:blip r:embed="rId2"/>
          <a:stretch>
            <a:fillRect/>
          </a:stretch>
        </p:blipFill>
        <p:spPr>
          <a:xfrm>
            <a:off x="4559830" y="548680"/>
            <a:ext cx="6722439" cy="5779509"/>
          </a:xfrm>
          <a:prstGeom prst="rect">
            <a:avLst/>
          </a:prstGeom>
        </p:spPr>
      </p:pic>
      <p:pic>
        <p:nvPicPr>
          <p:cNvPr id="4" name="Picture 2" descr="https://global.azurebootcamp.net/wp-content/uploads/2018/09/logo-2019-500x445.png">
            <a:extLst>
              <a:ext uri="{FF2B5EF4-FFF2-40B4-BE49-F238E27FC236}">
                <a16:creationId xmlns:a16="http://schemas.microsoft.com/office/drawing/2014/main" id="{35DBE0D1-8E4D-4955-B4DE-414134DF4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830" y="1759030"/>
            <a:ext cx="3536984" cy="314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9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8400" y="1348672"/>
            <a:ext cx="4165600" cy="3937003"/>
          </a:xfrm>
          <a:prstGeom prst="rect">
            <a:avLst/>
          </a:prstGeom>
          <a:solidFill>
            <a:schemeClr val="tx2">
              <a:lumMod val="65000"/>
            </a:schemeClr>
          </a:solidFill>
        </p:spPr>
      </p:pic>
      <p:sp>
        <p:nvSpPr>
          <p:cNvPr id="3" name="Title 2"/>
          <p:cNvSpPr>
            <a:spLocks noGrp="1"/>
          </p:cNvSpPr>
          <p:nvPr>
            <p:ph type="title"/>
          </p:nvPr>
        </p:nvSpPr>
        <p:spPr/>
        <p:txBody>
          <a:bodyPr/>
          <a:lstStyle/>
          <a:p>
            <a:r>
              <a:rPr lang="nl-NL" dirty="0"/>
              <a:t>RACI - Reference </a:t>
            </a:r>
            <a:r>
              <a:rPr lang="nl-NL" dirty="0" err="1"/>
              <a:t>Models</a:t>
            </a:r>
            <a:r>
              <a:rPr lang="nl-NL" dirty="0"/>
              <a:t> </a:t>
            </a:r>
            <a:r>
              <a:rPr lang="nl-NL" dirty="0" err="1"/>
              <a:t>used</a:t>
            </a:r>
            <a:endParaRPr lang="nl-NL" dirty="0"/>
          </a:p>
        </p:txBody>
      </p:sp>
      <p:sp>
        <p:nvSpPr>
          <p:cNvPr id="10" name="TextBox 9"/>
          <p:cNvSpPr txBox="1"/>
          <p:nvPr/>
        </p:nvSpPr>
        <p:spPr>
          <a:xfrm>
            <a:off x="1168400" y="861815"/>
            <a:ext cx="2235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srgbClr val="797A7D">
                    <a:lumMod val="50000"/>
                  </a:srgbClr>
                </a:solidFill>
                <a:effectLst/>
                <a:uLnTx/>
                <a:uFillTx/>
                <a:latin typeface="Segoe UI"/>
                <a:ea typeface="+mn-ea"/>
                <a:cs typeface="+mn-cs"/>
              </a:rPr>
              <a:t>Processes</a:t>
            </a:r>
            <a:endParaRPr kumimoji="0" lang="nl-NL" sz="2400" b="0" i="0" u="none" strike="noStrike" kern="1200" cap="none" spc="0" normalizeH="0" baseline="0" noProof="0" dirty="0">
              <a:ln>
                <a:noFill/>
              </a:ln>
              <a:solidFill>
                <a:srgbClr val="797A7D">
                  <a:lumMod val="50000"/>
                </a:srgbClr>
              </a:solidFill>
              <a:effectLst/>
              <a:uLnTx/>
              <a:uFillTx/>
              <a:latin typeface="Segoe UI"/>
              <a:ea typeface="+mn-ea"/>
              <a:cs typeface="+mn-cs"/>
            </a:endParaRPr>
          </a:p>
        </p:txBody>
      </p:sp>
      <p:sp>
        <p:nvSpPr>
          <p:cNvPr id="11" name="TextBox 10"/>
          <p:cNvSpPr txBox="1"/>
          <p:nvPr/>
        </p:nvSpPr>
        <p:spPr>
          <a:xfrm>
            <a:off x="6708743" y="907896"/>
            <a:ext cx="2235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srgbClr val="797A7D">
                    <a:lumMod val="50000"/>
                  </a:srgbClr>
                </a:solidFill>
                <a:effectLst/>
                <a:uLnTx/>
                <a:uFillTx/>
                <a:latin typeface="Segoe UI"/>
                <a:ea typeface="+mn-ea"/>
                <a:cs typeface="+mn-cs"/>
              </a:rPr>
              <a:t>Roles</a:t>
            </a:r>
            <a:endParaRPr kumimoji="0" lang="nl-NL" sz="2400" b="0" i="0" u="none" strike="noStrike" kern="1200" cap="none" spc="0" normalizeH="0" baseline="0" noProof="0" dirty="0">
              <a:ln>
                <a:noFill/>
              </a:ln>
              <a:solidFill>
                <a:srgbClr val="797A7D">
                  <a:lumMod val="50000"/>
                </a:srgbClr>
              </a:solidFill>
              <a:effectLst/>
              <a:uLnTx/>
              <a:uFillTx/>
              <a:latin typeface="Segoe UI"/>
              <a:ea typeface="+mn-ea"/>
              <a:cs typeface="+mn-cs"/>
            </a:endParaRPr>
          </a:p>
        </p:txBody>
      </p:sp>
      <p:sp>
        <p:nvSpPr>
          <p:cNvPr id="12" name="TextBox 11"/>
          <p:cNvSpPr txBox="1"/>
          <p:nvPr/>
        </p:nvSpPr>
        <p:spPr>
          <a:xfrm>
            <a:off x="6830729" y="5541698"/>
            <a:ext cx="4470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err="1">
                <a:ln>
                  <a:noFill/>
                </a:ln>
                <a:solidFill>
                  <a:srgbClr val="797A7D">
                    <a:lumMod val="50000"/>
                  </a:srgbClr>
                </a:solidFill>
                <a:effectLst/>
                <a:uLnTx/>
                <a:uFillTx/>
                <a:latin typeface="Segoe UI"/>
                <a:ea typeface="+mn-ea"/>
                <a:cs typeface="+mn-cs"/>
              </a:rPr>
              <a:t>Based</a:t>
            </a:r>
            <a:r>
              <a:rPr kumimoji="0" lang="nl-NL" sz="1600" b="0" i="0" u="none" strike="noStrike" kern="1200" cap="none" spc="0" normalizeH="0" baseline="0" noProof="0" dirty="0">
                <a:ln>
                  <a:noFill/>
                </a:ln>
                <a:solidFill>
                  <a:srgbClr val="797A7D">
                    <a:lumMod val="50000"/>
                  </a:srgbClr>
                </a:solidFill>
                <a:effectLst/>
                <a:uLnTx/>
                <a:uFillTx/>
                <a:latin typeface="Segoe UI"/>
                <a:ea typeface="+mn-ea"/>
                <a:cs typeface="+mn-cs"/>
              </a:rPr>
              <a:t> on the TEAM SMF of the Microsoft Operations Framework </a:t>
            </a:r>
            <a:r>
              <a:rPr kumimoji="0" lang="nl-NL" sz="1600" b="0" i="0" u="none" strike="noStrike" kern="1200" cap="none" spc="0" normalizeH="0" baseline="0" noProof="0" dirty="0">
                <a:ln>
                  <a:noFill/>
                </a:ln>
                <a:solidFill>
                  <a:srgbClr val="797A7D">
                    <a:lumMod val="50000"/>
                  </a:srgbClr>
                </a:solidFill>
                <a:effectLst/>
                <a:uLnTx/>
                <a:uFillTx/>
                <a:latin typeface="Segoe UI"/>
                <a:ea typeface="+mn-ea"/>
                <a:cs typeface="+mn-cs"/>
                <a:hlinkClick r:id="rId3"/>
              </a:rPr>
              <a:t>www.microsoft.com/mof</a:t>
            </a:r>
            <a:endParaRPr kumimoji="0" lang="nl-NL" sz="1600" b="0" i="0" u="none" strike="noStrike" kern="1200" cap="none" spc="0" normalizeH="0" baseline="0" noProof="0" dirty="0">
              <a:ln>
                <a:noFill/>
              </a:ln>
              <a:solidFill>
                <a:srgbClr val="797A7D">
                  <a:lumMod val="50000"/>
                </a:srgbClr>
              </a:solidFill>
              <a:effectLst/>
              <a:uLnTx/>
              <a:uFillTx/>
              <a:latin typeface="Segoe UI"/>
              <a:ea typeface="+mn-ea"/>
              <a:cs typeface="+mn-cs"/>
            </a:endParaRPr>
          </a:p>
        </p:txBody>
      </p:sp>
      <p:sp>
        <p:nvSpPr>
          <p:cNvPr id="13" name="TextBox 12"/>
          <p:cNvSpPr txBox="1"/>
          <p:nvPr/>
        </p:nvSpPr>
        <p:spPr>
          <a:xfrm>
            <a:off x="1463040" y="5541699"/>
            <a:ext cx="4470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err="1">
                <a:ln>
                  <a:noFill/>
                </a:ln>
                <a:solidFill>
                  <a:srgbClr val="797A7D">
                    <a:lumMod val="50000"/>
                  </a:srgbClr>
                </a:solidFill>
                <a:effectLst/>
                <a:uLnTx/>
                <a:uFillTx/>
                <a:latin typeface="Segoe UI"/>
                <a:ea typeface="+mn-ea"/>
                <a:cs typeface="+mn-cs"/>
              </a:rPr>
              <a:t>Based</a:t>
            </a:r>
            <a:r>
              <a:rPr kumimoji="0" lang="nl-NL" sz="1600" b="0" i="0" u="none" strike="noStrike" kern="1200" cap="none" spc="0" normalizeH="0" baseline="0" noProof="0" dirty="0">
                <a:ln>
                  <a:noFill/>
                </a:ln>
                <a:solidFill>
                  <a:srgbClr val="797A7D">
                    <a:lumMod val="50000"/>
                  </a:srgbClr>
                </a:solidFill>
                <a:effectLst/>
                <a:uLnTx/>
                <a:uFillTx/>
                <a:latin typeface="Segoe UI"/>
                <a:ea typeface="+mn-ea"/>
                <a:cs typeface="+mn-cs"/>
              </a:rPr>
              <a:t> on the Cloud Services Foundation Reference Model</a:t>
            </a:r>
          </a:p>
        </p:txBody>
      </p:sp>
      <p:pic>
        <p:nvPicPr>
          <p:cNvPr id="14" name="Picture 13" descr="MOF-all-PPT.png"/>
          <p:cNvPicPr>
            <a:picLocks noChangeAspect="1"/>
          </p:cNvPicPr>
          <p:nvPr/>
        </p:nvPicPr>
        <p:blipFill>
          <a:blip r:embed="rId4" cstate="screen"/>
          <a:stretch>
            <a:fillRect/>
          </a:stretch>
        </p:blipFill>
        <p:spPr>
          <a:xfrm>
            <a:off x="6893828" y="1348672"/>
            <a:ext cx="4407301" cy="4050430"/>
          </a:xfrm>
          <a:prstGeom prst="rect">
            <a:avLst/>
          </a:prstGeom>
          <a:solidFill>
            <a:srgbClr val="FFFFFF">
              <a:lumMod val="65000"/>
            </a:srgbClr>
          </a:solidFill>
        </p:spPr>
      </p:pic>
    </p:spTree>
    <p:extLst>
      <p:ext uri="{BB962C8B-B14F-4D97-AF65-F5344CB8AC3E}">
        <p14:creationId xmlns:p14="http://schemas.microsoft.com/office/powerpoint/2010/main" val="2494578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672751" cy="747897"/>
          </a:xfrm>
        </p:spPr>
        <p:txBody>
          <a:bodyPr>
            <a:normAutofit fontScale="90000"/>
          </a:bodyPr>
          <a:lstStyle/>
          <a:p>
            <a:r>
              <a:rPr lang="en-US" dirty="0"/>
              <a:t>Service Integration – Azure Accountabilities (Source RACI)</a:t>
            </a:r>
          </a:p>
        </p:txBody>
      </p:sp>
      <p:sp>
        <p:nvSpPr>
          <p:cNvPr id="10" name="TextBox 2"/>
          <p:cNvSpPr txBox="1"/>
          <p:nvPr/>
        </p:nvSpPr>
        <p:spPr>
          <a:xfrm>
            <a:off x="6688598" y="2366822"/>
            <a:ext cx="5103721" cy="3693319"/>
          </a:xfrm>
          <a:prstGeom prst="rect">
            <a:avLst/>
          </a:prstGeom>
          <a:noFill/>
        </p:spPr>
        <p:txBody>
          <a:bodyPr wrap="square" rtlCol="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Business Relationship </a:t>
            </a:r>
            <a:r>
              <a:rPr kumimoji="0" lang="en-US" sz="1800" b="0" i="0" u="none" strike="noStrike" kern="1200" cap="none" spc="0" normalizeH="0" baseline="0" noProof="0" dirty="0" err="1">
                <a:ln>
                  <a:noFill/>
                </a:ln>
                <a:solidFill>
                  <a:srgbClr val="797A7D">
                    <a:lumMod val="75000"/>
                  </a:srgbClr>
                </a:solidFill>
                <a:effectLst/>
                <a:uLnTx/>
                <a:uFillTx/>
                <a:latin typeface="Segoe UI"/>
                <a:ea typeface="+mn-ea"/>
                <a:cs typeface="+mn-cs"/>
              </a:rPr>
              <a:t>Mgmt</a:t>
            </a:r>
            <a:endPar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Capacity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Availability &amp; Continuity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Information Security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Regulatory Policy &amp; Compliance </a:t>
            </a:r>
            <a:r>
              <a:rPr kumimoji="0" lang="en-US" sz="1800" b="0" i="0" u="none" strike="noStrike" kern="1200" cap="none" spc="0" normalizeH="0" baseline="0" noProof="0" dirty="0" err="1">
                <a:ln>
                  <a:noFill/>
                </a:ln>
                <a:solidFill>
                  <a:srgbClr val="797A7D">
                    <a:lumMod val="75000"/>
                  </a:srgbClr>
                </a:solidFill>
                <a:effectLst/>
                <a:uLnTx/>
                <a:uFillTx/>
                <a:latin typeface="Segoe UI"/>
                <a:ea typeface="+mn-ea"/>
                <a:cs typeface="+mn-cs"/>
              </a:rPr>
              <a:t>Mgmt</a:t>
            </a:r>
            <a:endPar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Financial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Service Level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Service Lifecycle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Request Fulfillment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Access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Asset &amp; Configuration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Release &amp; Deployment Management</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7A7D">
                    <a:lumMod val="75000"/>
                  </a:srgbClr>
                </a:solidFill>
                <a:effectLst/>
                <a:uLnTx/>
                <a:uFillTx/>
                <a:latin typeface="Segoe UI"/>
                <a:ea typeface="+mn-ea"/>
                <a:cs typeface="+mn-cs"/>
              </a:rPr>
              <a:t>Incident &amp; Problem Management</a:t>
            </a:r>
          </a:p>
        </p:txBody>
      </p:sp>
      <p:sp>
        <p:nvSpPr>
          <p:cNvPr id="11" name="TextBox 3"/>
          <p:cNvSpPr txBox="1"/>
          <p:nvPr/>
        </p:nvSpPr>
        <p:spPr>
          <a:xfrm>
            <a:off x="902633" y="1991573"/>
            <a:ext cx="12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Roles</a:t>
            </a:r>
          </a:p>
        </p:txBody>
      </p:sp>
      <p:sp>
        <p:nvSpPr>
          <p:cNvPr id="12" name="TextBox 5"/>
          <p:cNvSpPr txBox="1"/>
          <p:nvPr/>
        </p:nvSpPr>
        <p:spPr>
          <a:xfrm>
            <a:off x="5259479" y="1991573"/>
            <a:ext cx="12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Processes</a:t>
            </a:r>
          </a:p>
        </p:txBody>
      </p:sp>
      <p:pic>
        <p:nvPicPr>
          <p:cNvPr id="13" name="Picture 6"/>
          <p:cNvPicPr>
            <a:picLocks noChangeAspect="1"/>
          </p:cNvPicPr>
          <p:nvPr/>
        </p:nvPicPr>
        <p:blipFill>
          <a:blip r:embed="rId2"/>
          <a:stretch>
            <a:fillRect/>
          </a:stretch>
        </p:blipFill>
        <p:spPr>
          <a:xfrm>
            <a:off x="920563" y="2431023"/>
            <a:ext cx="4162425" cy="4010025"/>
          </a:xfrm>
          <a:prstGeom prst="rect">
            <a:avLst/>
          </a:prstGeom>
        </p:spPr>
      </p:pic>
      <p:cxnSp>
        <p:nvCxnSpPr>
          <p:cNvPr id="15" name="Curved Connector 7"/>
          <p:cNvCxnSpPr>
            <a:endCxn id="10" idx="1"/>
          </p:cNvCxnSpPr>
          <p:nvPr/>
        </p:nvCxnSpPr>
        <p:spPr>
          <a:xfrm>
            <a:off x="4087288" y="3505870"/>
            <a:ext cx="2601310" cy="70761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urved Connector 8"/>
          <p:cNvCxnSpPr/>
          <p:nvPr/>
        </p:nvCxnSpPr>
        <p:spPr>
          <a:xfrm>
            <a:off x="4087288" y="3505870"/>
            <a:ext cx="2601310" cy="204951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urved Connector 13"/>
          <p:cNvCxnSpPr/>
          <p:nvPr/>
        </p:nvCxnSpPr>
        <p:spPr>
          <a:xfrm>
            <a:off x="4087288" y="3505870"/>
            <a:ext cx="2601310" cy="236482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15"/>
          <p:cNvCxnSpPr/>
          <p:nvPr/>
        </p:nvCxnSpPr>
        <p:spPr>
          <a:xfrm flipV="1">
            <a:off x="4087288" y="2843719"/>
            <a:ext cx="2711669" cy="1592317"/>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16"/>
          <p:cNvCxnSpPr/>
          <p:nvPr/>
        </p:nvCxnSpPr>
        <p:spPr>
          <a:xfrm flipV="1">
            <a:off x="4087288" y="3111733"/>
            <a:ext cx="2711669" cy="1324303"/>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urved Connector 18"/>
          <p:cNvCxnSpPr/>
          <p:nvPr/>
        </p:nvCxnSpPr>
        <p:spPr>
          <a:xfrm flipV="1">
            <a:off x="4087288" y="3363981"/>
            <a:ext cx="2711669" cy="1072055"/>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urved Connector 20"/>
          <p:cNvCxnSpPr/>
          <p:nvPr/>
        </p:nvCxnSpPr>
        <p:spPr>
          <a:xfrm flipV="1">
            <a:off x="4087288" y="3647760"/>
            <a:ext cx="2711669" cy="788276"/>
          </a:xfrm>
          <a:prstGeom prst="curvedConnector3">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21"/>
          <p:cNvCxnSpPr/>
          <p:nvPr/>
        </p:nvCxnSpPr>
        <p:spPr>
          <a:xfrm flipV="1">
            <a:off x="4087288" y="2535795"/>
            <a:ext cx="2711669" cy="2615735"/>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urved Connector 23"/>
          <p:cNvCxnSpPr/>
          <p:nvPr/>
        </p:nvCxnSpPr>
        <p:spPr>
          <a:xfrm flipV="1">
            <a:off x="4087288" y="3111733"/>
            <a:ext cx="2711669" cy="2000125"/>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Curved Connector 24"/>
          <p:cNvCxnSpPr/>
          <p:nvPr/>
        </p:nvCxnSpPr>
        <p:spPr>
          <a:xfrm flipV="1">
            <a:off x="4087288" y="3937327"/>
            <a:ext cx="2711669" cy="1174531"/>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urved Connector 25"/>
          <p:cNvCxnSpPr>
            <a:endCxn id="10" idx="1"/>
          </p:cNvCxnSpPr>
          <p:nvPr/>
        </p:nvCxnSpPr>
        <p:spPr>
          <a:xfrm flipV="1">
            <a:off x="4087288" y="4213482"/>
            <a:ext cx="2601310" cy="898376"/>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urved Connector 27"/>
          <p:cNvCxnSpPr/>
          <p:nvPr/>
        </p:nvCxnSpPr>
        <p:spPr>
          <a:xfrm flipV="1">
            <a:off x="4087288" y="4743960"/>
            <a:ext cx="2711669" cy="367898"/>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28"/>
          <p:cNvCxnSpPr/>
          <p:nvPr/>
        </p:nvCxnSpPr>
        <p:spPr>
          <a:xfrm flipV="1">
            <a:off x="4087288" y="5024045"/>
            <a:ext cx="2711669" cy="87813"/>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urved Connector 30"/>
          <p:cNvCxnSpPr/>
          <p:nvPr/>
        </p:nvCxnSpPr>
        <p:spPr>
          <a:xfrm>
            <a:off x="4087288" y="5127460"/>
            <a:ext cx="2601310" cy="743238"/>
          </a:xfrm>
          <a:prstGeom prst="curvedConnector3">
            <a:avLst/>
          </a:prstGeom>
          <a:ln>
            <a:solidFill>
              <a:srgbClr val="5F8B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31"/>
          <p:cNvSpPr txBox="1"/>
          <p:nvPr/>
        </p:nvSpPr>
        <p:spPr>
          <a:xfrm>
            <a:off x="2438400" y="6060141"/>
            <a:ext cx="9574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*Accountability for Service Lifecycle, Asset &amp; Configuration Management regarding VM’s and VM Templates are in scope of Service Consumer/Service Provider/Cloud Provider</a:t>
            </a:r>
          </a:p>
        </p:txBody>
      </p:sp>
    </p:spTree>
    <p:extLst>
      <p:ext uri="{BB962C8B-B14F-4D97-AF65-F5344CB8AC3E}">
        <p14:creationId xmlns:p14="http://schemas.microsoft.com/office/powerpoint/2010/main" val="3670945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304800" y="1397000"/>
            <a:ext cx="5689600" cy="3860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Redefining IT’s role for a cloud future</a:t>
            </a:r>
          </a:p>
        </p:txBody>
      </p:sp>
      <p:sp>
        <p:nvSpPr>
          <p:cNvPr id="70" name="Rectangle 69"/>
          <p:cNvSpPr/>
          <p:nvPr/>
        </p:nvSpPr>
        <p:spPr bwMode="auto">
          <a:xfrm>
            <a:off x="519248" y="1654511"/>
            <a:ext cx="1219200" cy="340420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p:nvSpPr>
        <p:spPr bwMode="auto">
          <a:xfrm>
            <a:off x="1917041" y="2869086"/>
            <a:ext cx="3530403" cy="1257021"/>
          </a:xfrm>
          <a:prstGeom prst="rect">
            <a:avLst/>
          </a:prstGeom>
          <a:solidFill>
            <a:schemeClr val="tx1">
              <a:lumMod val="75000"/>
              <a:lumOff val="2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2074022" y="1662549"/>
            <a:ext cx="3679333" cy="95450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2061981" y="4080587"/>
            <a:ext cx="382736" cy="406483"/>
          </a:xfrm>
          <a:prstGeom prst="rect">
            <a:avLst/>
          </a:prstGeom>
          <a:solidFill>
            <a:srgbClr val="0000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5143755" y="2739633"/>
            <a:ext cx="609600" cy="154570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p:nvSpPr>
        <p:spPr bwMode="auto">
          <a:xfrm>
            <a:off x="1071308" y="2278716"/>
            <a:ext cx="552995" cy="1117601"/>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2966876" y="1840674"/>
            <a:ext cx="1930400" cy="5746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Segoe UI Light" pitchFamily="34" charset="0"/>
                <a:ea typeface="+mn-ea"/>
                <a:cs typeface="+mn-cs"/>
              </a:rPr>
              <a:t>Service </a:t>
            </a:r>
            <a:r>
              <a:rPr kumimoji="0" lang="en-US" sz="1867" b="1" i="0" u="none" strike="noStrike" kern="1200" cap="none" spc="0" normalizeH="0" baseline="0" noProof="0" dirty="0">
                <a:ln>
                  <a:noFill/>
                </a:ln>
                <a:solidFill>
                  <a:srgbClr val="FFFFFF"/>
                </a:solidFill>
                <a:effectLst/>
                <a:uLnTx/>
                <a:uFillTx/>
                <a:latin typeface="Segoe UI Light" pitchFamily="34" charset="0"/>
                <a:ea typeface="+mn-ea"/>
                <a:cs typeface="+mn-cs"/>
              </a:rPr>
              <a:t>(</a:t>
            </a:r>
            <a:r>
              <a:rPr kumimoji="0" lang="en-US" sz="1867" b="1" i="0" u="none" strike="noStrike" kern="1200" cap="none" spc="0" normalizeH="0" baseline="0" noProof="0">
                <a:ln>
                  <a:noFill/>
                </a:ln>
                <a:solidFill>
                  <a:srgbClr val="FFFFFF"/>
                </a:solidFill>
                <a:effectLst/>
                <a:uLnTx/>
                <a:uFillTx/>
                <a:latin typeface="Segoe UI Light" pitchFamily="34" charset="0"/>
                <a:ea typeface="+mn-ea"/>
                <a:cs typeface="+mn-cs"/>
              </a:rPr>
              <a:t>Mgmt) Integration</a:t>
            </a:r>
            <a:endParaRPr kumimoji="0" lang="en-US" sz="1867" b="1" i="0" u="none" strike="noStrike" kern="1200" cap="none" spc="0" normalizeH="0" baseline="0" noProof="0" dirty="0">
              <a:ln>
                <a:noFill/>
              </a:ln>
              <a:solidFill>
                <a:srgbClr val="FFFFFF"/>
              </a:solidFill>
              <a:effectLst/>
              <a:uLnTx/>
              <a:uFillTx/>
              <a:latin typeface="Segoe UI Light" pitchFamily="34" charset="0"/>
              <a:ea typeface="+mn-ea"/>
              <a:cs typeface="+mn-cs"/>
            </a:endParaRPr>
          </a:p>
        </p:txBody>
      </p:sp>
      <p:sp>
        <p:nvSpPr>
          <p:cNvPr id="53" name="TextBox 52"/>
          <p:cNvSpPr txBox="1"/>
          <p:nvPr/>
        </p:nvSpPr>
        <p:spPr>
          <a:xfrm rot="16200000">
            <a:off x="4518409" y="3080878"/>
            <a:ext cx="1617985" cy="86196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Segoe UI Light" pitchFamily="34" charset="0"/>
                <a:ea typeface="+mn-ea"/>
                <a:cs typeface="+mn-cs"/>
              </a:rPr>
              <a:t>Platform (Mgmt)  </a:t>
            </a:r>
            <a:r>
              <a:rPr kumimoji="0" lang="en-US" sz="1867" b="1" i="0" u="none" strike="noStrike" kern="1200" cap="none" spc="0" normalizeH="0" baseline="0" noProof="0" dirty="0">
                <a:ln>
                  <a:noFill/>
                </a:ln>
                <a:solidFill>
                  <a:srgbClr val="FFFFFF"/>
                </a:solidFill>
                <a:effectLst/>
                <a:uLnTx/>
                <a:uFillTx/>
                <a:latin typeface="Segoe UI Light" pitchFamily="34" charset="0"/>
                <a:ea typeface="+mn-ea"/>
                <a:cs typeface="+mn-cs"/>
              </a:rPr>
              <a:t>Mgmt Integration</a:t>
            </a:r>
          </a:p>
        </p:txBody>
      </p:sp>
      <p:sp>
        <p:nvSpPr>
          <p:cNvPr id="54" name="TextBox 53"/>
          <p:cNvSpPr txBox="1"/>
          <p:nvPr/>
        </p:nvSpPr>
        <p:spPr>
          <a:xfrm rot="16200000">
            <a:off x="795283" y="2550194"/>
            <a:ext cx="1117600" cy="5746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Segoe UI Light" pitchFamily="34" charset="0"/>
                <a:ea typeface="+mn-ea"/>
                <a:cs typeface="+mn-cs"/>
              </a:rPr>
              <a:t>Service Consumer</a:t>
            </a:r>
          </a:p>
        </p:txBody>
      </p:sp>
      <p:sp>
        <p:nvSpPr>
          <p:cNvPr id="61" name="Rectangle 60"/>
          <p:cNvSpPr/>
          <p:nvPr/>
        </p:nvSpPr>
        <p:spPr bwMode="auto">
          <a:xfrm>
            <a:off x="2061982" y="3915567"/>
            <a:ext cx="382737" cy="175887"/>
          </a:xfrm>
          <a:prstGeom prst="rect">
            <a:avLst/>
          </a:prstGeom>
          <a:gradFill flip="none" rotWithShape="1">
            <a:gsLst>
              <a:gs pos="0">
                <a:srgbClr val="910091"/>
              </a:gs>
              <a:gs pos="100000">
                <a:srgbClr val="000099"/>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67" name="Rectangle 66"/>
          <p:cNvSpPr/>
          <p:nvPr/>
        </p:nvSpPr>
        <p:spPr bwMode="auto">
          <a:xfrm>
            <a:off x="2447229" y="3574047"/>
            <a:ext cx="382736" cy="91302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2835657" y="3166269"/>
            <a:ext cx="382736" cy="1320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p:cNvSpPr txBox="1"/>
          <p:nvPr/>
        </p:nvSpPr>
        <p:spPr>
          <a:xfrm>
            <a:off x="2061982" y="4285337"/>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IAAS</a:t>
            </a:r>
          </a:p>
        </p:txBody>
      </p:sp>
      <p:sp>
        <p:nvSpPr>
          <p:cNvPr id="71" name="TextBox 70"/>
          <p:cNvSpPr txBox="1"/>
          <p:nvPr/>
        </p:nvSpPr>
        <p:spPr>
          <a:xfrm>
            <a:off x="2474109" y="4291956"/>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PAAS</a:t>
            </a:r>
          </a:p>
        </p:txBody>
      </p:sp>
      <p:sp>
        <p:nvSpPr>
          <p:cNvPr id="72" name="TextBox 71"/>
          <p:cNvSpPr txBox="1"/>
          <p:nvPr/>
        </p:nvSpPr>
        <p:spPr>
          <a:xfrm>
            <a:off x="2855082" y="4298496"/>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SAAS</a:t>
            </a:r>
          </a:p>
        </p:txBody>
      </p:sp>
      <p:sp>
        <p:nvSpPr>
          <p:cNvPr id="73" name="Rectangle 72"/>
          <p:cNvSpPr/>
          <p:nvPr/>
        </p:nvSpPr>
        <p:spPr bwMode="auto">
          <a:xfrm>
            <a:off x="2447230" y="3397322"/>
            <a:ext cx="382737" cy="175887"/>
          </a:xfrm>
          <a:prstGeom prst="rect">
            <a:avLst/>
          </a:prstGeom>
          <a:gradFill flip="none" rotWithShape="1">
            <a:gsLst>
              <a:gs pos="0">
                <a:srgbClr val="910091"/>
              </a:gs>
              <a:gs pos="100000">
                <a:srgbClr val="0070C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74" name="Rectangle 73"/>
          <p:cNvSpPr/>
          <p:nvPr/>
        </p:nvSpPr>
        <p:spPr bwMode="auto">
          <a:xfrm>
            <a:off x="2835657" y="3011637"/>
            <a:ext cx="382737" cy="175887"/>
          </a:xfrm>
          <a:prstGeom prst="rect">
            <a:avLst/>
          </a:prstGeom>
          <a:gradFill flip="none" rotWithShape="1">
            <a:gsLst>
              <a:gs pos="0">
                <a:srgbClr val="910091"/>
              </a:gs>
              <a:gs pos="100000">
                <a:srgbClr val="00B0F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69" name="Rectangle 68"/>
          <p:cNvSpPr/>
          <p:nvPr/>
        </p:nvSpPr>
        <p:spPr bwMode="auto">
          <a:xfrm>
            <a:off x="2064492" y="4470004"/>
            <a:ext cx="1151483" cy="588713"/>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67" normalizeH="0" baseline="0" noProof="0" dirty="0">
                <a:ln>
                  <a:noFill/>
                </a:ln>
                <a:solidFill>
                  <a:srgbClr val="3F3F3F">
                    <a:lumMod val="50000"/>
                  </a:srgbClr>
                </a:solidFill>
                <a:effectLst/>
                <a:uLnTx/>
                <a:uFillTx/>
                <a:latin typeface="Segoe UI"/>
                <a:ea typeface="Segoe UI" pitchFamily="34" charset="0"/>
                <a:cs typeface="Segoe UI" pitchFamily="34" charset="0"/>
              </a:rPr>
              <a:t>Public Cloud</a:t>
            </a:r>
          </a:p>
        </p:txBody>
      </p:sp>
      <p:sp>
        <p:nvSpPr>
          <p:cNvPr id="76" name="Rectangle 75"/>
          <p:cNvSpPr/>
          <p:nvPr/>
        </p:nvSpPr>
        <p:spPr bwMode="auto">
          <a:xfrm>
            <a:off x="3752284" y="4466536"/>
            <a:ext cx="1144992" cy="581848"/>
          </a:xfrm>
          <a:prstGeom prst="rect">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67" normalizeH="0" baseline="0" noProof="0" dirty="0">
                <a:ln>
                  <a:noFill/>
                </a:ln>
                <a:solidFill>
                  <a:srgbClr val="3F3F3F">
                    <a:lumMod val="50000"/>
                  </a:srgbClr>
                </a:solidFill>
                <a:effectLst/>
                <a:uLnTx/>
                <a:uFillTx/>
                <a:latin typeface="Segoe UI"/>
                <a:ea typeface="Segoe UI" pitchFamily="34" charset="0"/>
                <a:cs typeface="Segoe UI" pitchFamily="34" charset="0"/>
              </a:rPr>
              <a:t>Private Cloud</a:t>
            </a:r>
          </a:p>
        </p:txBody>
      </p:sp>
      <p:sp>
        <p:nvSpPr>
          <p:cNvPr id="86" name="Rectangle 85"/>
          <p:cNvSpPr/>
          <p:nvPr/>
        </p:nvSpPr>
        <p:spPr bwMode="auto">
          <a:xfrm>
            <a:off x="2061981" y="2635011"/>
            <a:ext cx="382736" cy="128055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a:off x="922313" y="2481916"/>
            <a:ext cx="552995" cy="1117601"/>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p:cNvSpPr txBox="1"/>
          <p:nvPr/>
        </p:nvSpPr>
        <p:spPr>
          <a:xfrm rot="16200000">
            <a:off x="646288" y="2753394"/>
            <a:ext cx="1117600" cy="5746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Segoe UI Light" pitchFamily="34" charset="0"/>
                <a:ea typeface="+mn-ea"/>
                <a:cs typeface="+mn-cs"/>
              </a:rPr>
              <a:t>Service Consumer</a:t>
            </a:r>
          </a:p>
        </p:txBody>
      </p:sp>
      <p:sp>
        <p:nvSpPr>
          <p:cNvPr id="90" name="Rectangle 89"/>
          <p:cNvSpPr/>
          <p:nvPr/>
        </p:nvSpPr>
        <p:spPr bwMode="auto">
          <a:xfrm>
            <a:off x="807779" y="2739633"/>
            <a:ext cx="552995" cy="1117601"/>
          </a:xfrm>
          <a:prstGeom prst="rect">
            <a:avLst/>
          </a:prstGeom>
          <a:solidFill>
            <a:schemeClr val="bg1">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p:cNvSpPr txBox="1"/>
          <p:nvPr/>
        </p:nvSpPr>
        <p:spPr>
          <a:xfrm rot="16200000">
            <a:off x="531753" y="3011111"/>
            <a:ext cx="1117600" cy="5746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Segoe UI Light" pitchFamily="34" charset="0"/>
                <a:ea typeface="+mn-ea"/>
                <a:cs typeface="+mn-cs"/>
              </a:rPr>
              <a:t>Service Consumer</a:t>
            </a:r>
          </a:p>
        </p:txBody>
      </p:sp>
      <p:sp>
        <p:nvSpPr>
          <p:cNvPr id="75" name="TextBox 74"/>
          <p:cNvSpPr txBox="1"/>
          <p:nvPr/>
        </p:nvSpPr>
        <p:spPr>
          <a:xfrm>
            <a:off x="627121" y="4620729"/>
            <a:ext cx="1003455" cy="287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3F3F3F">
                    <a:lumMod val="50000"/>
                  </a:srgbClr>
                </a:solidFill>
                <a:effectLst/>
                <a:uLnTx/>
                <a:uFillTx/>
                <a:latin typeface="Segoe UI Light" pitchFamily="34" charset="0"/>
                <a:ea typeface="+mn-ea"/>
                <a:cs typeface="+mn-cs"/>
              </a:rPr>
              <a:t>Customer</a:t>
            </a:r>
          </a:p>
        </p:txBody>
      </p:sp>
      <p:sp>
        <p:nvSpPr>
          <p:cNvPr id="93" name="Rectangle 92"/>
          <p:cNvSpPr/>
          <p:nvPr/>
        </p:nvSpPr>
        <p:spPr bwMode="auto">
          <a:xfrm>
            <a:off x="2447229" y="2641630"/>
            <a:ext cx="382736" cy="75715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2835657" y="2764095"/>
            <a:ext cx="382736" cy="26771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2061982" y="2602957"/>
            <a:ext cx="382737" cy="175887"/>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98" name="Rectangle 97"/>
          <p:cNvSpPr/>
          <p:nvPr/>
        </p:nvSpPr>
        <p:spPr bwMode="auto">
          <a:xfrm>
            <a:off x="2835658" y="2602957"/>
            <a:ext cx="382737" cy="175887"/>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99" name="Rectangle 98"/>
          <p:cNvSpPr/>
          <p:nvPr/>
        </p:nvSpPr>
        <p:spPr bwMode="auto">
          <a:xfrm>
            <a:off x="3756125" y="4063520"/>
            <a:ext cx="382736" cy="406483"/>
          </a:xfrm>
          <a:prstGeom prst="rect">
            <a:avLst/>
          </a:prstGeom>
          <a:solidFill>
            <a:srgbClr val="0000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3756126" y="3898501"/>
            <a:ext cx="382737" cy="175887"/>
          </a:xfrm>
          <a:prstGeom prst="rect">
            <a:avLst/>
          </a:prstGeom>
          <a:gradFill flip="none" rotWithShape="1">
            <a:gsLst>
              <a:gs pos="0">
                <a:srgbClr val="910091"/>
              </a:gs>
              <a:gs pos="100000">
                <a:srgbClr val="000099"/>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4133567" y="3556981"/>
            <a:ext cx="382736" cy="91302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4514540" y="3149203"/>
            <a:ext cx="382736" cy="1320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p:cNvSpPr txBox="1"/>
          <p:nvPr/>
        </p:nvSpPr>
        <p:spPr>
          <a:xfrm>
            <a:off x="3756126" y="4268271"/>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IAAS</a:t>
            </a:r>
          </a:p>
        </p:txBody>
      </p:sp>
      <p:sp>
        <p:nvSpPr>
          <p:cNvPr id="104" name="TextBox 103"/>
          <p:cNvSpPr txBox="1"/>
          <p:nvPr/>
        </p:nvSpPr>
        <p:spPr>
          <a:xfrm>
            <a:off x="4152991" y="4274889"/>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PAAS</a:t>
            </a:r>
          </a:p>
        </p:txBody>
      </p:sp>
      <p:sp>
        <p:nvSpPr>
          <p:cNvPr id="105" name="TextBox 104"/>
          <p:cNvSpPr txBox="1"/>
          <p:nvPr/>
        </p:nvSpPr>
        <p:spPr>
          <a:xfrm>
            <a:off x="4533965" y="4281429"/>
            <a:ext cx="38777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itchFamily="34" charset="0"/>
                <a:ea typeface="+mn-ea"/>
                <a:cs typeface="+mn-cs"/>
              </a:rPr>
              <a:t>SAAS</a:t>
            </a:r>
          </a:p>
        </p:txBody>
      </p:sp>
      <p:sp>
        <p:nvSpPr>
          <p:cNvPr id="106" name="Rectangle 105"/>
          <p:cNvSpPr/>
          <p:nvPr/>
        </p:nvSpPr>
        <p:spPr bwMode="auto">
          <a:xfrm>
            <a:off x="4134240" y="3377927"/>
            <a:ext cx="382737" cy="175887"/>
          </a:xfrm>
          <a:prstGeom prst="rect">
            <a:avLst/>
          </a:prstGeom>
          <a:gradFill flip="none" rotWithShape="1">
            <a:gsLst>
              <a:gs pos="0">
                <a:srgbClr val="910091"/>
              </a:gs>
              <a:gs pos="100000">
                <a:srgbClr val="0070C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514540" y="2994570"/>
            <a:ext cx="382737" cy="175887"/>
          </a:xfrm>
          <a:prstGeom prst="rect">
            <a:avLst/>
          </a:prstGeom>
          <a:gradFill flip="none" rotWithShape="1">
            <a:gsLst>
              <a:gs pos="0">
                <a:srgbClr val="910091"/>
              </a:gs>
              <a:gs pos="100000">
                <a:srgbClr val="00B0F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3756125" y="2658697"/>
            <a:ext cx="382736" cy="12398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4136444" y="2655530"/>
            <a:ext cx="382736" cy="72261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4514540" y="2813866"/>
            <a:ext cx="382736" cy="2008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3756126" y="2602957"/>
            <a:ext cx="382737" cy="175887"/>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112" name="Rectangle 111"/>
          <p:cNvSpPr/>
          <p:nvPr/>
        </p:nvSpPr>
        <p:spPr bwMode="auto">
          <a:xfrm>
            <a:off x="4130753" y="2602957"/>
            <a:ext cx="382737" cy="192953"/>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113" name="Rectangle 112"/>
          <p:cNvSpPr/>
          <p:nvPr/>
        </p:nvSpPr>
        <p:spPr bwMode="auto">
          <a:xfrm>
            <a:off x="4514541" y="2602956"/>
            <a:ext cx="382737" cy="210909"/>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117" name="Rectangle 116"/>
          <p:cNvSpPr/>
          <p:nvPr/>
        </p:nvSpPr>
        <p:spPr bwMode="auto">
          <a:xfrm>
            <a:off x="1738447" y="1654511"/>
            <a:ext cx="354391" cy="980500"/>
          </a:xfrm>
          <a:prstGeom prst="rect">
            <a:avLst/>
          </a:prstGeom>
          <a:gradFill flip="none" rotWithShape="1">
            <a:gsLst>
              <a:gs pos="0">
                <a:srgbClr val="910091"/>
              </a:gs>
              <a:gs pos="100000">
                <a:srgbClr val="FFC00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67"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p:cNvSpPr txBox="1"/>
          <p:nvPr/>
        </p:nvSpPr>
        <p:spPr>
          <a:xfrm rot="16200000">
            <a:off x="1556493" y="2048989"/>
            <a:ext cx="738303"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Light" pitchFamily="34" charset="0"/>
                <a:ea typeface="+mn-ea"/>
                <a:cs typeface="+mn-cs"/>
              </a:rPr>
              <a:t>SLA</a:t>
            </a:r>
          </a:p>
        </p:txBody>
      </p:sp>
      <p:sp>
        <p:nvSpPr>
          <p:cNvPr id="121" name="TextBox 120"/>
          <p:cNvSpPr txBox="1"/>
          <p:nvPr/>
        </p:nvSpPr>
        <p:spPr>
          <a:xfrm>
            <a:off x="3682989" y="3873497"/>
            <a:ext cx="503507"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Light" pitchFamily="34" charset="0"/>
                <a:ea typeface="+mn-ea"/>
                <a:cs typeface="+mn-cs"/>
              </a:rPr>
              <a:t>OLA</a:t>
            </a:r>
          </a:p>
        </p:txBody>
      </p:sp>
      <p:sp>
        <p:nvSpPr>
          <p:cNvPr id="122" name="TextBox 121"/>
          <p:cNvSpPr txBox="1"/>
          <p:nvPr/>
        </p:nvSpPr>
        <p:spPr>
          <a:xfrm>
            <a:off x="4072636" y="3352679"/>
            <a:ext cx="503507"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Light" pitchFamily="34" charset="0"/>
                <a:ea typeface="+mn-ea"/>
                <a:cs typeface="+mn-cs"/>
              </a:rPr>
              <a:t>OLA</a:t>
            </a:r>
          </a:p>
        </p:txBody>
      </p:sp>
      <p:sp>
        <p:nvSpPr>
          <p:cNvPr id="123" name="TextBox 122"/>
          <p:cNvSpPr txBox="1"/>
          <p:nvPr/>
        </p:nvSpPr>
        <p:spPr>
          <a:xfrm>
            <a:off x="4454153" y="2990731"/>
            <a:ext cx="503507"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Light" pitchFamily="34" charset="0"/>
                <a:ea typeface="+mn-ea"/>
                <a:cs typeface="+mn-cs"/>
              </a:rPr>
              <a:t>OLA</a:t>
            </a:r>
          </a:p>
        </p:txBody>
      </p:sp>
      <p:sp>
        <p:nvSpPr>
          <p:cNvPr id="92" name="TextBox 91"/>
          <p:cNvSpPr txBox="1"/>
          <p:nvPr/>
        </p:nvSpPr>
        <p:spPr>
          <a:xfrm>
            <a:off x="6176695" y="3265195"/>
            <a:ext cx="6013427" cy="1230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Service (Management) Provider - Service Integration</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Define and maintain operating level agreement(s) per service provider</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Define and maintain service level agreement(s) per customer</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Manage service provider(s)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as defined in the operating level agreement(s)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Manage service(s) </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as defined in the service level agreement(s)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Provide</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service level agreement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reporting</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(incident, problem, change etc..)</a:t>
            </a:r>
          </a:p>
        </p:txBody>
      </p:sp>
      <p:sp>
        <p:nvSpPr>
          <p:cNvPr id="130" name="TextBox 129"/>
          <p:cNvSpPr txBox="1"/>
          <p:nvPr/>
        </p:nvSpPr>
        <p:spPr>
          <a:xfrm>
            <a:off x="6154233" y="1397001"/>
            <a:ext cx="6013427" cy="18460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Service Provider - Service Management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standardized</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self-service interface(s), standardized service(s) and process(</a:t>
            </a:r>
            <a:r>
              <a:rPr kumimoji="0" lang="en-US" sz="1333" b="0"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automated</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deployment of service(s) and execution of process(</a:t>
            </a:r>
            <a:r>
              <a:rPr kumimoji="0" lang="en-US" sz="1333" b="0"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Manage incident(s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occurring in standardized service(s) and process(</a:t>
            </a:r>
            <a:r>
              <a:rPr kumimoji="0" lang="en-US" sz="1333" b="0"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Manage problem(s)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resulting from re-occurring incident(s) in standardized service(s) and process(</a:t>
            </a:r>
            <a:r>
              <a:rPr kumimoji="0" lang="en-US" sz="1333" b="0"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and perform root cause analysis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monitoring and reporting data</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(e.g. performance data) on standardized service(s) and process(</a:t>
            </a:r>
            <a:r>
              <a:rPr kumimoji="0" lang="en-US" sz="1333" b="0"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t>
            </a:r>
          </a:p>
        </p:txBody>
      </p:sp>
      <p:sp>
        <p:nvSpPr>
          <p:cNvPr id="132" name="Rectangle 131"/>
          <p:cNvSpPr/>
          <p:nvPr/>
        </p:nvSpPr>
        <p:spPr bwMode="auto">
          <a:xfrm>
            <a:off x="5141958" y="2602957"/>
            <a:ext cx="610301" cy="136676"/>
          </a:xfrm>
          <a:prstGeom prst="rect">
            <a:avLst/>
          </a:prstGeom>
          <a:gradFill flip="none" rotWithShape="1">
            <a:gsLst>
              <a:gs pos="0">
                <a:srgbClr val="910091"/>
              </a:gs>
              <a:gs pos="100000">
                <a:srgbClr val="40404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p:cNvSpPr txBox="1"/>
          <p:nvPr/>
        </p:nvSpPr>
        <p:spPr>
          <a:xfrm>
            <a:off x="5195691" y="2602956"/>
            <a:ext cx="503507"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Light" pitchFamily="34" charset="0"/>
                <a:ea typeface="+mn-ea"/>
                <a:cs typeface="+mn-cs"/>
              </a:rPr>
              <a:t>OLA</a:t>
            </a:r>
          </a:p>
        </p:txBody>
      </p:sp>
      <p:sp>
        <p:nvSpPr>
          <p:cNvPr id="133" name="Rectangle 132"/>
          <p:cNvSpPr/>
          <p:nvPr/>
        </p:nvSpPr>
        <p:spPr bwMode="auto">
          <a:xfrm>
            <a:off x="2451825" y="2602957"/>
            <a:ext cx="382737" cy="175887"/>
          </a:xfrm>
          <a:prstGeom prst="rect">
            <a:avLst/>
          </a:prstGeom>
          <a:gradFill flip="none" rotWithShape="1">
            <a:gsLst>
              <a:gs pos="0">
                <a:srgbClr val="910091"/>
              </a:gs>
              <a:gs pos="100000">
                <a:srgbClr val="FFC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6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SLA</a:t>
            </a:r>
          </a:p>
        </p:txBody>
      </p:sp>
      <p:sp>
        <p:nvSpPr>
          <p:cNvPr id="60" name="TextBox 59"/>
          <p:cNvSpPr txBox="1"/>
          <p:nvPr/>
        </p:nvSpPr>
        <p:spPr>
          <a:xfrm>
            <a:off x="6176695" y="4560528"/>
            <a:ext cx="6013427" cy="10256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Service Provider - Platform Management Integration</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E2E self-service interface(s</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the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capability </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for</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 E2E deployment</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 of standardized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services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 the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capability </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for </a:t>
            </a:r>
            <a:r>
              <a:rPr kumimoji="0" lang="en-US" sz="1333" b="1" i="0" u="none" strike="noStrike" kern="1200" cap="none" spc="0" normalizeH="0" baseline="0" noProof="0">
                <a:ln>
                  <a:noFill/>
                </a:ln>
                <a:solidFill>
                  <a:srgbClr val="000000"/>
                </a:solidFill>
                <a:effectLst/>
                <a:uLnTx/>
                <a:uFillTx/>
                <a:latin typeface="Segoe UI Light" pitchFamily="34" charset="0"/>
                <a:ea typeface="+mn-ea"/>
                <a:cs typeface="+mn-cs"/>
              </a:rPr>
              <a:t>E2E</a:t>
            </a:r>
            <a:r>
              <a:rPr kumimoji="0" lang="en-US" sz="1333" b="0" i="0" u="none" strike="noStrike" kern="1200" cap="none" spc="0" normalizeH="0" baseline="0" noProof="0">
                <a:ln>
                  <a:noFill/>
                </a:ln>
                <a:solidFill>
                  <a:srgbClr val="000000"/>
                </a:solidFill>
                <a:effectLst/>
                <a:uLnTx/>
                <a:uFillTx/>
                <a:latin typeface="Segoe UI Light" pitchFamily="34" charset="0"/>
                <a:ea typeface="+mn-ea"/>
                <a:cs typeface="+mn-cs"/>
              </a:rPr>
              <a:t> </a:t>
            </a:r>
            <a:r>
              <a:rPr kumimoji="0" lang="en-US" sz="1333" b="1" i="0" u="none" strike="noStrike" kern="1200" cap="none" spc="0" normalizeH="0" baseline="0" noProof="0">
                <a:ln>
                  <a:noFill/>
                </a:ln>
                <a:solidFill>
                  <a:srgbClr val="000000"/>
                </a:solidFill>
                <a:effectLst/>
                <a:uLnTx/>
                <a:uFillTx/>
                <a:latin typeface="Segoe UI Light" pitchFamily="34" charset="0"/>
                <a:ea typeface="+mn-ea"/>
                <a:cs typeface="+mn-cs"/>
              </a:rPr>
              <a:t>execution </a:t>
            </a: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of automated </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process(</a:t>
            </a:r>
            <a:r>
              <a:rPr kumimoji="0" lang="en-US" sz="1333" b="1" i="0" u="none" strike="noStrike" kern="1200" cap="none" spc="0" normalizeH="0" baseline="0" noProof="0" dirty="0" err="1">
                <a:ln>
                  <a:noFill/>
                </a:ln>
                <a:solidFill>
                  <a:srgbClr val="000000"/>
                </a:solidFill>
                <a:effectLst/>
                <a:uLnTx/>
                <a:uFillTx/>
                <a:latin typeface="Segoe UI Light" pitchFamily="34" charset="0"/>
                <a:ea typeface="+mn-ea"/>
                <a:cs typeface="+mn-cs"/>
              </a:rPr>
              <a:t>es</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Segoe UI Light" pitchFamily="34" charset="0"/>
                <a:ea typeface="+mn-ea"/>
                <a:cs typeface="+mn-cs"/>
              </a:rPr>
              <a:t>Provide</a:t>
            </a:r>
            <a:r>
              <a:rPr kumimoji="0" lang="en-US" sz="1333" b="1" i="0" u="none" strike="noStrike" kern="1200" cap="none" spc="0" normalizeH="0" baseline="0" noProof="0" dirty="0">
                <a:ln>
                  <a:noFill/>
                </a:ln>
                <a:solidFill>
                  <a:srgbClr val="000000"/>
                </a:solidFill>
                <a:effectLst/>
                <a:uLnTx/>
                <a:uFillTx/>
                <a:latin typeface="Segoe UI Light" pitchFamily="34" charset="0"/>
                <a:ea typeface="+mn-ea"/>
                <a:cs typeface="+mn-cs"/>
              </a:rPr>
              <a:t> E2E integration of service management tooling and interfaces</a:t>
            </a:r>
          </a:p>
        </p:txBody>
      </p:sp>
    </p:spTree>
    <p:extLst>
      <p:ext uri="{BB962C8B-B14F-4D97-AF65-F5344CB8AC3E}">
        <p14:creationId xmlns:p14="http://schemas.microsoft.com/office/powerpoint/2010/main" val="166664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500"/>
                                        <p:tgtEl>
                                          <p:spTgt spid="1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0">
                                            <p:txEl>
                                              <p:pRg st="1" end="1"/>
                                            </p:txEl>
                                          </p:spTgt>
                                        </p:tgtEl>
                                        <p:attrNameLst>
                                          <p:attrName>style.visibility</p:attrName>
                                        </p:attrNameLst>
                                      </p:cBhvr>
                                      <p:to>
                                        <p:strVal val="visible"/>
                                      </p:to>
                                    </p:set>
                                    <p:animEffect transition="in" filter="fade">
                                      <p:cBhvr>
                                        <p:cTn id="10" dur="500"/>
                                        <p:tgtEl>
                                          <p:spTgt spid="1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0">
                                            <p:txEl>
                                              <p:pRg st="2" end="2"/>
                                            </p:txEl>
                                          </p:spTgt>
                                        </p:tgtEl>
                                        <p:attrNameLst>
                                          <p:attrName>style.visibility</p:attrName>
                                        </p:attrNameLst>
                                      </p:cBhvr>
                                      <p:to>
                                        <p:strVal val="visible"/>
                                      </p:to>
                                    </p:set>
                                    <p:animEffect transition="in" filter="fade">
                                      <p:cBhvr>
                                        <p:cTn id="13" dur="500"/>
                                        <p:tgtEl>
                                          <p:spTgt spid="13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0">
                                            <p:txEl>
                                              <p:pRg st="3" end="3"/>
                                            </p:txEl>
                                          </p:spTgt>
                                        </p:tgtEl>
                                        <p:attrNameLst>
                                          <p:attrName>style.visibility</p:attrName>
                                        </p:attrNameLst>
                                      </p:cBhvr>
                                      <p:to>
                                        <p:strVal val="visible"/>
                                      </p:to>
                                    </p:set>
                                    <p:animEffect transition="in" filter="fade">
                                      <p:cBhvr>
                                        <p:cTn id="16" dur="500"/>
                                        <p:tgtEl>
                                          <p:spTgt spid="13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0">
                                            <p:txEl>
                                              <p:pRg st="4" end="4"/>
                                            </p:txEl>
                                          </p:spTgt>
                                        </p:tgtEl>
                                        <p:attrNameLst>
                                          <p:attrName>style.visibility</p:attrName>
                                        </p:attrNameLst>
                                      </p:cBhvr>
                                      <p:to>
                                        <p:strVal val="visible"/>
                                      </p:to>
                                    </p:set>
                                    <p:animEffect transition="in" filter="fade">
                                      <p:cBhvr>
                                        <p:cTn id="19" dur="500"/>
                                        <p:tgtEl>
                                          <p:spTgt spid="13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0">
                                            <p:txEl>
                                              <p:pRg st="5" end="5"/>
                                            </p:txEl>
                                          </p:spTgt>
                                        </p:tgtEl>
                                        <p:attrNameLst>
                                          <p:attrName>style.visibility</p:attrName>
                                        </p:attrNameLst>
                                      </p:cBhvr>
                                      <p:to>
                                        <p:strVal val="visible"/>
                                      </p:to>
                                    </p:set>
                                    <p:animEffect transition="in" filter="fade">
                                      <p:cBhvr>
                                        <p:cTn id="22" dur="500"/>
                                        <p:tgtEl>
                                          <p:spTgt spid="13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xEl>
                                              <p:pRg st="0" end="0"/>
                                            </p:txEl>
                                          </p:spTgt>
                                        </p:tgtEl>
                                        <p:attrNameLst>
                                          <p:attrName>style.visibility</p:attrName>
                                        </p:attrNameLst>
                                      </p:cBhvr>
                                      <p:to>
                                        <p:strVal val="visible"/>
                                      </p:to>
                                    </p:set>
                                    <p:animEffect transition="in" filter="fade">
                                      <p:cBhvr>
                                        <p:cTn id="27" dur="500"/>
                                        <p:tgtEl>
                                          <p:spTgt spid="92">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2">
                                            <p:txEl>
                                              <p:pRg st="1" end="1"/>
                                            </p:txEl>
                                          </p:spTgt>
                                        </p:tgtEl>
                                        <p:attrNameLst>
                                          <p:attrName>style.visibility</p:attrName>
                                        </p:attrNameLst>
                                      </p:cBhvr>
                                      <p:to>
                                        <p:strVal val="visible"/>
                                      </p:to>
                                    </p:set>
                                    <p:animEffect transition="in" filter="fade">
                                      <p:cBhvr>
                                        <p:cTn id="30" dur="500"/>
                                        <p:tgtEl>
                                          <p:spTgt spid="92">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2">
                                            <p:txEl>
                                              <p:pRg st="2" end="2"/>
                                            </p:txEl>
                                          </p:spTgt>
                                        </p:tgtEl>
                                        <p:attrNameLst>
                                          <p:attrName>style.visibility</p:attrName>
                                        </p:attrNameLst>
                                      </p:cBhvr>
                                      <p:to>
                                        <p:strVal val="visible"/>
                                      </p:to>
                                    </p:set>
                                    <p:animEffect transition="in" filter="fade">
                                      <p:cBhvr>
                                        <p:cTn id="33" dur="500"/>
                                        <p:tgtEl>
                                          <p:spTgt spid="92">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2">
                                            <p:txEl>
                                              <p:pRg st="3" end="3"/>
                                            </p:txEl>
                                          </p:spTgt>
                                        </p:tgtEl>
                                        <p:attrNameLst>
                                          <p:attrName>style.visibility</p:attrName>
                                        </p:attrNameLst>
                                      </p:cBhvr>
                                      <p:to>
                                        <p:strVal val="visible"/>
                                      </p:to>
                                    </p:set>
                                    <p:animEffect transition="in" filter="fade">
                                      <p:cBhvr>
                                        <p:cTn id="36" dur="500"/>
                                        <p:tgtEl>
                                          <p:spTgt spid="92">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2">
                                            <p:txEl>
                                              <p:pRg st="4" end="4"/>
                                            </p:txEl>
                                          </p:spTgt>
                                        </p:tgtEl>
                                        <p:attrNameLst>
                                          <p:attrName>style.visibility</p:attrName>
                                        </p:attrNameLst>
                                      </p:cBhvr>
                                      <p:to>
                                        <p:strVal val="visible"/>
                                      </p:to>
                                    </p:set>
                                    <p:animEffect transition="in" filter="fade">
                                      <p:cBhvr>
                                        <p:cTn id="39" dur="500"/>
                                        <p:tgtEl>
                                          <p:spTgt spid="9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2">
                                            <p:txEl>
                                              <p:pRg st="5" end="5"/>
                                            </p:txEl>
                                          </p:spTgt>
                                        </p:tgtEl>
                                        <p:attrNameLst>
                                          <p:attrName>style.visibility</p:attrName>
                                        </p:attrNameLst>
                                      </p:cBhvr>
                                      <p:to>
                                        <p:strVal val="visible"/>
                                      </p:to>
                                    </p:set>
                                    <p:animEffect transition="in" filter="fade">
                                      <p:cBhvr>
                                        <p:cTn id="42" dur="500"/>
                                        <p:tgtEl>
                                          <p:spTgt spid="9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xEl>
                                              <p:pRg st="0" end="0"/>
                                            </p:txEl>
                                          </p:spTgt>
                                        </p:tgtEl>
                                        <p:attrNameLst>
                                          <p:attrName>style.visibility</p:attrName>
                                        </p:attrNameLst>
                                      </p:cBhvr>
                                      <p:to>
                                        <p:strVal val="visible"/>
                                      </p:to>
                                    </p:set>
                                    <p:animEffect transition="in" filter="fade">
                                      <p:cBhvr>
                                        <p:cTn id="47" dur="500"/>
                                        <p:tgtEl>
                                          <p:spTgt spid="60">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0">
                                            <p:txEl>
                                              <p:pRg st="1" end="1"/>
                                            </p:txEl>
                                          </p:spTgt>
                                        </p:tgtEl>
                                        <p:attrNameLst>
                                          <p:attrName>style.visibility</p:attrName>
                                        </p:attrNameLst>
                                      </p:cBhvr>
                                      <p:to>
                                        <p:strVal val="visible"/>
                                      </p:to>
                                    </p:set>
                                    <p:animEffect transition="in" filter="fade">
                                      <p:cBhvr>
                                        <p:cTn id="50" dur="500"/>
                                        <p:tgtEl>
                                          <p:spTgt spid="60">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0">
                                            <p:txEl>
                                              <p:pRg st="2" end="2"/>
                                            </p:txEl>
                                          </p:spTgt>
                                        </p:tgtEl>
                                        <p:attrNameLst>
                                          <p:attrName>style.visibility</p:attrName>
                                        </p:attrNameLst>
                                      </p:cBhvr>
                                      <p:to>
                                        <p:strVal val="visible"/>
                                      </p:to>
                                    </p:set>
                                    <p:animEffect transition="in" filter="fade">
                                      <p:cBhvr>
                                        <p:cTn id="53" dur="500"/>
                                        <p:tgtEl>
                                          <p:spTgt spid="60">
                                            <p:txEl>
                                              <p:pRg st="2" end="2"/>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xEl>
                                              <p:pRg st="3" end="3"/>
                                            </p:txEl>
                                          </p:spTgt>
                                        </p:tgtEl>
                                        <p:attrNameLst>
                                          <p:attrName>style.visibility</p:attrName>
                                        </p:attrNameLst>
                                      </p:cBhvr>
                                      <p:to>
                                        <p:strVal val="visible"/>
                                      </p:to>
                                    </p:set>
                                    <p:animEffect transition="in" filter="fade">
                                      <p:cBhvr>
                                        <p:cTn id="56" dur="500"/>
                                        <p:tgtEl>
                                          <p:spTgt spid="60">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xEl>
                                              <p:pRg st="4" end="4"/>
                                            </p:txEl>
                                          </p:spTgt>
                                        </p:tgtEl>
                                        <p:attrNameLst>
                                          <p:attrName>style.visibility</p:attrName>
                                        </p:attrNameLst>
                                      </p:cBhvr>
                                      <p:to>
                                        <p:strVal val="visible"/>
                                      </p:to>
                                    </p:set>
                                    <p:animEffect transition="in" filter="fade">
                                      <p:cBhvr>
                                        <p:cTn id="59"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3213302" cy="747897"/>
          </a:xfrm>
        </p:spPr>
        <p:txBody>
          <a:bodyPr/>
          <a:lstStyle/>
          <a:p>
            <a:br>
              <a:rPr lang="en-US" dirty="0"/>
            </a:br>
            <a:br>
              <a:rPr lang="en-US" dirty="0"/>
            </a:br>
            <a:br>
              <a:rPr lang="en-US" dirty="0"/>
            </a:br>
            <a:r>
              <a:rPr lang="en-US" dirty="0"/>
              <a:t>Cloud Services Foundation Reference Model</a:t>
            </a:r>
            <a:endParaRPr lang="nl-NL" dirty="0"/>
          </a:p>
        </p:txBody>
      </p:sp>
      <p:pic>
        <p:nvPicPr>
          <p:cNvPr id="9" name="Picture 8"/>
          <p:cNvPicPr>
            <a:picLocks noChangeAspect="1"/>
          </p:cNvPicPr>
          <p:nvPr/>
        </p:nvPicPr>
        <p:blipFill rotWithShape="1">
          <a:blip r:embed="rId3"/>
          <a:srcRect t="7210"/>
          <a:stretch/>
        </p:blipFill>
        <p:spPr>
          <a:xfrm>
            <a:off x="4217774" y="344217"/>
            <a:ext cx="7309662" cy="6266446"/>
          </a:xfrm>
          <a:prstGeom prst="rect">
            <a:avLst/>
          </a:prstGeom>
        </p:spPr>
      </p:pic>
      <p:pic>
        <p:nvPicPr>
          <p:cNvPr id="1026" name="Picture 2" descr="http://satonaoki.files.wordpress.com/2014/02/windows-azure.png?w=61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0989" y="0"/>
            <a:ext cx="2729823" cy="272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595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1"/>
            <a:ext cx="11290165" cy="646331"/>
          </a:xfrm>
        </p:spPr>
        <p:txBody>
          <a:bodyPr/>
          <a:lstStyle/>
          <a:p>
            <a:r>
              <a:rPr lang="nl-NL" dirty="0"/>
              <a:t>Reference Model as </a:t>
            </a:r>
            <a:r>
              <a:rPr lang="nl-NL" dirty="0" err="1"/>
              <a:t>Starting</a:t>
            </a:r>
            <a:r>
              <a:rPr lang="nl-NL" dirty="0"/>
              <a:t> Point</a:t>
            </a:r>
          </a:p>
        </p:txBody>
      </p:sp>
      <p:sp>
        <p:nvSpPr>
          <p:cNvPr id="3" name="Text Placeholder 2"/>
          <p:cNvSpPr>
            <a:spLocks noGrp="1"/>
          </p:cNvSpPr>
          <p:nvPr>
            <p:ph type="body" sz="quarter" idx="11"/>
          </p:nvPr>
        </p:nvSpPr>
        <p:spPr/>
        <p:txBody>
          <a:bodyPr/>
          <a:lstStyle/>
          <a:p>
            <a:r>
              <a:rPr lang="nl-NL"/>
              <a:t>The </a:t>
            </a:r>
            <a:r>
              <a:rPr lang="nl-NL" err="1"/>
              <a:t>predefined</a:t>
            </a:r>
            <a:r>
              <a:rPr lang="nl-NL"/>
              <a:t> </a:t>
            </a:r>
            <a:r>
              <a:rPr lang="nl-NL" err="1"/>
              <a:t>roles</a:t>
            </a:r>
            <a:r>
              <a:rPr lang="nl-NL"/>
              <a:t> </a:t>
            </a:r>
            <a:r>
              <a:rPr lang="nl-NL" err="1"/>
              <a:t>and</a:t>
            </a:r>
            <a:r>
              <a:rPr lang="nl-NL"/>
              <a:t> </a:t>
            </a:r>
            <a:r>
              <a:rPr lang="nl-NL" err="1"/>
              <a:t>processes</a:t>
            </a:r>
            <a:r>
              <a:rPr lang="nl-NL"/>
              <a:t> are </a:t>
            </a:r>
            <a:r>
              <a:rPr lang="nl-NL" err="1"/>
              <a:t>based</a:t>
            </a:r>
            <a:r>
              <a:rPr lang="nl-NL"/>
              <a:t> on the Cloud Services Reference Model</a:t>
            </a:r>
          </a:p>
        </p:txBody>
      </p:sp>
      <p:pic>
        <p:nvPicPr>
          <p:cNvPr id="15" name="Picture 14"/>
          <p:cNvPicPr>
            <a:picLocks noChangeAspect="1"/>
          </p:cNvPicPr>
          <p:nvPr/>
        </p:nvPicPr>
        <p:blipFill>
          <a:blip r:embed="rId3"/>
          <a:stretch>
            <a:fillRect/>
          </a:stretch>
        </p:blipFill>
        <p:spPr>
          <a:xfrm>
            <a:off x="431238" y="1578216"/>
            <a:ext cx="5311739" cy="4797735"/>
          </a:xfrm>
          <a:prstGeom prst="rect">
            <a:avLst/>
          </a:prstGeom>
        </p:spPr>
      </p:pic>
      <p:sp>
        <p:nvSpPr>
          <p:cNvPr id="24" name="Rectangle 23"/>
          <p:cNvSpPr/>
          <p:nvPr/>
        </p:nvSpPr>
        <p:spPr bwMode="auto">
          <a:xfrm>
            <a:off x="324774" y="1821275"/>
            <a:ext cx="5532501" cy="902748"/>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nl-NL" sz="1800" b="0" i="0" u="none" strike="noStrike" kern="0" cap="none" spc="-50" normalizeH="0" baseline="0" noProof="0" err="1">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Predefined</a:t>
            </a:r>
            <a:r>
              <a:rPr kumimoji="0" lang="nl-NL" sz="1800" b="0" i="0" u="none" strike="noStrike" kern="0" cap="none" spc="-50" normalizeH="0" baseline="0" noProof="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 </a:t>
            </a:r>
            <a:r>
              <a:rPr kumimoji="0" lang="nl-NL" sz="1800" b="0" i="0" u="none" strike="noStrike" kern="0" cap="none" spc="-50" normalizeH="0" baseline="0" noProof="0" err="1">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Processes</a:t>
            </a:r>
            <a:endParaRPr kumimoji="0" lang="nl-NL" sz="1800" b="0" i="0" u="none" strike="noStrike" kern="0" cap="none" spc="-50" normalizeH="0" baseline="0" noProof="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26" name="Rectangle 25"/>
          <p:cNvSpPr/>
          <p:nvPr/>
        </p:nvSpPr>
        <p:spPr bwMode="auto">
          <a:xfrm>
            <a:off x="4316224" y="2909461"/>
            <a:ext cx="1538272" cy="240429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nl-NL" sz="1800" b="0" i="0" u="none" strike="noStrike" kern="0" cap="none" spc="-50" normalizeH="0" baseline="0" noProof="0" err="1">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Predefined</a:t>
            </a:r>
            <a:r>
              <a:rPr kumimoji="0" lang="nl-NL" sz="1800" b="0" i="0" u="none" strike="noStrike" kern="0" cap="none" spc="-50" normalizeH="0" baseline="0" noProof="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 </a:t>
            </a:r>
            <a:r>
              <a:rPr kumimoji="0" lang="nl-NL" sz="1800" b="0" i="0" u="none" strike="noStrike" kern="0" cap="none" spc="-50" normalizeH="0" baseline="0" noProof="0" err="1">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rPr>
              <a:t>Processes</a:t>
            </a:r>
            <a:endParaRPr kumimoji="0" lang="nl-NL" sz="1800" b="0" i="0" u="none" strike="noStrike" kern="0" cap="none" spc="-50" normalizeH="0" baseline="0" noProof="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31" name="Rectangle 30"/>
          <p:cNvSpPr/>
          <p:nvPr/>
        </p:nvSpPr>
        <p:spPr bwMode="auto">
          <a:xfrm>
            <a:off x="6709424" y="2909457"/>
            <a:ext cx="2600827" cy="1080281"/>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rPr>
              <a:t>Application</a:t>
            </a:r>
            <a:endParaRPr kumimoji="0" lang="nl-NL" sz="1200" b="0" i="0" u="none" strike="noStrike" kern="1200" cap="none" spc="-50" normalizeH="0" baseline="0" noProof="0" err="1">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5" name="Group 34"/>
          <p:cNvGrpSpPr/>
          <p:nvPr/>
        </p:nvGrpSpPr>
        <p:grpSpPr>
          <a:xfrm>
            <a:off x="6802365" y="2982037"/>
            <a:ext cx="720000" cy="720000"/>
            <a:chOff x="6954032" y="2325014"/>
            <a:chExt cx="900000" cy="900000"/>
          </a:xfrm>
          <a:solidFill>
            <a:srgbClr val="00B0F0"/>
          </a:solidFill>
        </p:grpSpPr>
        <p:sp>
          <p:nvSpPr>
            <p:cNvPr id="42" name="Rectangle 41"/>
            <p:cNvSpPr/>
            <p:nvPr/>
          </p:nvSpPr>
          <p:spPr bwMode="auto">
            <a:xfrm>
              <a:off x="6954032" y="2325014"/>
              <a:ext cx="900000" cy="90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Developer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43" name="Picture 42" descr="\\MAGNUM\Projects\Microsoft\Cloud Power FY12\Design\ICONS_PNG\User.png"/>
            <p:cNvPicPr>
              <a:picLocks noChangeAspect="1" noChangeArrowheads="1"/>
            </p:cNvPicPr>
            <p:nvPr/>
          </p:nvPicPr>
          <p:blipFill>
            <a:blip r:embed="rId4" cstate="print">
              <a:lum bright="100000"/>
            </a:blip>
            <a:srcRect/>
            <a:stretch>
              <a:fillRect/>
            </a:stretch>
          </p:blipFill>
          <p:spPr bwMode="auto">
            <a:xfrm>
              <a:off x="7102737" y="2365007"/>
              <a:ext cx="557393" cy="557393"/>
            </a:xfrm>
            <a:prstGeom prst="rect">
              <a:avLst/>
            </a:prstGeom>
            <a:grpFill/>
          </p:spPr>
        </p:pic>
      </p:grpSp>
      <p:grpSp>
        <p:nvGrpSpPr>
          <p:cNvPr id="36" name="Group 35"/>
          <p:cNvGrpSpPr/>
          <p:nvPr/>
        </p:nvGrpSpPr>
        <p:grpSpPr>
          <a:xfrm>
            <a:off x="7650228" y="2982037"/>
            <a:ext cx="720000" cy="720000"/>
            <a:chOff x="6954032" y="2325014"/>
            <a:chExt cx="900000" cy="900000"/>
          </a:xfrm>
          <a:solidFill>
            <a:srgbClr val="00B0F0"/>
          </a:solidFill>
        </p:grpSpPr>
        <p:sp>
          <p:nvSpPr>
            <p:cNvPr id="40" name="Rectangle 39"/>
            <p:cNvSpPr/>
            <p:nvPr/>
          </p:nvSpPr>
          <p:spPr bwMode="auto">
            <a:xfrm>
              <a:off x="6954032" y="2325014"/>
              <a:ext cx="900000" cy="90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Tester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41" name="Picture 40" descr="\\MAGNUM\Projects\Microsoft\Cloud Power FY12\Design\ICONS_PNG\User.png"/>
            <p:cNvPicPr>
              <a:picLocks noChangeAspect="1" noChangeArrowheads="1"/>
            </p:cNvPicPr>
            <p:nvPr/>
          </p:nvPicPr>
          <p:blipFill>
            <a:blip r:embed="rId4" cstate="print">
              <a:lum bright="100000"/>
            </a:blip>
            <a:srcRect/>
            <a:stretch>
              <a:fillRect/>
            </a:stretch>
          </p:blipFill>
          <p:spPr bwMode="auto">
            <a:xfrm>
              <a:off x="7102737" y="2365007"/>
              <a:ext cx="557393" cy="557393"/>
            </a:xfrm>
            <a:prstGeom prst="rect">
              <a:avLst/>
            </a:prstGeom>
            <a:grpFill/>
          </p:spPr>
        </p:pic>
      </p:grpSp>
      <p:grpSp>
        <p:nvGrpSpPr>
          <p:cNvPr id="37" name="Group 36"/>
          <p:cNvGrpSpPr/>
          <p:nvPr/>
        </p:nvGrpSpPr>
        <p:grpSpPr>
          <a:xfrm>
            <a:off x="8498092" y="2982037"/>
            <a:ext cx="720000" cy="720000"/>
            <a:chOff x="6954032" y="2325014"/>
            <a:chExt cx="900000" cy="900000"/>
          </a:xfrm>
          <a:solidFill>
            <a:srgbClr val="00B0F0"/>
          </a:solidFill>
        </p:grpSpPr>
        <p:sp>
          <p:nvSpPr>
            <p:cNvPr id="38" name="Rectangle 37"/>
            <p:cNvSpPr/>
            <p:nvPr/>
          </p:nvSpPr>
          <p:spPr bwMode="auto">
            <a:xfrm>
              <a:off x="6954032" y="2325014"/>
              <a:ext cx="900000" cy="90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Operator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39" name="Picture 38" descr="\\MAGNUM\Projects\Microsoft\Cloud Power FY12\Design\ICONS_PNG\User.png"/>
            <p:cNvPicPr>
              <a:picLocks noChangeAspect="1" noChangeArrowheads="1"/>
            </p:cNvPicPr>
            <p:nvPr/>
          </p:nvPicPr>
          <p:blipFill>
            <a:blip r:embed="rId4" cstate="print">
              <a:lum bright="100000"/>
            </a:blip>
            <a:srcRect/>
            <a:stretch>
              <a:fillRect/>
            </a:stretch>
          </p:blipFill>
          <p:spPr bwMode="auto">
            <a:xfrm>
              <a:off x="7102737" y="2365007"/>
              <a:ext cx="557393" cy="557393"/>
            </a:xfrm>
            <a:prstGeom prst="rect">
              <a:avLst/>
            </a:prstGeom>
            <a:grpFill/>
          </p:spPr>
        </p:pic>
      </p:grpSp>
      <p:sp>
        <p:nvSpPr>
          <p:cNvPr id="29" name="Rectangle 28"/>
          <p:cNvSpPr/>
          <p:nvPr/>
        </p:nvSpPr>
        <p:spPr bwMode="auto">
          <a:xfrm>
            <a:off x="6703534" y="5231033"/>
            <a:ext cx="2605365" cy="1080281"/>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rPr>
              <a:t>Fabric </a:t>
            </a:r>
            <a:endParaRPr kumimoji="0" lang="nl-NL" sz="1200" b="0" i="0" u="none" strike="noStrike" kern="1200" cap="none" spc="-50" normalizeH="0" baseline="0" noProof="0" err="1">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3" name="Group 62"/>
          <p:cNvGrpSpPr/>
          <p:nvPr/>
        </p:nvGrpSpPr>
        <p:grpSpPr>
          <a:xfrm>
            <a:off x="6783927" y="5284761"/>
            <a:ext cx="720000" cy="720000"/>
            <a:chOff x="6304350" y="5489381"/>
            <a:chExt cx="720000" cy="720000"/>
          </a:xfrm>
          <a:solidFill>
            <a:srgbClr val="00B0F0"/>
          </a:solidFill>
        </p:grpSpPr>
        <p:sp>
          <p:nvSpPr>
            <p:cNvPr id="48" name="Rectangle 47"/>
            <p:cNvSpPr/>
            <p:nvPr/>
          </p:nvSpPr>
          <p:spPr bwMode="auto">
            <a:xfrm>
              <a:off x="6304350" y="5489381"/>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Fabric Administrator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59" name="Picture 58"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6448975" y="5489381"/>
              <a:ext cx="445914" cy="404307"/>
            </a:xfrm>
            <a:prstGeom prst="rect">
              <a:avLst/>
            </a:prstGeom>
            <a:grpFill/>
          </p:spPr>
        </p:pic>
      </p:grpSp>
      <p:sp>
        <p:nvSpPr>
          <p:cNvPr id="50" name="Rectangle 49"/>
          <p:cNvSpPr/>
          <p:nvPr/>
        </p:nvSpPr>
        <p:spPr bwMode="auto">
          <a:xfrm>
            <a:off x="9430224" y="2909458"/>
            <a:ext cx="1080000" cy="3401856"/>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rPr>
              <a:t>Management &amp; Support</a:t>
            </a:r>
            <a:endParaRPr kumimoji="0" lang="nl-NL" sz="1200" b="0" i="0" u="none" strike="noStrike" kern="1200" cap="none" spc="-50" normalizeH="0" baseline="0" noProof="0" err="1">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1" name="Group 10"/>
          <p:cNvGrpSpPr/>
          <p:nvPr/>
        </p:nvGrpSpPr>
        <p:grpSpPr>
          <a:xfrm>
            <a:off x="9597775" y="2982037"/>
            <a:ext cx="720000" cy="720000"/>
            <a:chOff x="9597775" y="2982037"/>
            <a:chExt cx="720000" cy="720000"/>
          </a:xfrm>
          <a:solidFill>
            <a:srgbClr val="00B0F0"/>
          </a:solidFill>
        </p:grpSpPr>
        <p:sp>
          <p:nvSpPr>
            <p:cNvPr id="46" name="Rectangle 45"/>
            <p:cNvSpPr/>
            <p:nvPr/>
          </p:nvSpPr>
          <p:spPr bwMode="auto">
            <a:xfrm>
              <a:off x="9597775" y="2982037"/>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Mgmt &amp; Sup Administrator</a:t>
              </a:r>
              <a:endParaRPr kumimoji="0" lang="nl-NL" sz="9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60" name="Picture 59"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9741961" y="2982037"/>
              <a:ext cx="445914" cy="404307"/>
            </a:xfrm>
            <a:prstGeom prst="rect">
              <a:avLst/>
            </a:prstGeom>
            <a:grpFill/>
          </p:spPr>
        </p:pic>
      </p:grpSp>
      <p:sp>
        <p:nvSpPr>
          <p:cNvPr id="52" name="Rectangle 51"/>
          <p:cNvSpPr/>
          <p:nvPr/>
        </p:nvSpPr>
        <p:spPr bwMode="auto">
          <a:xfrm>
            <a:off x="10634917" y="2909457"/>
            <a:ext cx="1080000" cy="340185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8272"/>
                </a:solidFill>
                <a:effectLst/>
                <a:uLnTx/>
                <a:uFillTx/>
                <a:latin typeface="Segoe UI Light" panose="020B0502040204020203" pitchFamily="34" charset="0"/>
                <a:ea typeface="Segoe UI" pitchFamily="34" charset="0"/>
                <a:cs typeface="Segoe UI Light" panose="020B0502040204020203" pitchFamily="34" charset="0"/>
              </a:rPr>
              <a:t>Service Operations</a:t>
            </a:r>
            <a:endParaRPr kumimoji="0" lang="nl-NL" sz="1200" b="0" i="0" u="none" strike="noStrike" kern="1200" cap="none" spc="-50" normalizeH="0" baseline="0" noProof="0" err="1">
              <a:ln>
                <a:noFill/>
              </a:ln>
              <a:solidFill>
                <a:srgbClr val="008272"/>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4" name="Group 53"/>
          <p:cNvGrpSpPr/>
          <p:nvPr/>
        </p:nvGrpSpPr>
        <p:grpSpPr>
          <a:xfrm>
            <a:off x="10814917" y="4142093"/>
            <a:ext cx="720000" cy="720000"/>
            <a:chOff x="6954032" y="2325014"/>
            <a:chExt cx="900000" cy="900000"/>
          </a:xfrm>
          <a:solidFill>
            <a:schemeClr val="accent2"/>
          </a:solidFill>
        </p:grpSpPr>
        <p:sp>
          <p:nvSpPr>
            <p:cNvPr id="55" name="Rectangle 54"/>
            <p:cNvSpPr/>
            <p:nvPr/>
          </p:nvSpPr>
          <p:spPr bwMode="auto">
            <a:xfrm>
              <a:off x="6954032" y="2325014"/>
              <a:ext cx="900000" cy="90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Author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56" name="Picture 55" descr="\\MAGNUM\Projects\Microsoft\Cloud Power FY12\Design\ICONS_PNG\User.png"/>
            <p:cNvPicPr>
              <a:picLocks noChangeAspect="1" noChangeArrowheads="1"/>
            </p:cNvPicPr>
            <p:nvPr/>
          </p:nvPicPr>
          <p:blipFill>
            <a:blip r:embed="rId4" cstate="print">
              <a:lum bright="100000"/>
            </a:blip>
            <a:srcRect/>
            <a:stretch>
              <a:fillRect/>
            </a:stretch>
          </p:blipFill>
          <p:spPr bwMode="auto">
            <a:xfrm>
              <a:off x="7102737" y="2365007"/>
              <a:ext cx="557393" cy="557393"/>
            </a:xfrm>
            <a:prstGeom prst="rect">
              <a:avLst/>
            </a:prstGeom>
            <a:grpFill/>
          </p:spPr>
        </p:pic>
      </p:grpSp>
      <p:grpSp>
        <p:nvGrpSpPr>
          <p:cNvPr id="62" name="Group 61"/>
          <p:cNvGrpSpPr/>
          <p:nvPr/>
        </p:nvGrpSpPr>
        <p:grpSpPr>
          <a:xfrm>
            <a:off x="10819167" y="2982037"/>
            <a:ext cx="720000" cy="720000"/>
            <a:chOff x="10362553" y="3005325"/>
            <a:chExt cx="720000" cy="720000"/>
          </a:xfrm>
          <a:solidFill>
            <a:schemeClr val="accent2"/>
          </a:solidFill>
        </p:grpSpPr>
        <p:sp>
          <p:nvSpPr>
            <p:cNvPr id="57" name="Rectangle 56"/>
            <p:cNvSpPr/>
            <p:nvPr/>
          </p:nvSpPr>
          <p:spPr bwMode="auto">
            <a:xfrm>
              <a:off x="10362553" y="3005325"/>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Operations Manager</a:t>
              </a:r>
              <a:endParaRPr kumimoji="0" lang="nl-NL" sz="9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61" name="Picture 60"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10513760" y="3005325"/>
              <a:ext cx="445914" cy="404307"/>
            </a:xfrm>
            <a:prstGeom prst="rect">
              <a:avLst/>
            </a:prstGeom>
            <a:grpFill/>
          </p:spPr>
        </p:pic>
      </p:grpSp>
      <p:sp>
        <p:nvSpPr>
          <p:cNvPr id="30" name="Rectangle 29"/>
          <p:cNvSpPr/>
          <p:nvPr/>
        </p:nvSpPr>
        <p:spPr bwMode="auto">
          <a:xfrm>
            <a:off x="6709425" y="4070245"/>
            <a:ext cx="2600827" cy="1080281"/>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rPr>
              <a:t>Platform</a:t>
            </a:r>
            <a:endParaRPr kumimoji="0" lang="nl-NL" sz="1200" b="0" i="0" u="none" strike="noStrike" kern="1200" cap="none" spc="-50" normalizeH="0" baseline="0" noProof="0" err="1">
              <a:ln>
                <a:noFill/>
              </a:ln>
              <a:solidFill>
                <a:srgbClr val="00188F"/>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4" name="Group 63"/>
          <p:cNvGrpSpPr/>
          <p:nvPr/>
        </p:nvGrpSpPr>
        <p:grpSpPr>
          <a:xfrm>
            <a:off x="6802365" y="4142093"/>
            <a:ext cx="720000" cy="720000"/>
            <a:chOff x="6322788" y="4346713"/>
            <a:chExt cx="720000" cy="720000"/>
          </a:xfrm>
          <a:solidFill>
            <a:srgbClr val="00B0F0"/>
          </a:solidFill>
        </p:grpSpPr>
        <p:sp>
          <p:nvSpPr>
            <p:cNvPr id="44" name="Rectangle 43"/>
            <p:cNvSpPr/>
            <p:nvPr/>
          </p:nvSpPr>
          <p:spPr bwMode="auto">
            <a:xfrm>
              <a:off x="6322788" y="4346713"/>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Platform Administrator</a:t>
              </a:r>
              <a:endParaRPr kumimoji="0" lang="nl-NL" sz="900" b="0" i="0" u="none" strike="noStrike" kern="1200" cap="none" spc="0" normalizeH="0" baseline="0" noProof="0" err="1">
                <a:ln>
                  <a:noFill/>
                </a:ln>
                <a:solidFill>
                  <a:prstClr val="white"/>
                </a:solidFill>
                <a:effectLst/>
                <a:uLnTx/>
                <a:uFillTx/>
                <a:latin typeface="Segoe UI Light"/>
                <a:ea typeface="+mn-ea"/>
                <a:cs typeface="+mn-cs"/>
              </a:endParaRPr>
            </a:p>
          </p:txBody>
        </p:sp>
        <p:pic>
          <p:nvPicPr>
            <p:cNvPr id="45" name="Picture 44"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6454540" y="4353131"/>
              <a:ext cx="445914" cy="404307"/>
            </a:xfrm>
            <a:prstGeom prst="rect">
              <a:avLst/>
            </a:prstGeom>
            <a:grpFill/>
          </p:spPr>
        </p:pic>
      </p:grpSp>
      <p:sp>
        <p:nvSpPr>
          <p:cNvPr id="65" name="Rectangle 64"/>
          <p:cNvSpPr/>
          <p:nvPr/>
        </p:nvSpPr>
        <p:spPr bwMode="auto">
          <a:xfrm>
            <a:off x="6703534" y="1857638"/>
            <a:ext cx="5011383" cy="904746"/>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50" normalizeH="0" baseline="0" noProof="0" dirty="0">
                <a:ln>
                  <a:noFill/>
                </a:ln>
                <a:solidFill>
                  <a:srgbClr val="008272"/>
                </a:solidFill>
                <a:effectLst/>
                <a:uLnTx/>
                <a:uFillTx/>
                <a:latin typeface="Segoe UI Light" panose="020B0502040204020203" pitchFamily="34" charset="0"/>
                <a:ea typeface="Segoe UI" pitchFamily="34" charset="0"/>
                <a:cs typeface="Segoe UI Light" panose="020B0502040204020203" pitchFamily="34" charset="0"/>
              </a:rPr>
              <a:t>Service Delivery</a:t>
            </a:r>
            <a:endParaRPr kumimoji="0" lang="nl-NL" sz="1200" b="0" i="0" u="none" strike="noStrike" kern="1200" cap="none" spc="-50" normalizeH="0" baseline="0" noProof="0" err="1">
              <a:ln>
                <a:noFill/>
              </a:ln>
              <a:solidFill>
                <a:srgbClr val="008272"/>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6" name="Group 65"/>
          <p:cNvGrpSpPr/>
          <p:nvPr/>
        </p:nvGrpSpPr>
        <p:grpSpPr>
          <a:xfrm>
            <a:off x="8480013" y="1950011"/>
            <a:ext cx="720000" cy="720000"/>
            <a:chOff x="10362553" y="3005325"/>
            <a:chExt cx="720000" cy="720000"/>
          </a:xfrm>
          <a:solidFill>
            <a:schemeClr val="accent2"/>
          </a:solidFill>
        </p:grpSpPr>
        <p:sp>
          <p:nvSpPr>
            <p:cNvPr id="67" name="Rectangle 66"/>
            <p:cNvSpPr/>
            <p:nvPr/>
          </p:nvSpPr>
          <p:spPr bwMode="auto">
            <a:xfrm>
              <a:off x="10362553" y="3005325"/>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Service Manager</a:t>
              </a:r>
              <a:endParaRPr kumimoji="0" lang="nl-NL" sz="9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68" name="Picture 67"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10513760" y="3005325"/>
              <a:ext cx="445914" cy="404307"/>
            </a:xfrm>
            <a:prstGeom prst="rect">
              <a:avLst/>
            </a:prstGeom>
            <a:grpFill/>
          </p:spPr>
        </p:pic>
      </p:grpSp>
      <p:grpSp>
        <p:nvGrpSpPr>
          <p:cNvPr id="69" name="Group 68"/>
          <p:cNvGrpSpPr/>
          <p:nvPr/>
        </p:nvGrpSpPr>
        <p:grpSpPr>
          <a:xfrm>
            <a:off x="9596560" y="1950011"/>
            <a:ext cx="720000" cy="720000"/>
            <a:chOff x="10362553" y="3005325"/>
            <a:chExt cx="720000" cy="720000"/>
          </a:xfrm>
          <a:solidFill>
            <a:schemeClr val="accent2"/>
          </a:solidFill>
        </p:grpSpPr>
        <p:sp>
          <p:nvSpPr>
            <p:cNvPr id="70" name="Rectangle 69"/>
            <p:cNvSpPr/>
            <p:nvPr/>
          </p:nvSpPr>
          <p:spPr bwMode="auto">
            <a:xfrm>
              <a:off x="10362553" y="3005325"/>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Reliability Manager</a:t>
              </a:r>
              <a:endParaRPr kumimoji="0" lang="nl-NL" sz="9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71" name="Picture 70"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10513760" y="3005325"/>
              <a:ext cx="445914" cy="404307"/>
            </a:xfrm>
            <a:prstGeom prst="rect">
              <a:avLst/>
            </a:prstGeom>
            <a:grpFill/>
          </p:spPr>
        </p:pic>
      </p:grpSp>
      <p:grpSp>
        <p:nvGrpSpPr>
          <p:cNvPr id="72" name="Group 71"/>
          <p:cNvGrpSpPr/>
          <p:nvPr/>
        </p:nvGrpSpPr>
        <p:grpSpPr>
          <a:xfrm>
            <a:off x="10796838" y="1962568"/>
            <a:ext cx="720000" cy="720000"/>
            <a:chOff x="10362553" y="3005325"/>
            <a:chExt cx="720000" cy="720000"/>
          </a:xfrm>
          <a:solidFill>
            <a:schemeClr val="accent2"/>
          </a:solidFill>
        </p:grpSpPr>
        <p:sp>
          <p:nvSpPr>
            <p:cNvPr id="73" name="Rectangle 72"/>
            <p:cNvSpPr/>
            <p:nvPr/>
          </p:nvSpPr>
          <p:spPr bwMode="auto">
            <a:xfrm>
              <a:off x="10362553" y="3005325"/>
              <a:ext cx="720000" cy="720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Light"/>
                  <a:ea typeface="+mn-ea"/>
                  <a:cs typeface="+mn-cs"/>
                </a:rPr>
                <a:t>Architect</a:t>
              </a:r>
              <a:endParaRPr kumimoji="0" lang="nl-NL" sz="9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74" name="Picture 73" descr="\\MAGNUM\Projects\Microsoft\Cloud Power FY12\Design\ICONS_PNG\User.png"/>
            <p:cNvPicPr>
              <a:picLocks noChangeAspect="1" noChangeArrowheads="1"/>
            </p:cNvPicPr>
            <p:nvPr/>
          </p:nvPicPr>
          <p:blipFill rotWithShape="1">
            <a:blip r:embed="rId4" cstate="print">
              <a:lum bright="100000"/>
            </a:blip>
            <a:srcRect b="9330"/>
            <a:stretch/>
          </p:blipFill>
          <p:spPr bwMode="auto">
            <a:xfrm>
              <a:off x="10513760" y="3005325"/>
              <a:ext cx="445914" cy="404307"/>
            </a:xfrm>
            <a:prstGeom prst="rect">
              <a:avLst/>
            </a:prstGeom>
            <a:grpFill/>
          </p:spPr>
        </p:pic>
      </p:grpSp>
      <p:sp>
        <p:nvSpPr>
          <p:cNvPr id="75" name="Rectangle 74"/>
          <p:cNvSpPr/>
          <p:nvPr/>
        </p:nvSpPr>
        <p:spPr bwMode="auto">
          <a:xfrm>
            <a:off x="2692045" y="2909461"/>
            <a:ext cx="1469057" cy="3572862"/>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0" normalizeH="0" baseline="0" noProof="0" dirty="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anose="020B0502040204020203" pitchFamily="34" charset="0"/>
              </a:rPr>
              <a:t>Capabilities</a:t>
            </a:r>
            <a:endParaRPr kumimoji="0" lang="nl-NL" sz="1900" b="0" i="0" u="none" strike="noStrike" kern="1200" cap="none" spc="-50" normalizeH="0" baseline="0" noProof="0" err="1">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anose="020B0502040204020203" pitchFamily="34" charset="0"/>
            </a:endParaRPr>
          </a:p>
        </p:txBody>
      </p:sp>
      <p:sp>
        <p:nvSpPr>
          <p:cNvPr id="76" name="Rectangle 75"/>
          <p:cNvSpPr/>
          <p:nvPr/>
        </p:nvSpPr>
        <p:spPr bwMode="auto">
          <a:xfrm>
            <a:off x="324775" y="2909461"/>
            <a:ext cx="2186477" cy="3572862"/>
          </a:xfrm>
          <a:prstGeom prst="rect">
            <a:avLst/>
          </a:prstGeom>
          <a:solidFill>
            <a:srgbClr val="00B0F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108000" rIns="45720" bIns="360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0" normalizeH="0" baseline="0" noProof="0" dirty="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anose="020B0502040204020203" pitchFamily="34" charset="0"/>
              </a:rPr>
              <a:t>New Environment</a:t>
            </a:r>
            <a:endParaRPr kumimoji="0" lang="nl-NL" sz="1900" b="0" i="0" u="none" strike="noStrike" kern="1200" cap="none" spc="-50" normalizeH="0" baseline="0" noProof="0" dirty="0">
              <a:ln>
                <a:noFill/>
              </a:ln>
              <a:solidFill>
                <a:prstClr val="white"/>
              </a:solidFill>
              <a:effectLst>
                <a:outerShdw blurRad="38100" dist="38100" dir="2700000" algn="tl">
                  <a:srgbClr val="000000">
                    <a:alpha val="43137"/>
                  </a:srgbClr>
                </a:outerShdw>
              </a:effectLst>
              <a:uLnTx/>
              <a:uFillTx/>
              <a:latin typeface="Segoe UI"/>
              <a:ea typeface="Segoe UI" pitchFamily="34" charset="0"/>
              <a:cs typeface="Segoe UI" panose="020B0502040204020203" pitchFamily="34" charset="0"/>
            </a:endParaRPr>
          </a:p>
        </p:txBody>
      </p:sp>
    </p:spTree>
    <p:extLst>
      <p:ext uri="{BB962C8B-B14F-4D97-AF65-F5344CB8AC3E}">
        <p14:creationId xmlns:p14="http://schemas.microsoft.com/office/powerpoint/2010/main" val="32270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75" grpId="0" animBg="1"/>
      <p:bldP spid="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C5CF43-526C-4BDC-A381-2D650E5D3C08}"/>
              </a:ext>
            </a:extLst>
          </p:cNvPr>
          <p:cNvSpPr/>
          <p:nvPr/>
        </p:nvSpPr>
        <p:spPr bwMode="auto">
          <a:xfrm>
            <a:off x="1020416" y="1232449"/>
            <a:ext cx="2411896" cy="980661"/>
          </a:xfrm>
          <a:prstGeom prst="rect">
            <a:avLst/>
          </a:prstGeom>
          <a:solidFill>
            <a:schemeClr val="accent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Discovery</a:t>
            </a:r>
          </a:p>
        </p:txBody>
      </p:sp>
      <p:sp>
        <p:nvSpPr>
          <p:cNvPr id="10" name="Rectángulo 9">
            <a:extLst>
              <a:ext uri="{FF2B5EF4-FFF2-40B4-BE49-F238E27FC236}">
                <a16:creationId xmlns:a16="http://schemas.microsoft.com/office/drawing/2014/main" id="{771C1519-4E87-44BA-BCA9-C9CFB82D753F}"/>
              </a:ext>
            </a:extLst>
          </p:cNvPr>
          <p:cNvSpPr/>
          <p:nvPr/>
        </p:nvSpPr>
        <p:spPr bwMode="auto">
          <a:xfrm>
            <a:off x="1020416" y="2325753"/>
            <a:ext cx="2411896" cy="980661"/>
          </a:xfrm>
          <a:prstGeom prst="rect">
            <a:avLst/>
          </a:prstGeom>
          <a:solidFill>
            <a:schemeClr val="accent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err="1">
                <a:gradFill>
                  <a:gsLst>
                    <a:gs pos="0">
                      <a:srgbClr val="FFFFFF"/>
                    </a:gs>
                    <a:gs pos="100000">
                      <a:srgbClr val="FFFFFF"/>
                    </a:gs>
                  </a:gsLst>
                  <a:lin ang="5400000" scaled="0"/>
                </a:gradFill>
                <a:latin typeface="Omnes Bold" pitchFamily="50" charset="0"/>
                <a:ea typeface="Segoe UI" pitchFamily="34" charset="0"/>
                <a:cs typeface="Segoe UI" pitchFamily="34" charset="0"/>
              </a:rPr>
              <a:t>Tagging</a:t>
            </a:r>
            <a:endPar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endParaRPr>
          </a:p>
        </p:txBody>
      </p:sp>
      <p:sp>
        <p:nvSpPr>
          <p:cNvPr id="11" name="Rectángulo 10">
            <a:extLst>
              <a:ext uri="{FF2B5EF4-FFF2-40B4-BE49-F238E27FC236}">
                <a16:creationId xmlns:a16="http://schemas.microsoft.com/office/drawing/2014/main" id="{1ADF95DA-11D1-4252-864A-4EE7069C88DB}"/>
              </a:ext>
            </a:extLst>
          </p:cNvPr>
          <p:cNvSpPr/>
          <p:nvPr/>
        </p:nvSpPr>
        <p:spPr bwMode="auto">
          <a:xfrm>
            <a:off x="1020416" y="3419057"/>
            <a:ext cx="2411896" cy="980661"/>
          </a:xfrm>
          <a:prstGeom prst="rect">
            <a:avLst/>
          </a:prstGeom>
          <a:solidFill>
            <a:schemeClr val="accent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Búsquedas</a:t>
            </a:r>
          </a:p>
        </p:txBody>
      </p:sp>
      <p:sp>
        <p:nvSpPr>
          <p:cNvPr id="12" name="Rectángulo 11">
            <a:extLst>
              <a:ext uri="{FF2B5EF4-FFF2-40B4-BE49-F238E27FC236}">
                <a16:creationId xmlns:a16="http://schemas.microsoft.com/office/drawing/2014/main" id="{E06981DC-BA2B-456B-BB14-3108EB168F1A}"/>
              </a:ext>
            </a:extLst>
          </p:cNvPr>
          <p:cNvSpPr/>
          <p:nvPr/>
        </p:nvSpPr>
        <p:spPr bwMode="auto">
          <a:xfrm>
            <a:off x="1020416" y="4512361"/>
            <a:ext cx="2411896" cy="980661"/>
          </a:xfrm>
          <a:prstGeom prst="rect">
            <a:avLst/>
          </a:prstGeom>
          <a:solidFill>
            <a:schemeClr val="accent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CMDB</a:t>
            </a:r>
          </a:p>
        </p:txBody>
      </p:sp>
      <p:sp>
        <p:nvSpPr>
          <p:cNvPr id="13" name="Rectángulo 12">
            <a:extLst>
              <a:ext uri="{FF2B5EF4-FFF2-40B4-BE49-F238E27FC236}">
                <a16:creationId xmlns:a16="http://schemas.microsoft.com/office/drawing/2014/main" id="{0E3F2D43-B732-4C94-B148-549570497F46}"/>
              </a:ext>
            </a:extLst>
          </p:cNvPr>
          <p:cNvSpPr/>
          <p:nvPr/>
        </p:nvSpPr>
        <p:spPr bwMode="auto">
          <a:xfrm>
            <a:off x="1020416" y="5605665"/>
            <a:ext cx="2411896" cy="980661"/>
          </a:xfrm>
          <a:prstGeom prst="rect">
            <a:avLst/>
          </a:prstGeom>
          <a:solidFill>
            <a:schemeClr val="tx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PCI</a:t>
            </a:r>
          </a:p>
        </p:txBody>
      </p:sp>
      <p:sp>
        <p:nvSpPr>
          <p:cNvPr id="18" name="Rectángulo 17">
            <a:extLst>
              <a:ext uri="{FF2B5EF4-FFF2-40B4-BE49-F238E27FC236}">
                <a16:creationId xmlns:a16="http://schemas.microsoft.com/office/drawing/2014/main" id="{D142C374-1420-468B-BECD-0A22BFC7D570}"/>
              </a:ext>
            </a:extLst>
          </p:cNvPr>
          <p:cNvSpPr/>
          <p:nvPr/>
        </p:nvSpPr>
        <p:spPr bwMode="auto">
          <a:xfrm>
            <a:off x="3571460" y="1232449"/>
            <a:ext cx="2411896" cy="980661"/>
          </a:xfrm>
          <a:prstGeom prst="rect">
            <a:avLst/>
          </a:prstGeom>
          <a:solidFill>
            <a:schemeClr val="accent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err="1">
                <a:gradFill>
                  <a:gsLst>
                    <a:gs pos="0">
                      <a:srgbClr val="FFFFFF"/>
                    </a:gs>
                    <a:gs pos="100000">
                      <a:srgbClr val="FFFFFF"/>
                    </a:gs>
                  </a:gsLst>
                  <a:lin ang="5400000" scaled="0"/>
                </a:gradFill>
                <a:latin typeface="Omnes Bold" pitchFamily="50" charset="0"/>
                <a:ea typeface="Segoe UI" pitchFamily="34" charset="0"/>
                <a:cs typeface="Segoe UI" pitchFamily="34" charset="0"/>
              </a:rPr>
              <a:t>Dashboard</a:t>
            </a: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 de consumos</a:t>
            </a:r>
          </a:p>
        </p:txBody>
      </p:sp>
      <p:sp>
        <p:nvSpPr>
          <p:cNvPr id="19" name="Rectángulo 18">
            <a:extLst>
              <a:ext uri="{FF2B5EF4-FFF2-40B4-BE49-F238E27FC236}">
                <a16:creationId xmlns:a16="http://schemas.microsoft.com/office/drawing/2014/main" id="{F361B2CF-837B-4178-8BC1-3270287C782E}"/>
              </a:ext>
            </a:extLst>
          </p:cNvPr>
          <p:cNvSpPr/>
          <p:nvPr/>
        </p:nvSpPr>
        <p:spPr bwMode="auto">
          <a:xfrm>
            <a:off x="3571460" y="2325753"/>
            <a:ext cx="2411896" cy="980661"/>
          </a:xfrm>
          <a:prstGeom prst="rect">
            <a:avLst/>
          </a:prstGeom>
          <a:solidFill>
            <a:schemeClr val="accent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Catálogos</a:t>
            </a:r>
          </a:p>
        </p:txBody>
      </p:sp>
      <p:sp>
        <p:nvSpPr>
          <p:cNvPr id="20" name="Rectángulo 19">
            <a:extLst>
              <a:ext uri="{FF2B5EF4-FFF2-40B4-BE49-F238E27FC236}">
                <a16:creationId xmlns:a16="http://schemas.microsoft.com/office/drawing/2014/main" id="{89DB9E62-BF37-4D16-A202-97B1260D4D98}"/>
              </a:ext>
            </a:extLst>
          </p:cNvPr>
          <p:cNvSpPr/>
          <p:nvPr/>
        </p:nvSpPr>
        <p:spPr bwMode="auto">
          <a:xfrm>
            <a:off x="3571460" y="3419057"/>
            <a:ext cx="2411896" cy="980661"/>
          </a:xfrm>
          <a:prstGeom prst="rect">
            <a:avLst/>
          </a:prstGeom>
          <a:solidFill>
            <a:schemeClr val="accent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Control de versiones</a:t>
            </a:r>
          </a:p>
        </p:txBody>
      </p:sp>
      <p:sp>
        <p:nvSpPr>
          <p:cNvPr id="21" name="Rectángulo 20">
            <a:extLst>
              <a:ext uri="{FF2B5EF4-FFF2-40B4-BE49-F238E27FC236}">
                <a16:creationId xmlns:a16="http://schemas.microsoft.com/office/drawing/2014/main" id="{DF9CFA3A-F816-4ACC-B29E-30D7DCB38C04}"/>
              </a:ext>
            </a:extLst>
          </p:cNvPr>
          <p:cNvSpPr/>
          <p:nvPr/>
        </p:nvSpPr>
        <p:spPr bwMode="auto">
          <a:xfrm>
            <a:off x="3571460" y="4512361"/>
            <a:ext cx="2411896" cy="980661"/>
          </a:xfrm>
          <a:prstGeom prst="rect">
            <a:avLst/>
          </a:prstGeom>
          <a:solidFill>
            <a:schemeClr val="accent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Políticas</a:t>
            </a:r>
          </a:p>
        </p:txBody>
      </p:sp>
      <p:sp>
        <p:nvSpPr>
          <p:cNvPr id="22" name="Rectángulo 21">
            <a:extLst>
              <a:ext uri="{FF2B5EF4-FFF2-40B4-BE49-F238E27FC236}">
                <a16:creationId xmlns:a16="http://schemas.microsoft.com/office/drawing/2014/main" id="{592E75E9-CBA1-4B1F-993B-68EF99027153}"/>
              </a:ext>
            </a:extLst>
          </p:cNvPr>
          <p:cNvSpPr/>
          <p:nvPr/>
        </p:nvSpPr>
        <p:spPr bwMode="auto">
          <a:xfrm>
            <a:off x="3571460" y="5605665"/>
            <a:ext cx="2411896" cy="980661"/>
          </a:xfrm>
          <a:prstGeom prst="rect">
            <a:avLst/>
          </a:prstGeom>
          <a:solidFill>
            <a:schemeClr val="tx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0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Identidad y accesos</a:t>
            </a:r>
          </a:p>
        </p:txBody>
      </p:sp>
      <p:sp>
        <p:nvSpPr>
          <p:cNvPr id="23" name="Rectángulo 22">
            <a:extLst>
              <a:ext uri="{FF2B5EF4-FFF2-40B4-BE49-F238E27FC236}">
                <a16:creationId xmlns:a16="http://schemas.microsoft.com/office/drawing/2014/main" id="{1C4C32F1-ADDF-4ED5-ACD8-FC437BD24BF3}"/>
              </a:ext>
            </a:extLst>
          </p:cNvPr>
          <p:cNvSpPr/>
          <p:nvPr/>
        </p:nvSpPr>
        <p:spPr bwMode="auto">
          <a:xfrm>
            <a:off x="6122504" y="1232449"/>
            <a:ext cx="2411896" cy="980661"/>
          </a:xfrm>
          <a:prstGeom prst="rect">
            <a:avLst/>
          </a:prstGeom>
          <a:solidFill>
            <a:schemeClr val="accent1">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err="1">
                <a:gradFill>
                  <a:gsLst>
                    <a:gs pos="0">
                      <a:srgbClr val="FFFFFF"/>
                    </a:gs>
                    <a:gs pos="100000">
                      <a:srgbClr val="FFFFFF"/>
                    </a:gs>
                  </a:gsLst>
                  <a:lin ang="5400000" scaled="0"/>
                </a:gradFill>
                <a:latin typeface="Omnes Bold" pitchFamily="50" charset="0"/>
                <a:ea typeface="Segoe UI" pitchFamily="34" charset="0"/>
                <a:cs typeface="Segoe UI" pitchFamily="34" charset="0"/>
              </a:rPr>
              <a:t>Dashboard</a:t>
            </a: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 de operación</a:t>
            </a:r>
          </a:p>
        </p:txBody>
      </p:sp>
      <p:sp>
        <p:nvSpPr>
          <p:cNvPr id="24" name="Rectángulo 23">
            <a:extLst>
              <a:ext uri="{FF2B5EF4-FFF2-40B4-BE49-F238E27FC236}">
                <a16:creationId xmlns:a16="http://schemas.microsoft.com/office/drawing/2014/main" id="{675AE734-636A-4EC4-A8EE-80085213D7DF}"/>
              </a:ext>
            </a:extLst>
          </p:cNvPr>
          <p:cNvSpPr/>
          <p:nvPr/>
        </p:nvSpPr>
        <p:spPr bwMode="auto">
          <a:xfrm>
            <a:off x="6122504" y="2325753"/>
            <a:ext cx="2411896" cy="980661"/>
          </a:xfrm>
          <a:prstGeom prst="rect">
            <a:avLst/>
          </a:prstGeom>
          <a:solidFill>
            <a:schemeClr val="accent1">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Monitoreo &amp; alertas</a:t>
            </a:r>
          </a:p>
        </p:txBody>
      </p:sp>
      <p:sp>
        <p:nvSpPr>
          <p:cNvPr id="25" name="Rectángulo 24">
            <a:extLst>
              <a:ext uri="{FF2B5EF4-FFF2-40B4-BE49-F238E27FC236}">
                <a16:creationId xmlns:a16="http://schemas.microsoft.com/office/drawing/2014/main" id="{4F1820C3-6D29-40D5-96A5-629D4B183323}"/>
              </a:ext>
            </a:extLst>
          </p:cNvPr>
          <p:cNvSpPr/>
          <p:nvPr/>
        </p:nvSpPr>
        <p:spPr bwMode="auto">
          <a:xfrm>
            <a:off x="6122504" y="3419057"/>
            <a:ext cx="2411896" cy="980661"/>
          </a:xfrm>
          <a:prstGeom prst="rect">
            <a:avLst/>
          </a:prstGeom>
          <a:solidFill>
            <a:schemeClr val="accent1">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1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Automatización</a:t>
            </a:r>
          </a:p>
        </p:txBody>
      </p:sp>
      <p:sp>
        <p:nvSpPr>
          <p:cNvPr id="26" name="Rectángulo 25">
            <a:extLst>
              <a:ext uri="{FF2B5EF4-FFF2-40B4-BE49-F238E27FC236}">
                <a16:creationId xmlns:a16="http://schemas.microsoft.com/office/drawing/2014/main" id="{9C46E7C2-41A2-42C4-BB70-C752A8512E40}"/>
              </a:ext>
            </a:extLst>
          </p:cNvPr>
          <p:cNvSpPr/>
          <p:nvPr/>
        </p:nvSpPr>
        <p:spPr bwMode="auto">
          <a:xfrm>
            <a:off x="6122504" y="4512361"/>
            <a:ext cx="2411896" cy="980661"/>
          </a:xfrm>
          <a:prstGeom prst="rect">
            <a:avLst/>
          </a:prstGeom>
          <a:solidFill>
            <a:schemeClr val="accent1">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Lineamientos</a:t>
            </a:r>
          </a:p>
        </p:txBody>
      </p:sp>
      <p:sp>
        <p:nvSpPr>
          <p:cNvPr id="27" name="Rectángulo 26">
            <a:extLst>
              <a:ext uri="{FF2B5EF4-FFF2-40B4-BE49-F238E27FC236}">
                <a16:creationId xmlns:a16="http://schemas.microsoft.com/office/drawing/2014/main" id="{D6F78544-87C8-43FB-A952-C8145BB41334}"/>
              </a:ext>
            </a:extLst>
          </p:cNvPr>
          <p:cNvSpPr/>
          <p:nvPr/>
        </p:nvSpPr>
        <p:spPr bwMode="auto">
          <a:xfrm>
            <a:off x="6122504" y="5605665"/>
            <a:ext cx="2411896" cy="980661"/>
          </a:xfrm>
          <a:prstGeom prst="rect">
            <a:avLst/>
          </a:prstGeom>
          <a:solidFill>
            <a:schemeClr val="tx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0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Gestión de claves</a:t>
            </a:r>
          </a:p>
        </p:txBody>
      </p:sp>
      <p:sp>
        <p:nvSpPr>
          <p:cNvPr id="28" name="Rectángulo 27">
            <a:extLst>
              <a:ext uri="{FF2B5EF4-FFF2-40B4-BE49-F238E27FC236}">
                <a16:creationId xmlns:a16="http://schemas.microsoft.com/office/drawing/2014/main" id="{012AA079-CA6D-47B9-9C3A-2365C5729374}"/>
              </a:ext>
            </a:extLst>
          </p:cNvPr>
          <p:cNvSpPr/>
          <p:nvPr/>
        </p:nvSpPr>
        <p:spPr bwMode="auto">
          <a:xfrm>
            <a:off x="8673548" y="1232449"/>
            <a:ext cx="2411896" cy="980661"/>
          </a:xfrm>
          <a:prstGeom prst="rect">
            <a:avLst/>
          </a:prstGeom>
          <a:solidFill>
            <a:schemeClr val="accent1">
              <a:lumMod val="40000"/>
              <a:lumOff val="6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Costos</a:t>
            </a:r>
          </a:p>
        </p:txBody>
      </p:sp>
      <p:sp>
        <p:nvSpPr>
          <p:cNvPr id="29" name="Rectángulo 28">
            <a:extLst>
              <a:ext uri="{FF2B5EF4-FFF2-40B4-BE49-F238E27FC236}">
                <a16:creationId xmlns:a16="http://schemas.microsoft.com/office/drawing/2014/main" id="{891D19BA-B129-46DD-B550-D9E3504F6868}"/>
              </a:ext>
            </a:extLst>
          </p:cNvPr>
          <p:cNvSpPr/>
          <p:nvPr/>
        </p:nvSpPr>
        <p:spPr bwMode="auto">
          <a:xfrm>
            <a:off x="8673548" y="2325753"/>
            <a:ext cx="2411896" cy="980661"/>
          </a:xfrm>
          <a:prstGeom prst="rect">
            <a:avLst/>
          </a:prstGeom>
          <a:solidFill>
            <a:schemeClr val="accent1">
              <a:lumMod val="40000"/>
              <a:lumOff val="6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Analítica y reportes</a:t>
            </a:r>
          </a:p>
        </p:txBody>
      </p:sp>
      <p:sp>
        <p:nvSpPr>
          <p:cNvPr id="30" name="Rectángulo 29">
            <a:extLst>
              <a:ext uri="{FF2B5EF4-FFF2-40B4-BE49-F238E27FC236}">
                <a16:creationId xmlns:a16="http://schemas.microsoft.com/office/drawing/2014/main" id="{7FF2F898-DE59-4E48-9D1C-421454ABB706}"/>
              </a:ext>
            </a:extLst>
          </p:cNvPr>
          <p:cNvSpPr/>
          <p:nvPr/>
        </p:nvSpPr>
        <p:spPr bwMode="auto">
          <a:xfrm>
            <a:off x="8673548" y="3419057"/>
            <a:ext cx="2411896" cy="980661"/>
          </a:xfrm>
          <a:prstGeom prst="rect">
            <a:avLst/>
          </a:prstGeom>
          <a:solidFill>
            <a:schemeClr val="accent1">
              <a:lumMod val="40000"/>
              <a:lumOff val="6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Previsión y Presupuesto</a:t>
            </a:r>
          </a:p>
        </p:txBody>
      </p:sp>
      <p:sp>
        <p:nvSpPr>
          <p:cNvPr id="31" name="Rectángulo 30">
            <a:extLst>
              <a:ext uri="{FF2B5EF4-FFF2-40B4-BE49-F238E27FC236}">
                <a16:creationId xmlns:a16="http://schemas.microsoft.com/office/drawing/2014/main" id="{117FEEB9-B4E2-4901-8BAF-E6FD199C2BC7}"/>
              </a:ext>
            </a:extLst>
          </p:cNvPr>
          <p:cNvSpPr/>
          <p:nvPr/>
        </p:nvSpPr>
        <p:spPr bwMode="auto">
          <a:xfrm>
            <a:off x="8673548" y="4512361"/>
            <a:ext cx="2411896" cy="980661"/>
          </a:xfrm>
          <a:prstGeom prst="rect">
            <a:avLst/>
          </a:prstGeom>
          <a:solidFill>
            <a:schemeClr val="accent1">
              <a:lumMod val="40000"/>
              <a:lumOff val="6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4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Eficiencia</a:t>
            </a:r>
          </a:p>
        </p:txBody>
      </p:sp>
      <p:sp>
        <p:nvSpPr>
          <p:cNvPr id="32" name="Rectángulo 31">
            <a:extLst>
              <a:ext uri="{FF2B5EF4-FFF2-40B4-BE49-F238E27FC236}">
                <a16:creationId xmlns:a16="http://schemas.microsoft.com/office/drawing/2014/main" id="{BC825AD5-E55A-4087-ADAF-CDEA9C103209}"/>
              </a:ext>
            </a:extLst>
          </p:cNvPr>
          <p:cNvSpPr/>
          <p:nvPr/>
        </p:nvSpPr>
        <p:spPr bwMode="auto">
          <a:xfrm>
            <a:off x="8673548" y="5605665"/>
            <a:ext cx="2411896" cy="980661"/>
          </a:xfrm>
          <a:prstGeom prst="rect">
            <a:avLst/>
          </a:prstGeom>
          <a:solidFill>
            <a:schemeClr val="tx1">
              <a:lumMod val="5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PE" sz="2000" dirty="0">
                <a:gradFill>
                  <a:gsLst>
                    <a:gs pos="0">
                      <a:srgbClr val="FFFFFF"/>
                    </a:gs>
                    <a:gs pos="100000">
                      <a:srgbClr val="FFFFFF"/>
                    </a:gs>
                  </a:gsLst>
                  <a:lin ang="5400000" scaled="0"/>
                </a:gradFill>
                <a:latin typeface="Omnes Bold" pitchFamily="50" charset="0"/>
                <a:ea typeface="Segoe UI" pitchFamily="34" charset="0"/>
                <a:cs typeface="Segoe UI" pitchFamily="34" charset="0"/>
              </a:rPr>
              <a:t>Registros de auditorias</a:t>
            </a:r>
          </a:p>
        </p:txBody>
      </p:sp>
      <p:sp>
        <p:nvSpPr>
          <p:cNvPr id="33" name="CuadroTexto 32">
            <a:extLst>
              <a:ext uri="{FF2B5EF4-FFF2-40B4-BE49-F238E27FC236}">
                <a16:creationId xmlns:a16="http://schemas.microsoft.com/office/drawing/2014/main" id="{5F1B5F4C-6ACD-4895-8204-406F53BFDD33}"/>
              </a:ext>
            </a:extLst>
          </p:cNvPr>
          <p:cNvSpPr txBox="1"/>
          <p:nvPr/>
        </p:nvSpPr>
        <p:spPr>
          <a:xfrm>
            <a:off x="1020416" y="728866"/>
            <a:ext cx="2411896" cy="627864"/>
          </a:xfrm>
          <a:prstGeom prst="rect">
            <a:avLst/>
          </a:prstGeom>
          <a:noFill/>
        </p:spPr>
        <p:txBody>
          <a:bodyPr wrap="square" lIns="182880" tIns="146304" rIns="182880" bIns="146304" rtlCol="0">
            <a:spAutoFit/>
          </a:bodyPr>
          <a:lstStyle/>
          <a:p>
            <a:pPr algn="ctr">
              <a:lnSpc>
                <a:spcPct val="90000"/>
              </a:lnSpc>
              <a:spcAft>
                <a:spcPts val="600"/>
              </a:spcAft>
            </a:pPr>
            <a:r>
              <a:rPr lang="es-PE" sz="2400" dirty="0">
                <a:solidFill>
                  <a:schemeClr val="bg1">
                    <a:lumMod val="75000"/>
                    <a:lumOff val="25000"/>
                  </a:schemeClr>
                </a:solidFill>
                <a:latin typeface="Segoe UI Semibold" panose="020B0702040204020203" pitchFamily="34" charset="0"/>
                <a:cs typeface="Segoe UI Semibold" panose="020B0702040204020203" pitchFamily="34" charset="0"/>
              </a:rPr>
              <a:t>Inventario</a:t>
            </a:r>
          </a:p>
        </p:txBody>
      </p:sp>
      <p:sp>
        <p:nvSpPr>
          <p:cNvPr id="34" name="CuadroTexto 33">
            <a:extLst>
              <a:ext uri="{FF2B5EF4-FFF2-40B4-BE49-F238E27FC236}">
                <a16:creationId xmlns:a16="http://schemas.microsoft.com/office/drawing/2014/main" id="{DDFF3E84-D0B7-46CB-B6B2-01EC82A4D252}"/>
              </a:ext>
            </a:extLst>
          </p:cNvPr>
          <p:cNvSpPr txBox="1"/>
          <p:nvPr/>
        </p:nvSpPr>
        <p:spPr>
          <a:xfrm>
            <a:off x="3571460" y="728866"/>
            <a:ext cx="2411896" cy="627864"/>
          </a:xfrm>
          <a:prstGeom prst="rect">
            <a:avLst/>
          </a:prstGeom>
          <a:noFill/>
        </p:spPr>
        <p:txBody>
          <a:bodyPr wrap="square" lIns="182880" tIns="146304" rIns="182880" bIns="146304" rtlCol="0">
            <a:spAutoFit/>
          </a:bodyPr>
          <a:lstStyle/>
          <a:p>
            <a:pPr algn="ctr">
              <a:lnSpc>
                <a:spcPct val="90000"/>
              </a:lnSpc>
              <a:spcAft>
                <a:spcPts val="600"/>
              </a:spcAft>
            </a:pPr>
            <a:r>
              <a:rPr lang="es-PE" sz="2400" dirty="0">
                <a:solidFill>
                  <a:schemeClr val="bg1">
                    <a:lumMod val="75000"/>
                    <a:lumOff val="25000"/>
                  </a:schemeClr>
                </a:solidFill>
                <a:latin typeface="Segoe UI Semibold" panose="020B0702040204020203" pitchFamily="34" charset="0"/>
                <a:cs typeface="Segoe UI Semibold" panose="020B0702040204020203" pitchFamily="34" charset="0"/>
              </a:rPr>
              <a:t>Capacidades</a:t>
            </a:r>
          </a:p>
        </p:txBody>
      </p:sp>
      <p:sp>
        <p:nvSpPr>
          <p:cNvPr id="35" name="CuadroTexto 34">
            <a:extLst>
              <a:ext uri="{FF2B5EF4-FFF2-40B4-BE49-F238E27FC236}">
                <a16:creationId xmlns:a16="http://schemas.microsoft.com/office/drawing/2014/main" id="{94D8C099-1A3D-466C-AC90-1755EE2C6FBD}"/>
              </a:ext>
            </a:extLst>
          </p:cNvPr>
          <p:cNvSpPr txBox="1"/>
          <p:nvPr/>
        </p:nvSpPr>
        <p:spPr>
          <a:xfrm>
            <a:off x="6122504" y="728866"/>
            <a:ext cx="2411896" cy="627864"/>
          </a:xfrm>
          <a:prstGeom prst="rect">
            <a:avLst/>
          </a:prstGeom>
          <a:noFill/>
        </p:spPr>
        <p:txBody>
          <a:bodyPr wrap="square" lIns="182880" tIns="146304" rIns="182880" bIns="146304" rtlCol="0">
            <a:spAutoFit/>
          </a:bodyPr>
          <a:lstStyle/>
          <a:p>
            <a:pPr algn="ctr">
              <a:lnSpc>
                <a:spcPct val="90000"/>
              </a:lnSpc>
              <a:spcAft>
                <a:spcPts val="600"/>
              </a:spcAft>
            </a:pPr>
            <a:r>
              <a:rPr lang="es-PE" sz="2400" dirty="0">
                <a:solidFill>
                  <a:schemeClr val="bg1">
                    <a:lumMod val="75000"/>
                    <a:lumOff val="25000"/>
                  </a:schemeClr>
                </a:solidFill>
                <a:latin typeface="Segoe UI Semibold" panose="020B0702040204020203" pitchFamily="34" charset="0"/>
                <a:cs typeface="Segoe UI Semibold" panose="020B0702040204020203" pitchFamily="34" charset="0"/>
              </a:rPr>
              <a:t>Operaciones</a:t>
            </a:r>
          </a:p>
        </p:txBody>
      </p:sp>
      <p:sp>
        <p:nvSpPr>
          <p:cNvPr id="36" name="CuadroTexto 35">
            <a:extLst>
              <a:ext uri="{FF2B5EF4-FFF2-40B4-BE49-F238E27FC236}">
                <a16:creationId xmlns:a16="http://schemas.microsoft.com/office/drawing/2014/main" id="{FC666E8A-0D6C-4175-A640-0A57FB4066FF}"/>
              </a:ext>
            </a:extLst>
          </p:cNvPr>
          <p:cNvSpPr txBox="1"/>
          <p:nvPr/>
        </p:nvSpPr>
        <p:spPr>
          <a:xfrm>
            <a:off x="8673548" y="728866"/>
            <a:ext cx="2411896" cy="627864"/>
          </a:xfrm>
          <a:prstGeom prst="rect">
            <a:avLst/>
          </a:prstGeom>
          <a:noFill/>
        </p:spPr>
        <p:txBody>
          <a:bodyPr wrap="square" lIns="182880" tIns="146304" rIns="182880" bIns="146304" rtlCol="0">
            <a:spAutoFit/>
          </a:bodyPr>
          <a:lstStyle/>
          <a:p>
            <a:pPr algn="ctr">
              <a:lnSpc>
                <a:spcPct val="90000"/>
              </a:lnSpc>
              <a:spcAft>
                <a:spcPts val="600"/>
              </a:spcAft>
            </a:pPr>
            <a:r>
              <a:rPr lang="es-PE" sz="2400" dirty="0">
                <a:solidFill>
                  <a:schemeClr val="bg1">
                    <a:lumMod val="75000"/>
                    <a:lumOff val="25000"/>
                  </a:schemeClr>
                </a:solidFill>
                <a:latin typeface="Segoe UI Semibold" panose="020B0702040204020203" pitchFamily="34" charset="0"/>
                <a:cs typeface="Segoe UI Semibold" panose="020B0702040204020203" pitchFamily="34" charset="0"/>
              </a:rPr>
              <a:t>Finanzas</a:t>
            </a:r>
          </a:p>
        </p:txBody>
      </p:sp>
      <p:sp>
        <p:nvSpPr>
          <p:cNvPr id="37" name="CuadroTexto 36">
            <a:extLst>
              <a:ext uri="{FF2B5EF4-FFF2-40B4-BE49-F238E27FC236}">
                <a16:creationId xmlns:a16="http://schemas.microsoft.com/office/drawing/2014/main" id="{A0D3DEF7-7AFE-4499-A654-1D2E4FBA020D}"/>
              </a:ext>
            </a:extLst>
          </p:cNvPr>
          <p:cNvSpPr txBox="1"/>
          <p:nvPr/>
        </p:nvSpPr>
        <p:spPr>
          <a:xfrm rot="16200000">
            <a:off x="221973" y="5837463"/>
            <a:ext cx="1318592" cy="517065"/>
          </a:xfrm>
          <a:prstGeom prst="rect">
            <a:avLst/>
          </a:prstGeom>
          <a:noFill/>
        </p:spPr>
        <p:txBody>
          <a:bodyPr wrap="square" lIns="182880" tIns="146304" rIns="182880" bIns="146304" rtlCol="0">
            <a:spAutoFit/>
          </a:bodyPr>
          <a:lstStyle/>
          <a:p>
            <a:pPr algn="ctr">
              <a:lnSpc>
                <a:spcPct val="90000"/>
              </a:lnSpc>
              <a:spcAft>
                <a:spcPts val="600"/>
              </a:spcAft>
            </a:pPr>
            <a:r>
              <a:rPr lang="es-PE" sz="1600" dirty="0">
                <a:solidFill>
                  <a:schemeClr val="bg1">
                    <a:lumMod val="75000"/>
                    <a:lumOff val="25000"/>
                  </a:schemeClr>
                </a:solidFill>
                <a:latin typeface="Segoe UI Semibold" panose="020B0702040204020203" pitchFamily="34" charset="0"/>
                <a:cs typeface="Segoe UI Semibold" panose="020B0702040204020203" pitchFamily="34" charset="0"/>
              </a:rPr>
              <a:t>Seguridad</a:t>
            </a:r>
          </a:p>
        </p:txBody>
      </p:sp>
      <p:sp>
        <p:nvSpPr>
          <p:cNvPr id="38" name="CuadroTexto 37">
            <a:extLst>
              <a:ext uri="{FF2B5EF4-FFF2-40B4-BE49-F238E27FC236}">
                <a16:creationId xmlns:a16="http://schemas.microsoft.com/office/drawing/2014/main" id="{7873C52C-B6C2-4330-943E-2998A5CC6D88}"/>
              </a:ext>
            </a:extLst>
          </p:cNvPr>
          <p:cNvSpPr txBox="1"/>
          <p:nvPr/>
        </p:nvSpPr>
        <p:spPr>
          <a:xfrm>
            <a:off x="1020416" y="0"/>
            <a:ext cx="10065028" cy="738664"/>
          </a:xfrm>
          <a:prstGeom prst="rect">
            <a:avLst/>
          </a:prstGeom>
          <a:noFill/>
          <a:effectLst>
            <a:outerShdw blurRad="50800" dist="38100" dir="5400000" algn="t"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s-PE" sz="3200" dirty="0">
                <a:solidFill>
                  <a:schemeClr val="bg1">
                    <a:lumMod val="75000"/>
                    <a:lumOff val="25000"/>
                  </a:schemeClr>
                </a:solidFill>
                <a:latin typeface="Segoe UI Semibold" panose="020B0702040204020203" pitchFamily="34" charset="0"/>
                <a:cs typeface="Segoe UI Semibold" panose="020B0702040204020203" pitchFamily="34" charset="0"/>
              </a:rPr>
              <a:t>Tablero de control de Gobierno en la Nube</a:t>
            </a:r>
          </a:p>
        </p:txBody>
      </p:sp>
    </p:spTree>
    <p:extLst>
      <p:ext uri="{BB962C8B-B14F-4D97-AF65-F5344CB8AC3E}">
        <p14:creationId xmlns:p14="http://schemas.microsoft.com/office/powerpoint/2010/main" val="29176288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Subscription per environment in the development process of an application. (Example)</a:t>
            </a:r>
          </a:p>
        </p:txBody>
      </p:sp>
      <p:pic>
        <p:nvPicPr>
          <p:cNvPr id="7" name="Picture 6"/>
          <p:cNvPicPr>
            <a:picLocks noChangeAspect="1"/>
          </p:cNvPicPr>
          <p:nvPr/>
        </p:nvPicPr>
        <p:blipFill>
          <a:blip r:embed="rId3"/>
          <a:stretch>
            <a:fillRect/>
          </a:stretch>
        </p:blipFill>
        <p:spPr>
          <a:xfrm>
            <a:off x="921488" y="1591736"/>
            <a:ext cx="10547498" cy="4976330"/>
          </a:xfrm>
          <a:prstGeom prst="rect">
            <a:avLst/>
          </a:prstGeom>
        </p:spPr>
      </p:pic>
    </p:spTree>
    <p:extLst>
      <p:ext uri="{BB962C8B-B14F-4D97-AF65-F5344CB8AC3E}">
        <p14:creationId xmlns:p14="http://schemas.microsoft.com/office/powerpoint/2010/main" val="30192548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90075" y="488"/>
            <a:ext cx="6801925" cy="6857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r" defTabSz="914038"/>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69241" y="289957"/>
            <a:ext cx="4537905" cy="899537"/>
          </a:xfrm>
        </p:spPr>
        <p:txBody>
          <a:bodyPr/>
          <a:lstStyle/>
          <a:p>
            <a:r>
              <a:rPr lang="en-US" dirty="0">
                <a:solidFill>
                  <a:schemeClr val="tx1"/>
                </a:solidFill>
              </a:rPr>
              <a:t>Role Based Access Control</a:t>
            </a:r>
          </a:p>
        </p:txBody>
      </p:sp>
      <p:grpSp>
        <p:nvGrpSpPr>
          <p:cNvPr id="1555" name="Group 1554"/>
          <p:cNvGrpSpPr/>
          <p:nvPr/>
        </p:nvGrpSpPr>
        <p:grpSpPr>
          <a:xfrm>
            <a:off x="5672445" y="817079"/>
            <a:ext cx="6141546" cy="5229471"/>
            <a:chOff x="4994100" y="1322056"/>
            <a:chExt cx="6264697" cy="5334333"/>
          </a:xfrm>
        </p:grpSpPr>
        <p:sp>
          <p:nvSpPr>
            <p:cNvPr id="1383" name="Rectangle 43"/>
            <p:cNvSpPr>
              <a:spLocks noChangeArrowheads="1"/>
            </p:cNvSpPr>
            <p:nvPr/>
          </p:nvSpPr>
          <p:spPr bwMode="auto">
            <a:xfrm>
              <a:off x="10782302" y="3155951"/>
              <a:ext cx="22225" cy="9525"/>
            </a:xfrm>
            <a:prstGeom prst="rect">
              <a:avLst/>
            </a:prstGeom>
            <a:solidFill>
              <a:srgbClr val="2B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4" name="Freeform 44"/>
            <p:cNvSpPr>
              <a:spLocks/>
            </p:cNvSpPr>
            <p:nvPr/>
          </p:nvSpPr>
          <p:spPr bwMode="auto">
            <a:xfrm>
              <a:off x="10782302" y="3155951"/>
              <a:ext cx="22225" cy="9525"/>
            </a:xfrm>
            <a:custGeom>
              <a:avLst/>
              <a:gdLst>
                <a:gd name="T0" fmla="*/ 0 w 14"/>
                <a:gd name="T1" fmla="*/ 6 h 6"/>
                <a:gd name="T2" fmla="*/ 14 w 14"/>
                <a:gd name="T3" fmla="*/ 6 h 6"/>
                <a:gd name="T4" fmla="*/ 14 w 14"/>
                <a:gd name="T5" fmla="*/ 0 h 6"/>
                <a:gd name="T6" fmla="*/ 0 w 14"/>
                <a:gd name="T7" fmla="*/ 0 h 6"/>
              </a:gdLst>
              <a:ahLst/>
              <a:cxnLst>
                <a:cxn ang="0">
                  <a:pos x="T0" y="T1"/>
                </a:cxn>
                <a:cxn ang="0">
                  <a:pos x="T2" y="T3"/>
                </a:cxn>
                <a:cxn ang="0">
                  <a:pos x="T4" y="T5"/>
                </a:cxn>
                <a:cxn ang="0">
                  <a:pos x="T6" y="T7"/>
                </a:cxn>
              </a:cxnLst>
              <a:rect l="0" t="0" r="r" b="b"/>
              <a:pathLst>
                <a:path w="14" h="6">
                  <a:moveTo>
                    <a:pt x="0" y="6"/>
                  </a:moveTo>
                  <a:lnTo>
                    <a:pt x="14" y="6"/>
                  </a:lnTo>
                  <a:lnTo>
                    <a:pt x="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8" name="Rectangle 48"/>
            <p:cNvSpPr>
              <a:spLocks noChangeArrowheads="1"/>
            </p:cNvSpPr>
            <p:nvPr/>
          </p:nvSpPr>
          <p:spPr bwMode="auto">
            <a:xfrm>
              <a:off x="10782302" y="5180013"/>
              <a:ext cx="22225" cy="6350"/>
            </a:xfrm>
            <a:prstGeom prst="rect">
              <a:avLst/>
            </a:prstGeom>
            <a:solidFill>
              <a:srgbClr val="2B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9" name="Freeform 49"/>
            <p:cNvSpPr>
              <a:spLocks/>
            </p:cNvSpPr>
            <p:nvPr/>
          </p:nvSpPr>
          <p:spPr bwMode="auto">
            <a:xfrm>
              <a:off x="10782302" y="5180013"/>
              <a:ext cx="22225" cy="6350"/>
            </a:xfrm>
            <a:custGeom>
              <a:avLst/>
              <a:gdLst>
                <a:gd name="T0" fmla="*/ 0 w 14"/>
                <a:gd name="T1" fmla="*/ 4 h 4"/>
                <a:gd name="T2" fmla="*/ 14 w 14"/>
                <a:gd name="T3" fmla="*/ 4 h 4"/>
                <a:gd name="T4" fmla="*/ 14 w 14"/>
                <a:gd name="T5" fmla="*/ 0 h 4"/>
                <a:gd name="T6" fmla="*/ 0 w 14"/>
                <a:gd name="T7" fmla="*/ 0 h 4"/>
              </a:gdLst>
              <a:ahLst/>
              <a:cxnLst>
                <a:cxn ang="0">
                  <a:pos x="T0" y="T1"/>
                </a:cxn>
                <a:cxn ang="0">
                  <a:pos x="T2" y="T3"/>
                </a:cxn>
                <a:cxn ang="0">
                  <a:pos x="T4" y="T5"/>
                </a:cxn>
                <a:cxn ang="0">
                  <a:pos x="T6" y="T7"/>
                </a:cxn>
              </a:cxnLst>
              <a:rect l="0" t="0" r="r" b="b"/>
              <a:pathLst>
                <a:path w="14" h="4">
                  <a:moveTo>
                    <a:pt x="0" y="4"/>
                  </a:moveTo>
                  <a:lnTo>
                    <a:pt x="14" y="4"/>
                  </a:lnTo>
                  <a:lnTo>
                    <a:pt x="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0" name="Freeform 50"/>
            <p:cNvSpPr>
              <a:spLocks/>
            </p:cNvSpPr>
            <p:nvPr/>
          </p:nvSpPr>
          <p:spPr bwMode="auto">
            <a:xfrm>
              <a:off x="7805739" y="3567113"/>
              <a:ext cx="188913" cy="655638"/>
            </a:xfrm>
            <a:custGeom>
              <a:avLst/>
              <a:gdLst>
                <a:gd name="T0" fmla="*/ 54 w 87"/>
                <a:gd name="T1" fmla="*/ 0 h 302"/>
                <a:gd name="T2" fmla="*/ 0 w 87"/>
                <a:gd name="T3" fmla="*/ 0 h 302"/>
                <a:gd name="T4" fmla="*/ 0 w 87"/>
                <a:gd name="T5" fmla="*/ 15 h 302"/>
                <a:gd name="T6" fmla="*/ 54 w 87"/>
                <a:gd name="T7" fmla="*/ 15 h 302"/>
                <a:gd name="T8" fmla="*/ 72 w 87"/>
                <a:gd name="T9" fmla="*/ 33 h 302"/>
                <a:gd name="T10" fmla="*/ 72 w 87"/>
                <a:gd name="T11" fmla="*/ 269 h 302"/>
                <a:gd name="T12" fmla="*/ 54 w 87"/>
                <a:gd name="T13" fmla="*/ 288 h 302"/>
                <a:gd name="T14" fmla="*/ 0 w 87"/>
                <a:gd name="T15" fmla="*/ 288 h 302"/>
                <a:gd name="T16" fmla="*/ 0 w 87"/>
                <a:gd name="T17" fmla="*/ 302 h 302"/>
                <a:gd name="T18" fmla="*/ 54 w 87"/>
                <a:gd name="T19" fmla="*/ 302 h 302"/>
                <a:gd name="T20" fmla="*/ 87 w 87"/>
                <a:gd name="T21" fmla="*/ 269 h 302"/>
                <a:gd name="T22" fmla="*/ 87 w 87"/>
                <a:gd name="T23" fmla="*/ 33 h 302"/>
                <a:gd name="T24" fmla="*/ 54 w 87"/>
                <a:gd name="T2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54" y="0"/>
                  </a:moveTo>
                  <a:cubicBezTo>
                    <a:pt x="0" y="0"/>
                    <a:pt x="0" y="0"/>
                    <a:pt x="0" y="0"/>
                  </a:cubicBezTo>
                  <a:cubicBezTo>
                    <a:pt x="0" y="15"/>
                    <a:pt x="0" y="15"/>
                    <a:pt x="0" y="15"/>
                  </a:cubicBezTo>
                  <a:cubicBezTo>
                    <a:pt x="54" y="15"/>
                    <a:pt x="54" y="15"/>
                    <a:pt x="54" y="15"/>
                  </a:cubicBezTo>
                  <a:cubicBezTo>
                    <a:pt x="64" y="15"/>
                    <a:pt x="72" y="23"/>
                    <a:pt x="72" y="33"/>
                  </a:cubicBezTo>
                  <a:cubicBezTo>
                    <a:pt x="72" y="269"/>
                    <a:pt x="72" y="269"/>
                    <a:pt x="72" y="269"/>
                  </a:cubicBezTo>
                  <a:cubicBezTo>
                    <a:pt x="72" y="279"/>
                    <a:pt x="64" y="288"/>
                    <a:pt x="54" y="288"/>
                  </a:cubicBezTo>
                  <a:cubicBezTo>
                    <a:pt x="0" y="288"/>
                    <a:pt x="0" y="288"/>
                    <a:pt x="0" y="288"/>
                  </a:cubicBezTo>
                  <a:cubicBezTo>
                    <a:pt x="0" y="302"/>
                    <a:pt x="0" y="302"/>
                    <a:pt x="0" y="302"/>
                  </a:cubicBezTo>
                  <a:cubicBezTo>
                    <a:pt x="54" y="302"/>
                    <a:pt x="54" y="302"/>
                    <a:pt x="54" y="302"/>
                  </a:cubicBezTo>
                  <a:cubicBezTo>
                    <a:pt x="72" y="302"/>
                    <a:pt x="87" y="287"/>
                    <a:pt x="87" y="269"/>
                  </a:cubicBezTo>
                  <a:cubicBezTo>
                    <a:pt x="87" y="33"/>
                    <a:pt x="87" y="33"/>
                    <a:pt x="87" y="33"/>
                  </a:cubicBezTo>
                  <a:cubicBezTo>
                    <a:pt x="87" y="15"/>
                    <a:pt x="72" y="0"/>
                    <a:pt x="54"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1" name="Freeform 51"/>
            <p:cNvSpPr>
              <a:spLocks/>
            </p:cNvSpPr>
            <p:nvPr/>
          </p:nvSpPr>
          <p:spPr bwMode="auto">
            <a:xfrm>
              <a:off x="6735764" y="3567113"/>
              <a:ext cx="188913" cy="655638"/>
            </a:xfrm>
            <a:custGeom>
              <a:avLst/>
              <a:gdLst>
                <a:gd name="T0" fmla="*/ 33 w 87"/>
                <a:gd name="T1" fmla="*/ 288 h 302"/>
                <a:gd name="T2" fmla="*/ 14 w 87"/>
                <a:gd name="T3" fmla="*/ 269 h 302"/>
                <a:gd name="T4" fmla="*/ 14 w 87"/>
                <a:gd name="T5" fmla="*/ 33 h 302"/>
                <a:gd name="T6" fmla="*/ 33 w 87"/>
                <a:gd name="T7" fmla="*/ 15 h 302"/>
                <a:gd name="T8" fmla="*/ 87 w 87"/>
                <a:gd name="T9" fmla="*/ 15 h 302"/>
                <a:gd name="T10" fmla="*/ 87 w 87"/>
                <a:gd name="T11" fmla="*/ 0 h 302"/>
                <a:gd name="T12" fmla="*/ 33 w 87"/>
                <a:gd name="T13" fmla="*/ 0 h 302"/>
                <a:gd name="T14" fmla="*/ 0 w 87"/>
                <a:gd name="T15" fmla="*/ 33 h 302"/>
                <a:gd name="T16" fmla="*/ 0 w 87"/>
                <a:gd name="T17" fmla="*/ 269 h 302"/>
                <a:gd name="T18" fmla="*/ 33 w 87"/>
                <a:gd name="T19" fmla="*/ 302 h 302"/>
                <a:gd name="T20" fmla="*/ 87 w 87"/>
                <a:gd name="T21" fmla="*/ 302 h 302"/>
                <a:gd name="T22" fmla="*/ 87 w 87"/>
                <a:gd name="T23" fmla="*/ 288 h 302"/>
                <a:gd name="T24" fmla="*/ 33 w 87"/>
                <a:gd name="T25" fmla="*/ 28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33" y="288"/>
                  </a:moveTo>
                  <a:cubicBezTo>
                    <a:pt x="23" y="288"/>
                    <a:pt x="14" y="279"/>
                    <a:pt x="14" y="269"/>
                  </a:cubicBezTo>
                  <a:cubicBezTo>
                    <a:pt x="14" y="33"/>
                    <a:pt x="14" y="33"/>
                    <a:pt x="14" y="33"/>
                  </a:cubicBezTo>
                  <a:cubicBezTo>
                    <a:pt x="14" y="23"/>
                    <a:pt x="23" y="15"/>
                    <a:pt x="33" y="15"/>
                  </a:cubicBezTo>
                  <a:cubicBezTo>
                    <a:pt x="87" y="15"/>
                    <a:pt x="87" y="15"/>
                    <a:pt x="87" y="15"/>
                  </a:cubicBezTo>
                  <a:cubicBezTo>
                    <a:pt x="87" y="0"/>
                    <a:pt x="87" y="0"/>
                    <a:pt x="87" y="0"/>
                  </a:cubicBezTo>
                  <a:cubicBezTo>
                    <a:pt x="33" y="0"/>
                    <a:pt x="33" y="0"/>
                    <a:pt x="33" y="0"/>
                  </a:cubicBezTo>
                  <a:cubicBezTo>
                    <a:pt x="15" y="0"/>
                    <a:pt x="0" y="15"/>
                    <a:pt x="0" y="33"/>
                  </a:cubicBezTo>
                  <a:cubicBezTo>
                    <a:pt x="0" y="269"/>
                    <a:pt x="0" y="269"/>
                    <a:pt x="0" y="269"/>
                  </a:cubicBezTo>
                  <a:cubicBezTo>
                    <a:pt x="0" y="287"/>
                    <a:pt x="15" y="302"/>
                    <a:pt x="33" y="302"/>
                  </a:cubicBezTo>
                  <a:cubicBezTo>
                    <a:pt x="87" y="302"/>
                    <a:pt x="87" y="302"/>
                    <a:pt x="87" y="302"/>
                  </a:cubicBezTo>
                  <a:cubicBezTo>
                    <a:pt x="87" y="288"/>
                    <a:pt x="87" y="288"/>
                    <a:pt x="87" y="288"/>
                  </a:cubicBezTo>
                  <a:lnTo>
                    <a:pt x="33" y="288"/>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2" name="Freeform 52"/>
            <p:cNvSpPr>
              <a:spLocks/>
            </p:cNvSpPr>
            <p:nvPr/>
          </p:nvSpPr>
          <p:spPr bwMode="auto">
            <a:xfrm>
              <a:off x="8661402" y="3740151"/>
              <a:ext cx="266700" cy="168275"/>
            </a:xfrm>
            <a:custGeom>
              <a:avLst/>
              <a:gdLst>
                <a:gd name="T0" fmla="*/ 85 w 123"/>
                <a:gd name="T1" fmla="*/ 41 h 77"/>
                <a:gd name="T2" fmla="*/ 24 w 123"/>
                <a:gd name="T3" fmla="*/ 3 h 77"/>
                <a:gd name="T4" fmla="*/ 14 w 123"/>
                <a:gd name="T5" fmla="*/ 1 h 77"/>
                <a:gd name="T6" fmla="*/ 4 w 123"/>
                <a:gd name="T7" fmla="*/ 7 h 77"/>
                <a:gd name="T8" fmla="*/ 8 w 123"/>
                <a:gd name="T9" fmla="*/ 27 h 77"/>
                <a:gd name="T10" fmla="*/ 84 w 123"/>
                <a:gd name="T11" fmla="*/ 75 h 77"/>
                <a:gd name="T12" fmla="*/ 96 w 123"/>
                <a:gd name="T13" fmla="*/ 76 h 77"/>
                <a:gd name="T14" fmla="*/ 105 w 123"/>
                <a:gd name="T15" fmla="*/ 68 h 77"/>
                <a:gd name="T16" fmla="*/ 123 w 123"/>
                <a:gd name="T17" fmla="*/ 23 h 77"/>
                <a:gd name="T18" fmla="*/ 98 w 123"/>
                <a:gd name="T19" fmla="*/ 10 h 77"/>
                <a:gd name="T20" fmla="*/ 85 w 123"/>
                <a:gd name="T2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77">
                  <a:moveTo>
                    <a:pt x="85" y="41"/>
                  </a:moveTo>
                  <a:cubicBezTo>
                    <a:pt x="65" y="29"/>
                    <a:pt x="24" y="3"/>
                    <a:pt x="24" y="3"/>
                  </a:cubicBezTo>
                  <a:cubicBezTo>
                    <a:pt x="20" y="1"/>
                    <a:pt x="17" y="0"/>
                    <a:pt x="14" y="1"/>
                  </a:cubicBezTo>
                  <a:cubicBezTo>
                    <a:pt x="10" y="2"/>
                    <a:pt x="6" y="4"/>
                    <a:pt x="4" y="7"/>
                  </a:cubicBezTo>
                  <a:cubicBezTo>
                    <a:pt x="0" y="14"/>
                    <a:pt x="2" y="23"/>
                    <a:pt x="8" y="27"/>
                  </a:cubicBezTo>
                  <a:cubicBezTo>
                    <a:pt x="84" y="75"/>
                    <a:pt x="84" y="75"/>
                    <a:pt x="84" y="75"/>
                  </a:cubicBezTo>
                  <a:cubicBezTo>
                    <a:pt x="88" y="77"/>
                    <a:pt x="92" y="77"/>
                    <a:pt x="96" y="76"/>
                  </a:cubicBezTo>
                  <a:cubicBezTo>
                    <a:pt x="100" y="75"/>
                    <a:pt x="103" y="72"/>
                    <a:pt x="105" y="68"/>
                  </a:cubicBezTo>
                  <a:cubicBezTo>
                    <a:pt x="123" y="23"/>
                    <a:pt x="123" y="23"/>
                    <a:pt x="123" y="23"/>
                  </a:cubicBezTo>
                  <a:cubicBezTo>
                    <a:pt x="98" y="10"/>
                    <a:pt x="98" y="10"/>
                    <a:pt x="98" y="10"/>
                  </a:cubicBezTo>
                  <a:cubicBezTo>
                    <a:pt x="93" y="21"/>
                    <a:pt x="88" y="33"/>
                    <a:pt x="85" y="41"/>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3" name="Freeform 53"/>
            <p:cNvSpPr>
              <a:spLocks/>
            </p:cNvSpPr>
            <p:nvPr/>
          </p:nvSpPr>
          <p:spPr bwMode="auto">
            <a:xfrm>
              <a:off x="8874127" y="3695701"/>
              <a:ext cx="85725" cy="95250"/>
            </a:xfrm>
            <a:custGeom>
              <a:avLst/>
              <a:gdLst>
                <a:gd name="T0" fmla="*/ 28 w 39"/>
                <a:gd name="T1" fmla="*/ 2 h 44"/>
                <a:gd name="T2" fmla="*/ 20 w 39"/>
                <a:gd name="T3" fmla="*/ 1 h 44"/>
                <a:gd name="T4" fmla="*/ 9 w 39"/>
                <a:gd name="T5" fmla="*/ 9 h 44"/>
                <a:gd name="T6" fmla="*/ 0 w 39"/>
                <a:gd name="T7" fmla="*/ 31 h 44"/>
                <a:gd name="T8" fmla="*/ 25 w 39"/>
                <a:gd name="T9" fmla="*/ 44 h 44"/>
                <a:gd name="T10" fmla="*/ 35 w 39"/>
                <a:gd name="T11" fmla="*/ 21 h 44"/>
                <a:gd name="T12" fmla="*/ 28 w 39"/>
                <a:gd name="T13" fmla="*/ 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28" y="2"/>
                  </a:moveTo>
                  <a:cubicBezTo>
                    <a:pt x="25" y="1"/>
                    <a:pt x="22" y="0"/>
                    <a:pt x="20" y="1"/>
                  </a:cubicBezTo>
                  <a:cubicBezTo>
                    <a:pt x="15" y="2"/>
                    <a:pt x="11" y="5"/>
                    <a:pt x="9" y="9"/>
                  </a:cubicBezTo>
                  <a:cubicBezTo>
                    <a:pt x="9" y="9"/>
                    <a:pt x="5" y="19"/>
                    <a:pt x="0" y="31"/>
                  </a:cubicBezTo>
                  <a:cubicBezTo>
                    <a:pt x="25" y="44"/>
                    <a:pt x="25" y="44"/>
                    <a:pt x="25" y="44"/>
                  </a:cubicBezTo>
                  <a:cubicBezTo>
                    <a:pt x="35" y="21"/>
                    <a:pt x="35" y="21"/>
                    <a:pt x="35" y="21"/>
                  </a:cubicBezTo>
                  <a:cubicBezTo>
                    <a:pt x="39" y="13"/>
                    <a:pt x="35" y="5"/>
                    <a:pt x="28" y="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4" name="Oval 54"/>
            <p:cNvSpPr>
              <a:spLocks noChangeArrowheads="1"/>
            </p:cNvSpPr>
            <p:nvPr/>
          </p:nvSpPr>
          <p:spPr bwMode="auto">
            <a:xfrm>
              <a:off x="8505827" y="3533776"/>
              <a:ext cx="185738" cy="188913"/>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5" name="Freeform 55"/>
            <p:cNvSpPr>
              <a:spLocks/>
            </p:cNvSpPr>
            <p:nvPr/>
          </p:nvSpPr>
          <p:spPr bwMode="auto">
            <a:xfrm>
              <a:off x="8588377" y="4075113"/>
              <a:ext cx="160338" cy="531813"/>
            </a:xfrm>
            <a:custGeom>
              <a:avLst/>
              <a:gdLst>
                <a:gd name="T0" fmla="*/ 74 w 74"/>
                <a:gd name="T1" fmla="*/ 245 h 245"/>
                <a:gd name="T2" fmla="*/ 26 w 74"/>
                <a:gd name="T3" fmla="*/ 245 h 245"/>
                <a:gd name="T4" fmla="*/ 0 w 74"/>
                <a:gd name="T5" fmla="*/ 9 h 245"/>
                <a:gd name="T6" fmla="*/ 60 w 74"/>
                <a:gd name="T7" fmla="*/ 0 h 245"/>
                <a:gd name="T8" fmla="*/ 74 w 74"/>
                <a:gd name="T9" fmla="*/ 245 h 245"/>
              </a:gdLst>
              <a:ahLst/>
              <a:cxnLst>
                <a:cxn ang="0">
                  <a:pos x="T0" y="T1"/>
                </a:cxn>
                <a:cxn ang="0">
                  <a:pos x="T2" y="T3"/>
                </a:cxn>
                <a:cxn ang="0">
                  <a:pos x="T4" y="T5"/>
                </a:cxn>
                <a:cxn ang="0">
                  <a:pos x="T6" y="T7"/>
                </a:cxn>
                <a:cxn ang="0">
                  <a:pos x="T8" y="T9"/>
                </a:cxn>
              </a:cxnLst>
              <a:rect l="0" t="0" r="r" b="b"/>
              <a:pathLst>
                <a:path w="74" h="245">
                  <a:moveTo>
                    <a:pt x="74" y="245"/>
                  </a:moveTo>
                  <a:cubicBezTo>
                    <a:pt x="26" y="245"/>
                    <a:pt x="26" y="245"/>
                    <a:pt x="26" y="245"/>
                  </a:cubicBezTo>
                  <a:cubicBezTo>
                    <a:pt x="26" y="143"/>
                    <a:pt x="0" y="10"/>
                    <a:pt x="0" y="9"/>
                  </a:cubicBezTo>
                  <a:cubicBezTo>
                    <a:pt x="60" y="0"/>
                    <a:pt x="60" y="0"/>
                    <a:pt x="60" y="0"/>
                  </a:cubicBezTo>
                  <a:cubicBezTo>
                    <a:pt x="60" y="4"/>
                    <a:pt x="74" y="138"/>
                    <a:pt x="74" y="24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6" name="Freeform 56"/>
            <p:cNvSpPr>
              <a:spLocks/>
            </p:cNvSpPr>
            <p:nvPr/>
          </p:nvSpPr>
          <p:spPr bwMode="auto">
            <a:xfrm>
              <a:off x="8467727" y="4086226"/>
              <a:ext cx="133350" cy="515938"/>
            </a:xfrm>
            <a:custGeom>
              <a:avLst/>
              <a:gdLst>
                <a:gd name="T0" fmla="*/ 84 w 84"/>
                <a:gd name="T1" fmla="*/ 0 h 325"/>
                <a:gd name="T2" fmla="*/ 67 w 84"/>
                <a:gd name="T3" fmla="*/ 325 h 325"/>
                <a:gd name="T4" fmla="*/ 0 w 84"/>
                <a:gd name="T5" fmla="*/ 325 h 325"/>
                <a:gd name="T6" fmla="*/ 0 w 84"/>
                <a:gd name="T7" fmla="*/ 0 h 325"/>
                <a:gd name="T8" fmla="*/ 84 w 84"/>
                <a:gd name="T9" fmla="*/ 0 h 325"/>
              </a:gdLst>
              <a:ahLst/>
              <a:cxnLst>
                <a:cxn ang="0">
                  <a:pos x="T0" y="T1"/>
                </a:cxn>
                <a:cxn ang="0">
                  <a:pos x="T2" y="T3"/>
                </a:cxn>
                <a:cxn ang="0">
                  <a:pos x="T4" y="T5"/>
                </a:cxn>
                <a:cxn ang="0">
                  <a:pos x="T6" y="T7"/>
                </a:cxn>
                <a:cxn ang="0">
                  <a:pos x="T8" y="T9"/>
                </a:cxn>
              </a:cxnLst>
              <a:rect l="0" t="0" r="r" b="b"/>
              <a:pathLst>
                <a:path w="84" h="325">
                  <a:moveTo>
                    <a:pt x="84" y="0"/>
                  </a:moveTo>
                  <a:lnTo>
                    <a:pt x="67" y="325"/>
                  </a:lnTo>
                  <a:lnTo>
                    <a:pt x="0" y="325"/>
                  </a:lnTo>
                  <a:lnTo>
                    <a:pt x="0"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7" name="Freeform 57"/>
            <p:cNvSpPr>
              <a:spLocks/>
            </p:cNvSpPr>
            <p:nvPr/>
          </p:nvSpPr>
          <p:spPr bwMode="auto">
            <a:xfrm>
              <a:off x="8467727" y="4086226"/>
              <a:ext cx="133350" cy="515938"/>
            </a:xfrm>
            <a:custGeom>
              <a:avLst/>
              <a:gdLst>
                <a:gd name="T0" fmla="*/ 84 w 84"/>
                <a:gd name="T1" fmla="*/ 0 h 325"/>
                <a:gd name="T2" fmla="*/ 67 w 84"/>
                <a:gd name="T3" fmla="*/ 325 h 325"/>
                <a:gd name="T4" fmla="*/ 0 w 84"/>
                <a:gd name="T5" fmla="*/ 325 h 325"/>
                <a:gd name="T6" fmla="*/ 0 w 84"/>
                <a:gd name="T7" fmla="*/ 0 h 325"/>
                <a:gd name="T8" fmla="*/ 84 w 84"/>
                <a:gd name="T9" fmla="*/ 0 h 325"/>
              </a:gdLst>
              <a:ahLst/>
              <a:cxnLst>
                <a:cxn ang="0">
                  <a:pos x="T0" y="T1"/>
                </a:cxn>
                <a:cxn ang="0">
                  <a:pos x="T2" y="T3"/>
                </a:cxn>
                <a:cxn ang="0">
                  <a:pos x="T4" y="T5"/>
                </a:cxn>
                <a:cxn ang="0">
                  <a:pos x="T6" y="T7"/>
                </a:cxn>
                <a:cxn ang="0">
                  <a:pos x="T8" y="T9"/>
                </a:cxn>
              </a:cxnLst>
              <a:rect l="0" t="0" r="r" b="b"/>
              <a:pathLst>
                <a:path w="84" h="325">
                  <a:moveTo>
                    <a:pt x="84" y="0"/>
                  </a:moveTo>
                  <a:lnTo>
                    <a:pt x="67" y="325"/>
                  </a:lnTo>
                  <a:lnTo>
                    <a:pt x="0" y="325"/>
                  </a:lnTo>
                  <a:lnTo>
                    <a:pt x="0" y="0"/>
                  </a:lnTo>
                  <a:lnTo>
                    <a:pt x="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8" name="Freeform 58"/>
            <p:cNvSpPr>
              <a:spLocks/>
            </p:cNvSpPr>
            <p:nvPr/>
          </p:nvSpPr>
          <p:spPr bwMode="auto">
            <a:xfrm>
              <a:off x="8535989" y="3735388"/>
              <a:ext cx="112713" cy="74613"/>
            </a:xfrm>
            <a:custGeom>
              <a:avLst/>
              <a:gdLst>
                <a:gd name="T0" fmla="*/ 0 w 52"/>
                <a:gd name="T1" fmla="*/ 0 h 34"/>
                <a:gd name="T2" fmla="*/ 26 w 52"/>
                <a:gd name="T3" fmla="*/ 11 h 34"/>
                <a:gd name="T4" fmla="*/ 52 w 52"/>
                <a:gd name="T5" fmla="*/ 1 h 34"/>
                <a:gd name="T6" fmla="*/ 52 w 52"/>
                <a:gd name="T7" fmla="*/ 11 h 34"/>
                <a:gd name="T8" fmla="*/ 26 w 52"/>
                <a:gd name="T9" fmla="*/ 34 h 34"/>
                <a:gd name="T10" fmla="*/ 0 w 52"/>
                <a:gd name="T11" fmla="*/ 13 h 34"/>
                <a:gd name="T12" fmla="*/ 0 w 5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52" h="34">
                  <a:moveTo>
                    <a:pt x="0" y="0"/>
                  </a:moveTo>
                  <a:cubicBezTo>
                    <a:pt x="7" y="7"/>
                    <a:pt x="16" y="11"/>
                    <a:pt x="26" y="11"/>
                  </a:cubicBezTo>
                  <a:cubicBezTo>
                    <a:pt x="36" y="11"/>
                    <a:pt x="45" y="7"/>
                    <a:pt x="52" y="1"/>
                  </a:cubicBezTo>
                  <a:cubicBezTo>
                    <a:pt x="52" y="11"/>
                    <a:pt x="52" y="11"/>
                    <a:pt x="52" y="11"/>
                  </a:cubicBezTo>
                  <a:cubicBezTo>
                    <a:pt x="26" y="34"/>
                    <a:pt x="26" y="34"/>
                    <a:pt x="26" y="34"/>
                  </a:cubicBezTo>
                  <a:cubicBezTo>
                    <a:pt x="0" y="13"/>
                    <a:pt x="0" y="13"/>
                    <a:pt x="0" y="1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9" name="Freeform 59"/>
            <p:cNvSpPr>
              <a:spLocks/>
            </p:cNvSpPr>
            <p:nvPr/>
          </p:nvSpPr>
          <p:spPr bwMode="auto">
            <a:xfrm>
              <a:off x="8464552" y="3735388"/>
              <a:ext cx="260350" cy="404813"/>
            </a:xfrm>
            <a:custGeom>
              <a:avLst/>
              <a:gdLst>
                <a:gd name="T0" fmla="*/ 33 w 120"/>
                <a:gd name="T1" fmla="*/ 0 h 186"/>
                <a:gd name="T2" fmla="*/ 9 w 120"/>
                <a:gd name="T3" fmla="*/ 4 h 186"/>
                <a:gd name="T4" fmla="*/ 4 w 120"/>
                <a:gd name="T5" fmla="*/ 13 h 186"/>
                <a:gd name="T6" fmla="*/ 0 w 120"/>
                <a:gd name="T7" fmla="*/ 186 h 186"/>
                <a:gd name="T8" fmla="*/ 120 w 120"/>
                <a:gd name="T9" fmla="*/ 177 h 186"/>
                <a:gd name="T10" fmla="*/ 116 w 120"/>
                <a:gd name="T11" fmla="*/ 13 h 186"/>
                <a:gd name="T12" fmla="*/ 111 w 120"/>
                <a:gd name="T13" fmla="*/ 4 h 186"/>
                <a:gd name="T14" fmla="*/ 86 w 120"/>
                <a:gd name="T15" fmla="*/ 0 h 186"/>
                <a:gd name="T16" fmla="*/ 59 w 120"/>
                <a:gd name="T17" fmla="*/ 24 h 186"/>
                <a:gd name="T18" fmla="*/ 33 w 120"/>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86">
                  <a:moveTo>
                    <a:pt x="33" y="0"/>
                  </a:moveTo>
                  <a:cubicBezTo>
                    <a:pt x="9" y="4"/>
                    <a:pt x="9" y="4"/>
                    <a:pt x="9" y="4"/>
                  </a:cubicBezTo>
                  <a:cubicBezTo>
                    <a:pt x="4" y="4"/>
                    <a:pt x="4" y="8"/>
                    <a:pt x="4" y="13"/>
                  </a:cubicBezTo>
                  <a:cubicBezTo>
                    <a:pt x="0" y="186"/>
                    <a:pt x="0" y="186"/>
                    <a:pt x="0" y="186"/>
                  </a:cubicBezTo>
                  <a:cubicBezTo>
                    <a:pt x="120" y="177"/>
                    <a:pt x="120" y="177"/>
                    <a:pt x="120" y="177"/>
                  </a:cubicBezTo>
                  <a:cubicBezTo>
                    <a:pt x="116" y="13"/>
                    <a:pt x="116" y="13"/>
                    <a:pt x="116" y="13"/>
                  </a:cubicBezTo>
                  <a:cubicBezTo>
                    <a:pt x="116" y="8"/>
                    <a:pt x="116" y="4"/>
                    <a:pt x="111" y="4"/>
                  </a:cubicBezTo>
                  <a:cubicBezTo>
                    <a:pt x="86" y="0"/>
                    <a:pt x="86" y="0"/>
                    <a:pt x="86" y="0"/>
                  </a:cubicBezTo>
                  <a:cubicBezTo>
                    <a:pt x="59" y="24"/>
                    <a:pt x="59" y="24"/>
                    <a:pt x="59" y="24"/>
                  </a:cubicBezTo>
                  <a:cubicBezTo>
                    <a:pt x="33" y="0"/>
                    <a:pt x="33" y="0"/>
                    <a:pt x="33"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sp>
          <p:nvSpPr>
            <p:cNvPr id="1400" name="Freeform 60"/>
            <p:cNvSpPr>
              <a:spLocks/>
            </p:cNvSpPr>
            <p:nvPr/>
          </p:nvSpPr>
          <p:spPr bwMode="auto">
            <a:xfrm>
              <a:off x="8288339" y="3740151"/>
              <a:ext cx="233363" cy="239713"/>
            </a:xfrm>
            <a:custGeom>
              <a:avLst/>
              <a:gdLst>
                <a:gd name="T0" fmla="*/ 41 w 108"/>
                <a:gd name="T1" fmla="*/ 69 h 110"/>
                <a:gd name="T2" fmla="*/ 100 w 108"/>
                <a:gd name="T3" fmla="*/ 28 h 110"/>
                <a:gd name="T4" fmla="*/ 104 w 108"/>
                <a:gd name="T5" fmla="*/ 8 h 110"/>
                <a:gd name="T6" fmla="*/ 84 w 108"/>
                <a:gd name="T7" fmla="*/ 4 h 110"/>
                <a:gd name="T8" fmla="*/ 6 w 108"/>
                <a:gd name="T9" fmla="*/ 58 h 110"/>
                <a:gd name="T10" fmla="*/ 0 w 108"/>
                <a:gd name="T11" fmla="*/ 70 h 110"/>
                <a:gd name="T12" fmla="*/ 7 w 108"/>
                <a:gd name="T13" fmla="*/ 82 h 110"/>
                <a:gd name="T14" fmla="*/ 52 w 108"/>
                <a:gd name="T15" fmla="*/ 110 h 110"/>
                <a:gd name="T16" fmla="*/ 70 w 108"/>
                <a:gd name="T17" fmla="*/ 87 h 110"/>
                <a:gd name="T18" fmla="*/ 41 w 108"/>
                <a:gd name="T19" fmla="*/ 6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0">
                  <a:moveTo>
                    <a:pt x="41" y="69"/>
                  </a:moveTo>
                  <a:cubicBezTo>
                    <a:pt x="62" y="54"/>
                    <a:pt x="100" y="28"/>
                    <a:pt x="100" y="28"/>
                  </a:cubicBezTo>
                  <a:cubicBezTo>
                    <a:pt x="107" y="23"/>
                    <a:pt x="108" y="14"/>
                    <a:pt x="104" y="8"/>
                  </a:cubicBezTo>
                  <a:cubicBezTo>
                    <a:pt x="99" y="1"/>
                    <a:pt x="90" y="0"/>
                    <a:pt x="84" y="4"/>
                  </a:cubicBezTo>
                  <a:cubicBezTo>
                    <a:pt x="6" y="58"/>
                    <a:pt x="6" y="58"/>
                    <a:pt x="6" y="58"/>
                  </a:cubicBezTo>
                  <a:cubicBezTo>
                    <a:pt x="2" y="61"/>
                    <a:pt x="0" y="65"/>
                    <a:pt x="0" y="70"/>
                  </a:cubicBezTo>
                  <a:cubicBezTo>
                    <a:pt x="0" y="75"/>
                    <a:pt x="3" y="79"/>
                    <a:pt x="7" y="82"/>
                  </a:cubicBezTo>
                  <a:cubicBezTo>
                    <a:pt x="52" y="110"/>
                    <a:pt x="52" y="110"/>
                    <a:pt x="52" y="110"/>
                  </a:cubicBezTo>
                  <a:cubicBezTo>
                    <a:pt x="70" y="87"/>
                    <a:pt x="70" y="87"/>
                    <a:pt x="70" y="87"/>
                  </a:cubicBezTo>
                  <a:cubicBezTo>
                    <a:pt x="61" y="82"/>
                    <a:pt x="50" y="75"/>
                    <a:pt x="41" y="6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1" name="Freeform 61"/>
            <p:cNvSpPr>
              <a:spLocks/>
            </p:cNvSpPr>
            <p:nvPr/>
          </p:nvSpPr>
          <p:spPr bwMode="auto">
            <a:xfrm>
              <a:off x="8401052" y="3929063"/>
              <a:ext cx="96838" cy="85725"/>
            </a:xfrm>
            <a:custGeom>
              <a:avLst/>
              <a:gdLst>
                <a:gd name="T0" fmla="*/ 40 w 45"/>
                <a:gd name="T1" fmla="*/ 31 h 39"/>
                <a:gd name="T2" fmla="*/ 36 w 45"/>
                <a:gd name="T3" fmla="*/ 11 h 39"/>
                <a:gd name="T4" fmla="*/ 18 w 45"/>
                <a:gd name="T5" fmla="*/ 0 h 39"/>
                <a:gd name="T6" fmla="*/ 0 w 45"/>
                <a:gd name="T7" fmla="*/ 23 h 39"/>
                <a:gd name="T8" fmla="*/ 21 w 45"/>
                <a:gd name="T9" fmla="*/ 35 h 39"/>
                <a:gd name="T10" fmla="*/ 40 w 45"/>
                <a:gd name="T11" fmla="*/ 31 h 39"/>
              </a:gdLst>
              <a:ahLst/>
              <a:cxnLst>
                <a:cxn ang="0">
                  <a:pos x="T0" y="T1"/>
                </a:cxn>
                <a:cxn ang="0">
                  <a:pos x="T2" y="T3"/>
                </a:cxn>
                <a:cxn ang="0">
                  <a:pos x="T4" y="T5"/>
                </a:cxn>
                <a:cxn ang="0">
                  <a:pos x="T6" y="T7"/>
                </a:cxn>
                <a:cxn ang="0">
                  <a:pos x="T8" y="T9"/>
                </a:cxn>
                <a:cxn ang="0">
                  <a:pos x="T10" y="T11"/>
                </a:cxn>
              </a:cxnLst>
              <a:rect l="0" t="0" r="r" b="b"/>
              <a:pathLst>
                <a:path w="45" h="39">
                  <a:moveTo>
                    <a:pt x="40" y="31"/>
                  </a:moveTo>
                  <a:cubicBezTo>
                    <a:pt x="45" y="24"/>
                    <a:pt x="42" y="15"/>
                    <a:pt x="36" y="11"/>
                  </a:cubicBezTo>
                  <a:cubicBezTo>
                    <a:pt x="36" y="11"/>
                    <a:pt x="28" y="6"/>
                    <a:pt x="18" y="0"/>
                  </a:cubicBezTo>
                  <a:cubicBezTo>
                    <a:pt x="0" y="23"/>
                    <a:pt x="0" y="23"/>
                    <a:pt x="0" y="23"/>
                  </a:cubicBezTo>
                  <a:cubicBezTo>
                    <a:pt x="21" y="35"/>
                    <a:pt x="21" y="35"/>
                    <a:pt x="21" y="35"/>
                  </a:cubicBezTo>
                  <a:cubicBezTo>
                    <a:pt x="27" y="39"/>
                    <a:pt x="36" y="37"/>
                    <a:pt x="40" y="3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2" name="Freeform 62"/>
            <p:cNvSpPr>
              <a:spLocks/>
            </p:cNvSpPr>
            <p:nvPr/>
          </p:nvSpPr>
          <p:spPr bwMode="auto">
            <a:xfrm>
              <a:off x="8496302" y="3527426"/>
              <a:ext cx="201613" cy="168275"/>
            </a:xfrm>
            <a:custGeom>
              <a:avLst/>
              <a:gdLst>
                <a:gd name="T0" fmla="*/ 44 w 93"/>
                <a:gd name="T1" fmla="*/ 0 h 77"/>
                <a:gd name="T2" fmla="*/ 46 w 93"/>
                <a:gd name="T3" fmla="*/ 2 h 77"/>
                <a:gd name="T4" fmla="*/ 49 w 93"/>
                <a:gd name="T5" fmla="*/ 0 h 77"/>
                <a:gd name="T6" fmla="*/ 93 w 93"/>
                <a:gd name="T7" fmla="*/ 44 h 77"/>
                <a:gd name="T8" fmla="*/ 81 w 93"/>
                <a:gd name="T9" fmla="*/ 77 h 77"/>
                <a:gd name="T10" fmla="*/ 81 w 93"/>
                <a:gd name="T11" fmla="*/ 31 h 77"/>
                <a:gd name="T12" fmla="*/ 80 w 93"/>
                <a:gd name="T13" fmla="*/ 31 h 77"/>
                <a:gd name="T14" fmla="*/ 13 w 93"/>
                <a:gd name="T15" fmla="*/ 31 h 77"/>
                <a:gd name="T16" fmla="*/ 12 w 93"/>
                <a:gd name="T17" fmla="*/ 31 h 77"/>
                <a:gd name="T18" fmla="*/ 12 w 93"/>
                <a:gd name="T19" fmla="*/ 77 h 77"/>
                <a:gd name="T20" fmla="*/ 0 w 93"/>
                <a:gd name="T21" fmla="*/ 44 h 77"/>
                <a:gd name="T22" fmla="*/ 44 w 93"/>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77">
                  <a:moveTo>
                    <a:pt x="44" y="0"/>
                  </a:moveTo>
                  <a:cubicBezTo>
                    <a:pt x="46" y="2"/>
                    <a:pt x="46" y="2"/>
                    <a:pt x="46" y="2"/>
                  </a:cubicBezTo>
                  <a:cubicBezTo>
                    <a:pt x="49" y="0"/>
                    <a:pt x="49" y="0"/>
                    <a:pt x="49" y="0"/>
                  </a:cubicBezTo>
                  <a:cubicBezTo>
                    <a:pt x="75" y="0"/>
                    <a:pt x="93" y="21"/>
                    <a:pt x="93" y="44"/>
                  </a:cubicBezTo>
                  <a:cubicBezTo>
                    <a:pt x="93" y="67"/>
                    <a:pt x="81" y="77"/>
                    <a:pt x="81" y="77"/>
                  </a:cubicBezTo>
                  <a:cubicBezTo>
                    <a:pt x="81" y="31"/>
                    <a:pt x="81" y="31"/>
                    <a:pt x="81" y="31"/>
                  </a:cubicBezTo>
                  <a:cubicBezTo>
                    <a:pt x="80" y="31"/>
                    <a:pt x="80" y="31"/>
                    <a:pt x="80" y="31"/>
                  </a:cubicBezTo>
                  <a:cubicBezTo>
                    <a:pt x="13" y="31"/>
                    <a:pt x="13" y="31"/>
                    <a:pt x="13" y="31"/>
                  </a:cubicBezTo>
                  <a:cubicBezTo>
                    <a:pt x="12" y="31"/>
                    <a:pt x="12" y="31"/>
                    <a:pt x="12" y="31"/>
                  </a:cubicBezTo>
                  <a:cubicBezTo>
                    <a:pt x="12" y="77"/>
                    <a:pt x="12" y="77"/>
                    <a:pt x="12" y="77"/>
                  </a:cubicBezTo>
                  <a:cubicBezTo>
                    <a:pt x="12" y="77"/>
                    <a:pt x="0" y="67"/>
                    <a:pt x="0" y="44"/>
                  </a:cubicBezTo>
                  <a:cubicBezTo>
                    <a:pt x="0" y="21"/>
                    <a:pt x="18"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3" name="Freeform 63"/>
            <p:cNvSpPr>
              <a:spLocks/>
            </p:cNvSpPr>
            <p:nvPr/>
          </p:nvSpPr>
          <p:spPr bwMode="auto">
            <a:xfrm>
              <a:off x="8561389" y="4086226"/>
              <a:ext cx="139700" cy="17463"/>
            </a:xfrm>
            <a:custGeom>
              <a:avLst/>
              <a:gdLst>
                <a:gd name="T0" fmla="*/ 52 w 64"/>
                <a:gd name="T1" fmla="*/ 0 h 8"/>
                <a:gd name="T2" fmla="*/ 0 w 64"/>
                <a:gd name="T3" fmla="*/ 8 h 8"/>
                <a:gd name="T4" fmla="*/ 64 w 64"/>
                <a:gd name="T5" fmla="*/ 2 h 8"/>
                <a:gd name="T6" fmla="*/ 52 w 64"/>
                <a:gd name="T7" fmla="*/ 0 h 8"/>
              </a:gdLst>
              <a:ahLst/>
              <a:cxnLst>
                <a:cxn ang="0">
                  <a:pos x="T0" y="T1"/>
                </a:cxn>
                <a:cxn ang="0">
                  <a:pos x="T2" y="T3"/>
                </a:cxn>
                <a:cxn ang="0">
                  <a:pos x="T4" y="T5"/>
                </a:cxn>
                <a:cxn ang="0">
                  <a:pos x="T6" y="T7"/>
                </a:cxn>
              </a:cxnLst>
              <a:rect l="0" t="0" r="r" b="b"/>
              <a:pathLst>
                <a:path w="64" h="8">
                  <a:moveTo>
                    <a:pt x="52" y="0"/>
                  </a:moveTo>
                  <a:cubicBezTo>
                    <a:pt x="33" y="0"/>
                    <a:pt x="0" y="8"/>
                    <a:pt x="0" y="8"/>
                  </a:cubicBezTo>
                  <a:cubicBezTo>
                    <a:pt x="64" y="2"/>
                    <a:pt x="64" y="2"/>
                    <a:pt x="64" y="2"/>
                  </a:cubicBezTo>
                  <a:cubicBezTo>
                    <a:pt x="62" y="0"/>
                    <a:pt x="57" y="0"/>
                    <a:pt x="52"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4" name="Freeform 64"/>
            <p:cNvSpPr>
              <a:spLocks/>
            </p:cNvSpPr>
            <p:nvPr/>
          </p:nvSpPr>
          <p:spPr bwMode="auto">
            <a:xfrm>
              <a:off x="8813802" y="4311651"/>
              <a:ext cx="182563" cy="142875"/>
            </a:xfrm>
            <a:custGeom>
              <a:avLst/>
              <a:gdLst>
                <a:gd name="T0" fmla="*/ 115 w 115"/>
                <a:gd name="T1" fmla="*/ 90 h 90"/>
                <a:gd name="T2" fmla="*/ 0 w 115"/>
                <a:gd name="T3" fmla="*/ 90 h 90"/>
                <a:gd name="T4" fmla="*/ 0 w 115"/>
                <a:gd name="T5" fmla="*/ 0 h 90"/>
                <a:gd name="T6" fmla="*/ 115 w 115"/>
                <a:gd name="T7" fmla="*/ 0 h 90"/>
                <a:gd name="T8" fmla="*/ 83 w 115"/>
                <a:gd name="T9" fmla="*/ 45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5"/>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5" name="Freeform 65"/>
            <p:cNvSpPr>
              <a:spLocks/>
            </p:cNvSpPr>
            <p:nvPr/>
          </p:nvSpPr>
          <p:spPr bwMode="auto">
            <a:xfrm>
              <a:off x="8813802" y="4251326"/>
              <a:ext cx="88900" cy="203200"/>
            </a:xfrm>
            <a:custGeom>
              <a:avLst/>
              <a:gdLst>
                <a:gd name="T0" fmla="*/ 56 w 56"/>
                <a:gd name="T1" fmla="*/ 90 h 128"/>
                <a:gd name="T2" fmla="*/ 0 w 56"/>
                <a:gd name="T3" fmla="*/ 128 h 128"/>
                <a:gd name="T4" fmla="*/ 0 w 56"/>
                <a:gd name="T5" fmla="*/ 38 h 128"/>
                <a:gd name="T6" fmla="*/ 56 w 56"/>
                <a:gd name="T7" fmla="*/ 0 h 128"/>
                <a:gd name="T8" fmla="*/ 56 w 56"/>
                <a:gd name="T9" fmla="*/ 90 h 128"/>
              </a:gdLst>
              <a:ahLst/>
              <a:cxnLst>
                <a:cxn ang="0">
                  <a:pos x="T0" y="T1"/>
                </a:cxn>
                <a:cxn ang="0">
                  <a:pos x="T2" y="T3"/>
                </a:cxn>
                <a:cxn ang="0">
                  <a:pos x="T4" y="T5"/>
                </a:cxn>
                <a:cxn ang="0">
                  <a:pos x="T6" y="T7"/>
                </a:cxn>
                <a:cxn ang="0">
                  <a:pos x="T8" y="T9"/>
                </a:cxn>
              </a:cxnLst>
              <a:rect l="0" t="0" r="r" b="b"/>
              <a:pathLst>
                <a:path w="56" h="128">
                  <a:moveTo>
                    <a:pt x="56" y="90"/>
                  </a:moveTo>
                  <a:lnTo>
                    <a:pt x="0" y="128"/>
                  </a:lnTo>
                  <a:lnTo>
                    <a:pt x="0" y="38"/>
                  </a:lnTo>
                  <a:lnTo>
                    <a:pt x="56" y="0"/>
                  </a:lnTo>
                  <a:lnTo>
                    <a:pt x="56"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6" name="Freeform 66"/>
            <p:cNvSpPr>
              <a:spLocks/>
            </p:cNvSpPr>
            <p:nvPr/>
          </p:nvSpPr>
          <p:spPr bwMode="auto">
            <a:xfrm>
              <a:off x="8137527" y="4311651"/>
              <a:ext cx="182563" cy="142875"/>
            </a:xfrm>
            <a:custGeom>
              <a:avLst/>
              <a:gdLst>
                <a:gd name="T0" fmla="*/ 0 w 115"/>
                <a:gd name="T1" fmla="*/ 90 h 90"/>
                <a:gd name="T2" fmla="*/ 115 w 115"/>
                <a:gd name="T3" fmla="*/ 90 h 90"/>
                <a:gd name="T4" fmla="*/ 115 w 115"/>
                <a:gd name="T5" fmla="*/ 0 h 90"/>
                <a:gd name="T6" fmla="*/ 0 w 115"/>
                <a:gd name="T7" fmla="*/ 0 h 90"/>
                <a:gd name="T8" fmla="*/ 32 w 115"/>
                <a:gd name="T9" fmla="*/ 45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2" y="45"/>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7" name="Freeform 67"/>
            <p:cNvSpPr>
              <a:spLocks/>
            </p:cNvSpPr>
            <p:nvPr/>
          </p:nvSpPr>
          <p:spPr bwMode="auto">
            <a:xfrm>
              <a:off x="8229602" y="4251326"/>
              <a:ext cx="90488" cy="203200"/>
            </a:xfrm>
            <a:custGeom>
              <a:avLst/>
              <a:gdLst>
                <a:gd name="T0" fmla="*/ 0 w 57"/>
                <a:gd name="T1" fmla="*/ 90 h 128"/>
                <a:gd name="T2" fmla="*/ 57 w 57"/>
                <a:gd name="T3" fmla="*/ 128 h 128"/>
                <a:gd name="T4" fmla="*/ 57 w 57"/>
                <a:gd name="T5" fmla="*/ 38 h 128"/>
                <a:gd name="T6" fmla="*/ 0 w 57"/>
                <a:gd name="T7" fmla="*/ 0 h 128"/>
                <a:gd name="T8" fmla="*/ 0 w 57"/>
                <a:gd name="T9" fmla="*/ 90 h 128"/>
              </a:gdLst>
              <a:ahLst/>
              <a:cxnLst>
                <a:cxn ang="0">
                  <a:pos x="T0" y="T1"/>
                </a:cxn>
                <a:cxn ang="0">
                  <a:pos x="T2" y="T3"/>
                </a:cxn>
                <a:cxn ang="0">
                  <a:pos x="T4" y="T5"/>
                </a:cxn>
                <a:cxn ang="0">
                  <a:pos x="T6" y="T7"/>
                </a:cxn>
                <a:cxn ang="0">
                  <a:pos x="T8" y="T9"/>
                </a:cxn>
              </a:cxnLst>
              <a:rect l="0" t="0" r="r" b="b"/>
              <a:pathLst>
                <a:path w="57" h="128">
                  <a:moveTo>
                    <a:pt x="0" y="90"/>
                  </a:moveTo>
                  <a:lnTo>
                    <a:pt x="57" y="128"/>
                  </a:lnTo>
                  <a:lnTo>
                    <a:pt x="57"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8" name="Rectangle 68"/>
            <p:cNvSpPr>
              <a:spLocks noChangeArrowheads="1"/>
            </p:cNvSpPr>
            <p:nvPr/>
          </p:nvSpPr>
          <p:spPr bwMode="auto">
            <a:xfrm>
              <a:off x="8229602" y="4251326"/>
              <a:ext cx="673100" cy="142875"/>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9" name="Freeform 69"/>
            <p:cNvSpPr>
              <a:spLocks noEditPoints="1"/>
            </p:cNvSpPr>
            <p:nvPr/>
          </p:nvSpPr>
          <p:spPr bwMode="auto">
            <a:xfrm>
              <a:off x="8281989" y="4700588"/>
              <a:ext cx="107950" cy="117475"/>
            </a:xfrm>
            <a:custGeom>
              <a:avLst/>
              <a:gdLst>
                <a:gd name="T0" fmla="*/ 25 w 50"/>
                <a:gd name="T1" fmla="*/ 54 h 54"/>
                <a:gd name="T2" fmla="*/ 7 w 50"/>
                <a:gd name="T3" fmla="*/ 47 h 54"/>
                <a:gd name="T4" fmla="*/ 0 w 50"/>
                <a:gd name="T5" fmla="*/ 28 h 54"/>
                <a:gd name="T6" fmla="*/ 7 w 50"/>
                <a:gd name="T7" fmla="*/ 8 h 54"/>
                <a:gd name="T8" fmla="*/ 26 w 50"/>
                <a:gd name="T9" fmla="*/ 0 h 54"/>
                <a:gd name="T10" fmla="*/ 44 w 50"/>
                <a:gd name="T11" fmla="*/ 8 h 54"/>
                <a:gd name="T12" fmla="*/ 50 w 50"/>
                <a:gd name="T13" fmla="*/ 27 h 54"/>
                <a:gd name="T14" fmla="*/ 43 w 50"/>
                <a:gd name="T15" fmla="*/ 47 h 54"/>
                <a:gd name="T16" fmla="*/ 25 w 50"/>
                <a:gd name="T17" fmla="*/ 54 h 54"/>
                <a:gd name="T18" fmla="*/ 25 w 50"/>
                <a:gd name="T19" fmla="*/ 8 h 54"/>
                <a:gd name="T20" fmla="*/ 14 w 50"/>
                <a:gd name="T21" fmla="*/ 13 h 54"/>
                <a:gd name="T22" fmla="*/ 9 w 50"/>
                <a:gd name="T23" fmla="*/ 27 h 54"/>
                <a:gd name="T24" fmla="*/ 13 w 50"/>
                <a:gd name="T25" fmla="*/ 41 h 54"/>
                <a:gd name="T26" fmla="*/ 25 w 50"/>
                <a:gd name="T27" fmla="*/ 47 h 54"/>
                <a:gd name="T28" fmla="*/ 37 w 50"/>
                <a:gd name="T29" fmla="*/ 42 h 54"/>
                <a:gd name="T30" fmla="*/ 41 w 50"/>
                <a:gd name="T31" fmla="*/ 28 h 54"/>
                <a:gd name="T32" fmla="*/ 37 w 50"/>
                <a:gd name="T33" fmla="*/ 13 h 54"/>
                <a:gd name="T34" fmla="*/ 25 w 50"/>
                <a:gd name="T3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4">
                  <a:moveTo>
                    <a:pt x="25" y="54"/>
                  </a:moveTo>
                  <a:cubicBezTo>
                    <a:pt x="17" y="54"/>
                    <a:pt x="11" y="52"/>
                    <a:pt x="7" y="47"/>
                  </a:cubicBezTo>
                  <a:cubicBezTo>
                    <a:pt x="2" y="42"/>
                    <a:pt x="0" y="36"/>
                    <a:pt x="0" y="28"/>
                  </a:cubicBezTo>
                  <a:cubicBezTo>
                    <a:pt x="0" y="20"/>
                    <a:pt x="2" y="13"/>
                    <a:pt x="7" y="8"/>
                  </a:cubicBezTo>
                  <a:cubicBezTo>
                    <a:pt x="12" y="3"/>
                    <a:pt x="18" y="0"/>
                    <a:pt x="26" y="0"/>
                  </a:cubicBezTo>
                  <a:cubicBezTo>
                    <a:pt x="33" y="0"/>
                    <a:pt x="39" y="3"/>
                    <a:pt x="44" y="8"/>
                  </a:cubicBezTo>
                  <a:cubicBezTo>
                    <a:pt x="48" y="12"/>
                    <a:pt x="50" y="19"/>
                    <a:pt x="50" y="27"/>
                  </a:cubicBezTo>
                  <a:cubicBezTo>
                    <a:pt x="50" y="35"/>
                    <a:pt x="48" y="42"/>
                    <a:pt x="43" y="47"/>
                  </a:cubicBezTo>
                  <a:cubicBezTo>
                    <a:pt x="39" y="52"/>
                    <a:pt x="33" y="54"/>
                    <a:pt x="25" y="54"/>
                  </a:cubicBezTo>
                  <a:close/>
                  <a:moveTo>
                    <a:pt x="25" y="8"/>
                  </a:moveTo>
                  <a:cubicBezTo>
                    <a:pt x="20" y="8"/>
                    <a:pt x="17" y="10"/>
                    <a:pt x="14" y="13"/>
                  </a:cubicBezTo>
                  <a:cubicBezTo>
                    <a:pt x="11" y="17"/>
                    <a:pt x="9" y="22"/>
                    <a:pt x="9" y="27"/>
                  </a:cubicBezTo>
                  <a:cubicBezTo>
                    <a:pt x="9" y="33"/>
                    <a:pt x="11" y="38"/>
                    <a:pt x="13" y="41"/>
                  </a:cubicBezTo>
                  <a:cubicBezTo>
                    <a:pt x="16" y="45"/>
                    <a:pt x="20" y="47"/>
                    <a:pt x="25" y="47"/>
                  </a:cubicBezTo>
                  <a:cubicBezTo>
                    <a:pt x="30" y="47"/>
                    <a:pt x="34" y="45"/>
                    <a:pt x="37" y="42"/>
                  </a:cubicBezTo>
                  <a:cubicBezTo>
                    <a:pt x="40" y="38"/>
                    <a:pt x="41" y="34"/>
                    <a:pt x="41" y="28"/>
                  </a:cubicBezTo>
                  <a:cubicBezTo>
                    <a:pt x="41" y="21"/>
                    <a:pt x="40" y="16"/>
                    <a:pt x="37" y="13"/>
                  </a:cubicBezTo>
                  <a:cubicBezTo>
                    <a:pt x="34" y="10"/>
                    <a:pt x="30" y="8"/>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0" name="Freeform 70"/>
            <p:cNvSpPr>
              <a:spLocks/>
            </p:cNvSpPr>
            <p:nvPr/>
          </p:nvSpPr>
          <p:spPr bwMode="auto">
            <a:xfrm>
              <a:off x="8397877" y="4702176"/>
              <a:ext cx="155575" cy="115888"/>
            </a:xfrm>
            <a:custGeom>
              <a:avLst/>
              <a:gdLst>
                <a:gd name="T0" fmla="*/ 71 w 71"/>
                <a:gd name="T1" fmla="*/ 0 h 53"/>
                <a:gd name="T2" fmla="*/ 56 w 71"/>
                <a:gd name="T3" fmla="*/ 53 h 53"/>
                <a:gd name="T4" fmla="*/ 47 w 71"/>
                <a:gd name="T5" fmla="*/ 53 h 53"/>
                <a:gd name="T6" fmla="*/ 37 w 71"/>
                <a:gd name="T7" fmla="*/ 16 h 53"/>
                <a:gd name="T8" fmla="*/ 36 w 71"/>
                <a:gd name="T9" fmla="*/ 11 h 53"/>
                <a:gd name="T10" fmla="*/ 36 w 71"/>
                <a:gd name="T11" fmla="*/ 11 h 53"/>
                <a:gd name="T12" fmla="*/ 35 w 71"/>
                <a:gd name="T13" fmla="*/ 16 h 53"/>
                <a:gd name="T14" fmla="*/ 25 w 71"/>
                <a:gd name="T15" fmla="*/ 53 h 53"/>
                <a:gd name="T16" fmla="*/ 15 w 71"/>
                <a:gd name="T17" fmla="*/ 53 h 53"/>
                <a:gd name="T18" fmla="*/ 0 w 71"/>
                <a:gd name="T19" fmla="*/ 0 h 53"/>
                <a:gd name="T20" fmla="*/ 10 w 71"/>
                <a:gd name="T21" fmla="*/ 0 h 53"/>
                <a:gd name="T22" fmla="*/ 19 w 71"/>
                <a:gd name="T23" fmla="*/ 38 h 53"/>
                <a:gd name="T24" fmla="*/ 20 w 71"/>
                <a:gd name="T25" fmla="*/ 44 h 53"/>
                <a:gd name="T26" fmla="*/ 20 w 71"/>
                <a:gd name="T27" fmla="*/ 44 h 53"/>
                <a:gd name="T28" fmla="*/ 21 w 71"/>
                <a:gd name="T29" fmla="*/ 38 h 53"/>
                <a:gd name="T30" fmla="*/ 32 w 71"/>
                <a:gd name="T31" fmla="*/ 0 h 53"/>
                <a:gd name="T32" fmla="*/ 41 w 71"/>
                <a:gd name="T33" fmla="*/ 0 h 53"/>
                <a:gd name="T34" fmla="*/ 51 w 71"/>
                <a:gd name="T35" fmla="*/ 39 h 53"/>
                <a:gd name="T36" fmla="*/ 52 w 71"/>
                <a:gd name="T37" fmla="*/ 43 h 53"/>
                <a:gd name="T38" fmla="*/ 52 w 71"/>
                <a:gd name="T39" fmla="*/ 43 h 53"/>
                <a:gd name="T40" fmla="*/ 53 w 71"/>
                <a:gd name="T41" fmla="*/ 39 h 53"/>
                <a:gd name="T42" fmla="*/ 62 w 71"/>
                <a:gd name="T43" fmla="*/ 0 h 53"/>
                <a:gd name="T44" fmla="*/ 71 w 71"/>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53">
                  <a:moveTo>
                    <a:pt x="71" y="0"/>
                  </a:moveTo>
                  <a:cubicBezTo>
                    <a:pt x="56" y="53"/>
                    <a:pt x="56" y="53"/>
                    <a:pt x="56" y="53"/>
                  </a:cubicBezTo>
                  <a:cubicBezTo>
                    <a:pt x="47" y="53"/>
                    <a:pt x="47" y="53"/>
                    <a:pt x="47" y="53"/>
                  </a:cubicBezTo>
                  <a:cubicBezTo>
                    <a:pt x="37" y="16"/>
                    <a:pt x="37" y="16"/>
                    <a:pt x="37" y="16"/>
                  </a:cubicBezTo>
                  <a:cubicBezTo>
                    <a:pt x="36" y="14"/>
                    <a:pt x="36" y="13"/>
                    <a:pt x="36" y="11"/>
                  </a:cubicBezTo>
                  <a:cubicBezTo>
                    <a:pt x="36" y="11"/>
                    <a:pt x="36" y="11"/>
                    <a:pt x="36" y="11"/>
                  </a:cubicBezTo>
                  <a:cubicBezTo>
                    <a:pt x="36" y="12"/>
                    <a:pt x="35" y="14"/>
                    <a:pt x="35" y="16"/>
                  </a:cubicBezTo>
                  <a:cubicBezTo>
                    <a:pt x="25" y="53"/>
                    <a:pt x="25" y="53"/>
                    <a:pt x="25" y="53"/>
                  </a:cubicBezTo>
                  <a:cubicBezTo>
                    <a:pt x="15" y="53"/>
                    <a:pt x="15" y="53"/>
                    <a:pt x="15" y="53"/>
                  </a:cubicBezTo>
                  <a:cubicBezTo>
                    <a:pt x="0" y="0"/>
                    <a:pt x="0" y="0"/>
                    <a:pt x="0" y="0"/>
                  </a:cubicBezTo>
                  <a:cubicBezTo>
                    <a:pt x="10" y="0"/>
                    <a:pt x="10" y="0"/>
                    <a:pt x="10" y="0"/>
                  </a:cubicBezTo>
                  <a:cubicBezTo>
                    <a:pt x="19" y="38"/>
                    <a:pt x="19" y="38"/>
                    <a:pt x="19" y="38"/>
                  </a:cubicBezTo>
                  <a:cubicBezTo>
                    <a:pt x="20" y="40"/>
                    <a:pt x="20" y="42"/>
                    <a:pt x="20" y="44"/>
                  </a:cubicBezTo>
                  <a:cubicBezTo>
                    <a:pt x="20" y="44"/>
                    <a:pt x="20" y="44"/>
                    <a:pt x="20" y="44"/>
                  </a:cubicBezTo>
                  <a:cubicBezTo>
                    <a:pt x="20" y="42"/>
                    <a:pt x="21" y="41"/>
                    <a:pt x="21" y="38"/>
                  </a:cubicBezTo>
                  <a:cubicBezTo>
                    <a:pt x="32" y="0"/>
                    <a:pt x="32" y="0"/>
                    <a:pt x="32" y="0"/>
                  </a:cubicBezTo>
                  <a:cubicBezTo>
                    <a:pt x="41" y="0"/>
                    <a:pt x="41" y="0"/>
                    <a:pt x="41" y="0"/>
                  </a:cubicBezTo>
                  <a:cubicBezTo>
                    <a:pt x="51" y="39"/>
                    <a:pt x="51" y="39"/>
                    <a:pt x="51" y="39"/>
                  </a:cubicBezTo>
                  <a:cubicBezTo>
                    <a:pt x="51" y="40"/>
                    <a:pt x="51" y="42"/>
                    <a:pt x="52" y="43"/>
                  </a:cubicBezTo>
                  <a:cubicBezTo>
                    <a:pt x="52" y="43"/>
                    <a:pt x="52" y="43"/>
                    <a:pt x="52" y="43"/>
                  </a:cubicBezTo>
                  <a:cubicBezTo>
                    <a:pt x="52" y="42"/>
                    <a:pt x="52" y="41"/>
                    <a:pt x="53" y="39"/>
                  </a:cubicBezTo>
                  <a:cubicBezTo>
                    <a:pt x="62" y="0"/>
                    <a:pt x="62" y="0"/>
                    <a:pt x="62" y="0"/>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1" name="Freeform 71"/>
            <p:cNvSpPr>
              <a:spLocks/>
            </p:cNvSpPr>
            <p:nvPr/>
          </p:nvSpPr>
          <p:spPr bwMode="auto">
            <a:xfrm>
              <a:off x="8567739" y="4702176"/>
              <a:ext cx="98425" cy="115888"/>
            </a:xfrm>
            <a:custGeom>
              <a:avLst/>
              <a:gdLst>
                <a:gd name="T0" fmla="*/ 45 w 45"/>
                <a:gd name="T1" fmla="*/ 53 h 53"/>
                <a:gd name="T2" fmla="*/ 35 w 45"/>
                <a:gd name="T3" fmla="*/ 53 h 53"/>
                <a:gd name="T4" fmla="*/ 10 w 45"/>
                <a:gd name="T5" fmla="*/ 14 h 53"/>
                <a:gd name="T6" fmla="*/ 8 w 45"/>
                <a:gd name="T7" fmla="*/ 11 h 53"/>
                <a:gd name="T8" fmla="*/ 8 w 45"/>
                <a:gd name="T9" fmla="*/ 11 h 53"/>
                <a:gd name="T10" fmla="*/ 9 w 45"/>
                <a:gd name="T11" fmla="*/ 18 h 53"/>
                <a:gd name="T12" fmla="*/ 9 w 45"/>
                <a:gd name="T13" fmla="*/ 53 h 53"/>
                <a:gd name="T14" fmla="*/ 0 w 45"/>
                <a:gd name="T15" fmla="*/ 53 h 53"/>
                <a:gd name="T16" fmla="*/ 0 w 45"/>
                <a:gd name="T17" fmla="*/ 0 h 53"/>
                <a:gd name="T18" fmla="*/ 10 w 45"/>
                <a:gd name="T19" fmla="*/ 0 h 53"/>
                <a:gd name="T20" fmla="*/ 34 w 45"/>
                <a:gd name="T21" fmla="*/ 38 h 53"/>
                <a:gd name="T22" fmla="*/ 36 w 45"/>
                <a:gd name="T23" fmla="*/ 41 h 53"/>
                <a:gd name="T24" fmla="*/ 37 w 45"/>
                <a:gd name="T25" fmla="*/ 41 h 53"/>
                <a:gd name="T26" fmla="*/ 36 w 45"/>
                <a:gd name="T27" fmla="*/ 34 h 53"/>
                <a:gd name="T28" fmla="*/ 36 w 45"/>
                <a:gd name="T29" fmla="*/ 0 h 53"/>
                <a:gd name="T30" fmla="*/ 45 w 45"/>
                <a:gd name="T31" fmla="*/ 0 h 53"/>
                <a:gd name="T32" fmla="*/ 45 w 45"/>
                <a:gd name="T3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3">
                  <a:moveTo>
                    <a:pt x="45" y="53"/>
                  </a:moveTo>
                  <a:cubicBezTo>
                    <a:pt x="35" y="53"/>
                    <a:pt x="35" y="53"/>
                    <a:pt x="35" y="53"/>
                  </a:cubicBezTo>
                  <a:cubicBezTo>
                    <a:pt x="10" y="14"/>
                    <a:pt x="10" y="14"/>
                    <a:pt x="10" y="14"/>
                  </a:cubicBezTo>
                  <a:cubicBezTo>
                    <a:pt x="9" y="13"/>
                    <a:pt x="9" y="12"/>
                    <a:pt x="8" y="11"/>
                  </a:cubicBezTo>
                  <a:cubicBezTo>
                    <a:pt x="8" y="11"/>
                    <a:pt x="8" y="11"/>
                    <a:pt x="8" y="11"/>
                  </a:cubicBezTo>
                  <a:cubicBezTo>
                    <a:pt x="8" y="12"/>
                    <a:pt x="9" y="15"/>
                    <a:pt x="9" y="18"/>
                  </a:cubicBezTo>
                  <a:cubicBezTo>
                    <a:pt x="9" y="53"/>
                    <a:pt x="9" y="53"/>
                    <a:pt x="9" y="53"/>
                  </a:cubicBezTo>
                  <a:cubicBezTo>
                    <a:pt x="0" y="53"/>
                    <a:pt x="0" y="53"/>
                    <a:pt x="0" y="53"/>
                  </a:cubicBezTo>
                  <a:cubicBezTo>
                    <a:pt x="0" y="0"/>
                    <a:pt x="0" y="0"/>
                    <a:pt x="0" y="0"/>
                  </a:cubicBezTo>
                  <a:cubicBezTo>
                    <a:pt x="10" y="0"/>
                    <a:pt x="10" y="0"/>
                    <a:pt x="10" y="0"/>
                  </a:cubicBezTo>
                  <a:cubicBezTo>
                    <a:pt x="34" y="38"/>
                    <a:pt x="34" y="38"/>
                    <a:pt x="34" y="38"/>
                  </a:cubicBezTo>
                  <a:cubicBezTo>
                    <a:pt x="35" y="39"/>
                    <a:pt x="36" y="40"/>
                    <a:pt x="36" y="41"/>
                  </a:cubicBezTo>
                  <a:cubicBezTo>
                    <a:pt x="37" y="41"/>
                    <a:pt x="37" y="41"/>
                    <a:pt x="37" y="41"/>
                  </a:cubicBezTo>
                  <a:cubicBezTo>
                    <a:pt x="36" y="40"/>
                    <a:pt x="36" y="37"/>
                    <a:pt x="36" y="34"/>
                  </a:cubicBezTo>
                  <a:cubicBezTo>
                    <a:pt x="36" y="0"/>
                    <a:pt x="36" y="0"/>
                    <a:pt x="36" y="0"/>
                  </a:cubicBezTo>
                  <a:cubicBezTo>
                    <a:pt x="45" y="0"/>
                    <a:pt x="45" y="0"/>
                    <a:pt x="45" y="0"/>
                  </a:cubicBezTo>
                  <a:lnTo>
                    <a:pt x="45"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2" name="Freeform 72"/>
            <p:cNvSpPr>
              <a:spLocks/>
            </p:cNvSpPr>
            <p:nvPr/>
          </p:nvSpPr>
          <p:spPr bwMode="auto">
            <a:xfrm>
              <a:off x="8694739" y="4702176"/>
              <a:ext cx="61913" cy="115888"/>
            </a:xfrm>
            <a:custGeom>
              <a:avLst/>
              <a:gdLst>
                <a:gd name="T0" fmla="*/ 39 w 39"/>
                <a:gd name="T1" fmla="*/ 73 h 73"/>
                <a:gd name="T2" fmla="*/ 0 w 39"/>
                <a:gd name="T3" fmla="*/ 73 h 73"/>
                <a:gd name="T4" fmla="*/ 0 w 39"/>
                <a:gd name="T5" fmla="*/ 0 h 73"/>
                <a:gd name="T6" fmla="*/ 38 w 39"/>
                <a:gd name="T7" fmla="*/ 0 h 73"/>
                <a:gd name="T8" fmla="*/ 38 w 39"/>
                <a:gd name="T9" fmla="*/ 11 h 73"/>
                <a:gd name="T10" fmla="*/ 11 w 39"/>
                <a:gd name="T11" fmla="*/ 11 h 73"/>
                <a:gd name="T12" fmla="*/ 11 w 39"/>
                <a:gd name="T13" fmla="*/ 30 h 73"/>
                <a:gd name="T14" fmla="*/ 35 w 39"/>
                <a:gd name="T15" fmla="*/ 30 h 73"/>
                <a:gd name="T16" fmla="*/ 35 w 39"/>
                <a:gd name="T17" fmla="*/ 41 h 73"/>
                <a:gd name="T18" fmla="*/ 11 w 39"/>
                <a:gd name="T19" fmla="*/ 41 h 73"/>
                <a:gd name="T20" fmla="*/ 11 w 39"/>
                <a:gd name="T21" fmla="*/ 62 h 73"/>
                <a:gd name="T22" fmla="*/ 39 w 39"/>
                <a:gd name="T23" fmla="*/ 62 h 73"/>
                <a:gd name="T24" fmla="*/ 39 w 39"/>
                <a:gd name="T2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3">
                  <a:moveTo>
                    <a:pt x="39" y="73"/>
                  </a:moveTo>
                  <a:lnTo>
                    <a:pt x="0" y="73"/>
                  </a:lnTo>
                  <a:lnTo>
                    <a:pt x="0" y="0"/>
                  </a:lnTo>
                  <a:lnTo>
                    <a:pt x="38" y="0"/>
                  </a:lnTo>
                  <a:lnTo>
                    <a:pt x="38" y="11"/>
                  </a:lnTo>
                  <a:lnTo>
                    <a:pt x="11" y="11"/>
                  </a:lnTo>
                  <a:lnTo>
                    <a:pt x="11" y="30"/>
                  </a:lnTo>
                  <a:lnTo>
                    <a:pt x="35" y="30"/>
                  </a:lnTo>
                  <a:lnTo>
                    <a:pt x="35" y="41"/>
                  </a:lnTo>
                  <a:lnTo>
                    <a:pt x="11" y="41"/>
                  </a:lnTo>
                  <a:lnTo>
                    <a:pt x="11" y="62"/>
                  </a:lnTo>
                  <a:lnTo>
                    <a:pt x="39" y="62"/>
                  </a:lnTo>
                  <a:lnTo>
                    <a:pt x="39"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3" name="Freeform 73"/>
            <p:cNvSpPr>
              <a:spLocks noEditPoints="1"/>
            </p:cNvSpPr>
            <p:nvPr/>
          </p:nvSpPr>
          <p:spPr bwMode="auto">
            <a:xfrm>
              <a:off x="8777289" y="4702176"/>
              <a:ext cx="88900" cy="115888"/>
            </a:xfrm>
            <a:custGeom>
              <a:avLst/>
              <a:gdLst>
                <a:gd name="T0" fmla="*/ 41 w 41"/>
                <a:gd name="T1" fmla="*/ 53 h 53"/>
                <a:gd name="T2" fmla="*/ 31 w 41"/>
                <a:gd name="T3" fmla="*/ 53 h 53"/>
                <a:gd name="T4" fmla="*/ 22 w 41"/>
                <a:gd name="T5" fmla="*/ 38 h 53"/>
                <a:gd name="T6" fmla="*/ 20 w 41"/>
                <a:gd name="T7" fmla="*/ 35 h 53"/>
                <a:gd name="T8" fmla="*/ 18 w 41"/>
                <a:gd name="T9" fmla="*/ 33 h 53"/>
                <a:gd name="T10" fmla="*/ 15 w 41"/>
                <a:gd name="T11" fmla="*/ 32 h 53"/>
                <a:gd name="T12" fmla="*/ 12 w 41"/>
                <a:gd name="T13" fmla="*/ 31 h 53"/>
                <a:gd name="T14" fmla="*/ 9 w 41"/>
                <a:gd name="T15" fmla="*/ 31 h 53"/>
                <a:gd name="T16" fmla="*/ 9 w 41"/>
                <a:gd name="T17" fmla="*/ 53 h 53"/>
                <a:gd name="T18" fmla="*/ 0 w 41"/>
                <a:gd name="T19" fmla="*/ 53 h 53"/>
                <a:gd name="T20" fmla="*/ 0 w 41"/>
                <a:gd name="T21" fmla="*/ 0 h 53"/>
                <a:gd name="T22" fmla="*/ 17 w 41"/>
                <a:gd name="T23" fmla="*/ 0 h 53"/>
                <a:gd name="T24" fmla="*/ 24 w 41"/>
                <a:gd name="T25" fmla="*/ 1 h 53"/>
                <a:gd name="T26" fmla="*/ 30 w 41"/>
                <a:gd name="T27" fmla="*/ 4 h 53"/>
                <a:gd name="T28" fmla="*/ 33 w 41"/>
                <a:gd name="T29" fmla="*/ 8 h 53"/>
                <a:gd name="T30" fmla="*/ 35 w 41"/>
                <a:gd name="T31" fmla="*/ 14 h 53"/>
                <a:gd name="T32" fmla="*/ 34 w 41"/>
                <a:gd name="T33" fmla="*/ 19 h 53"/>
                <a:gd name="T34" fmla="*/ 31 w 41"/>
                <a:gd name="T35" fmla="*/ 23 h 53"/>
                <a:gd name="T36" fmla="*/ 28 w 41"/>
                <a:gd name="T37" fmla="*/ 27 h 53"/>
                <a:gd name="T38" fmla="*/ 23 w 41"/>
                <a:gd name="T39" fmla="*/ 29 h 53"/>
                <a:gd name="T40" fmla="*/ 23 w 41"/>
                <a:gd name="T41" fmla="*/ 29 h 53"/>
                <a:gd name="T42" fmla="*/ 25 w 41"/>
                <a:gd name="T43" fmla="*/ 30 h 53"/>
                <a:gd name="T44" fmla="*/ 27 w 41"/>
                <a:gd name="T45" fmla="*/ 32 h 53"/>
                <a:gd name="T46" fmla="*/ 29 w 41"/>
                <a:gd name="T47" fmla="*/ 35 h 53"/>
                <a:gd name="T48" fmla="*/ 31 w 41"/>
                <a:gd name="T49" fmla="*/ 38 h 53"/>
                <a:gd name="T50" fmla="*/ 41 w 41"/>
                <a:gd name="T51" fmla="*/ 53 h 53"/>
                <a:gd name="T52" fmla="*/ 9 w 41"/>
                <a:gd name="T53" fmla="*/ 7 h 53"/>
                <a:gd name="T54" fmla="*/ 9 w 41"/>
                <a:gd name="T55" fmla="*/ 24 h 53"/>
                <a:gd name="T56" fmla="*/ 16 w 41"/>
                <a:gd name="T57" fmla="*/ 24 h 53"/>
                <a:gd name="T58" fmla="*/ 20 w 41"/>
                <a:gd name="T59" fmla="*/ 24 h 53"/>
                <a:gd name="T60" fmla="*/ 23 w 41"/>
                <a:gd name="T61" fmla="*/ 22 h 53"/>
                <a:gd name="T62" fmla="*/ 25 w 41"/>
                <a:gd name="T63" fmla="*/ 19 h 53"/>
                <a:gd name="T64" fmla="*/ 25 w 41"/>
                <a:gd name="T65" fmla="*/ 15 h 53"/>
                <a:gd name="T66" fmla="*/ 23 w 41"/>
                <a:gd name="T67" fmla="*/ 9 h 53"/>
                <a:gd name="T68" fmla="*/ 16 w 41"/>
                <a:gd name="T69" fmla="*/ 7 h 53"/>
                <a:gd name="T70" fmla="*/ 9 w 41"/>
                <a:gd name="T71"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3">
                  <a:moveTo>
                    <a:pt x="41" y="53"/>
                  </a:moveTo>
                  <a:cubicBezTo>
                    <a:pt x="31" y="53"/>
                    <a:pt x="31" y="53"/>
                    <a:pt x="31" y="53"/>
                  </a:cubicBezTo>
                  <a:cubicBezTo>
                    <a:pt x="22" y="38"/>
                    <a:pt x="22" y="38"/>
                    <a:pt x="22" y="38"/>
                  </a:cubicBezTo>
                  <a:cubicBezTo>
                    <a:pt x="21" y="37"/>
                    <a:pt x="21" y="36"/>
                    <a:pt x="20" y="35"/>
                  </a:cubicBezTo>
                  <a:cubicBezTo>
                    <a:pt x="19" y="34"/>
                    <a:pt x="19" y="34"/>
                    <a:pt x="18" y="33"/>
                  </a:cubicBezTo>
                  <a:cubicBezTo>
                    <a:pt x="17" y="32"/>
                    <a:pt x="16" y="32"/>
                    <a:pt x="15" y="32"/>
                  </a:cubicBezTo>
                  <a:cubicBezTo>
                    <a:pt x="14" y="31"/>
                    <a:pt x="14" y="31"/>
                    <a:pt x="12" y="31"/>
                  </a:cubicBezTo>
                  <a:cubicBezTo>
                    <a:pt x="9" y="31"/>
                    <a:pt x="9" y="31"/>
                    <a:pt x="9" y="31"/>
                  </a:cubicBezTo>
                  <a:cubicBezTo>
                    <a:pt x="9" y="53"/>
                    <a:pt x="9" y="53"/>
                    <a:pt x="9" y="53"/>
                  </a:cubicBezTo>
                  <a:cubicBezTo>
                    <a:pt x="0" y="53"/>
                    <a:pt x="0" y="53"/>
                    <a:pt x="0" y="53"/>
                  </a:cubicBezTo>
                  <a:cubicBezTo>
                    <a:pt x="0" y="0"/>
                    <a:pt x="0" y="0"/>
                    <a:pt x="0" y="0"/>
                  </a:cubicBezTo>
                  <a:cubicBezTo>
                    <a:pt x="17" y="0"/>
                    <a:pt x="17" y="0"/>
                    <a:pt x="17" y="0"/>
                  </a:cubicBezTo>
                  <a:cubicBezTo>
                    <a:pt x="20" y="0"/>
                    <a:pt x="22" y="0"/>
                    <a:pt x="24" y="1"/>
                  </a:cubicBezTo>
                  <a:cubicBezTo>
                    <a:pt x="26" y="2"/>
                    <a:pt x="28" y="2"/>
                    <a:pt x="30" y="4"/>
                  </a:cubicBezTo>
                  <a:cubicBezTo>
                    <a:pt x="31" y="5"/>
                    <a:pt x="32" y="6"/>
                    <a:pt x="33" y="8"/>
                  </a:cubicBezTo>
                  <a:cubicBezTo>
                    <a:pt x="34" y="10"/>
                    <a:pt x="35" y="12"/>
                    <a:pt x="35" y="14"/>
                  </a:cubicBezTo>
                  <a:cubicBezTo>
                    <a:pt x="35" y="16"/>
                    <a:pt x="34" y="18"/>
                    <a:pt x="34" y="19"/>
                  </a:cubicBezTo>
                  <a:cubicBezTo>
                    <a:pt x="33" y="21"/>
                    <a:pt x="32" y="22"/>
                    <a:pt x="31" y="23"/>
                  </a:cubicBezTo>
                  <a:cubicBezTo>
                    <a:pt x="30" y="25"/>
                    <a:pt x="29" y="26"/>
                    <a:pt x="28" y="27"/>
                  </a:cubicBezTo>
                  <a:cubicBezTo>
                    <a:pt x="26" y="27"/>
                    <a:pt x="25" y="28"/>
                    <a:pt x="23" y="29"/>
                  </a:cubicBezTo>
                  <a:cubicBezTo>
                    <a:pt x="23" y="29"/>
                    <a:pt x="23" y="29"/>
                    <a:pt x="23" y="29"/>
                  </a:cubicBezTo>
                  <a:cubicBezTo>
                    <a:pt x="24" y="29"/>
                    <a:pt x="25" y="30"/>
                    <a:pt x="25" y="30"/>
                  </a:cubicBezTo>
                  <a:cubicBezTo>
                    <a:pt x="26" y="31"/>
                    <a:pt x="27" y="32"/>
                    <a:pt x="27" y="32"/>
                  </a:cubicBezTo>
                  <a:cubicBezTo>
                    <a:pt x="28" y="33"/>
                    <a:pt x="29" y="34"/>
                    <a:pt x="29" y="35"/>
                  </a:cubicBezTo>
                  <a:cubicBezTo>
                    <a:pt x="30" y="36"/>
                    <a:pt x="31" y="37"/>
                    <a:pt x="31" y="38"/>
                  </a:cubicBezTo>
                  <a:lnTo>
                    <a:pt x="41" y="53"/>
                  </a:lnTo>
                  <a:close/>
                  <a:moveTo>
                    <a:pt x="9" y="7"/>
                  </a:moveTo>
                  <a:cubicBezTo>
                    <a:pt x="9" y="24"/>
                    <a:pt x="9" y="24"/>
                    <a:pt x="9" y="24"/>
                  </a:cubicBezTo>
                  <a:cubicBezTo>
                    <a:pt x="16" y="24"/>
                    <a:pt x="16" y="24"/>
                    <a:pt x="16" y="24"/>
                  </a:cubicBezTo>
                  <a:cubicBezTo>
                    <a:pt x="17" y="24"/>
                    <a:pt x="19" y="24"/>
                    <a:pt x="20" y="24"/>
                  </a:cubicBezTo>
                  <a:cubicBezTo>
                    <a:pt x="21" y="23"/>
                    <a:pt x="22" y="23"/>
                    <a:pt x="23" y="22"/>
                  </a:cubicBezTo>
                  <a:cubicBezTo>
                    <a:pt x="24" y="21"/>
                    <a:pt x="24" y="20"/>
                    <a:pt x="25" y="19"/>
                  </a:cubicBezTo>
                  <a:cubicBezTo>
                    <a:pt x="25" y="18"/>
                    <a:pt x="25" y="17"/>
                    <a:pt x="25" y="15"/>
                  </a:cubicBezTo>
                  <a:cubicBezTo>
                    <a:pt x="25" y="13"/>
                    <a:pt x="25" y="11"/>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4" name="Freeform 74"/>
            <p:cNvSpPr>
              <a:spLocks/>
            </p:cNvSpPr>
            <p:nvPr/>
          </p:nvSpPr>
          <p:spPr bwMode="auto">
            <a:xfrm>
              <a:off x="7740652" y="4311651"/>
              <a:ext cx="182563" cy="142875"/>
            </a:xfrm>
            <a:custGeom>
              <a:avLst/>
              <a:gdLst>
                <a:gd name="T0" fmla="*/ 115 w 115"/>
                <a:gd name="T1" fmla="*/ 90 h 90"/>
                <a:gd name="T2" fmla="*/ 0 w 115"/>
                <a:gd name="T3" fmla="*/ 90 h 90"/>
                <a:gd name="T4" fmla="*/ 0 w 115"/>
                <a:gd name="T5" fmla="*/ 0 h 90"/>
                <a:gd name="T6" fmla="*/ 115 w 115"/>
                <a:gd name="T7" fmla="*/ 0 h 90"/>
                <a:gd name="T8" fmla="*/ 83 w 115"/>
                <a:gd name="T9" fmla="*/ 46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6"/>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5" name="Freeform 75"/>
            <p:cNvSpPr>
              <a:spLocks/>
            </p:cNvSpPr>
            <p:nvPr/>
          </p:nvSpPr>
          <p:spPr bwMode="auto">
            <a:xfrm>
              <a:off x="7740652" y="4251326"/>
              <a:ext cx="90488" cy="203200"/>
            </a:xfrm>
            <a:custGeom>
              <a:avLst/>
              <a:gdLst>
                <a:gd name="T0" fmla="*/ 57 w 57"/>
                <a:gd name="T1" fmla="*/ 91 h 128"/>
                <a:gd name="T2" fmla="*/ 0 w 57"/>
                <a:gd name="T3" fmla="*/ 128 h 128"/>
                <a:gd name="T4" fmla="*/ 0 w 57"/>
                <a:gd name="T5" fmla="*/ 38 h 128"/>
                <a:gd name="T6" fmla="*/ 57 w 57"/>
                <a:gd name="T7" fmla="*/ 0 h 128"/>
                <a:gd name="T8" fmla="*/ 57 w 57"/>
                <a:gd name="T9" fmla="*/ 91 h 128"/>
              </a:gdLst>
              <a:ahLst/>
              <a:cxnLst>
                <a:cxn ang="0">
                  <a:pos x="T0" y="T1"/>
                </a:cxn>
                <a:cxn ang="0">
                  <a:pos x="T2" y="T3"/>
                </a:cxn>
                <a:cxn ang="0">
                  <a:pos x="T4" y="T5"/>
                </a:cxn>
                <a:cxn ang="0">
                  <a:pos x="T6" y="T7"/>
                </a:cxn>
                <a:cxn ang="0">
                  <a:pos x="T8" y="T9"/>
                </a:cxn>
              </a:cxnLst>
              <a:rect l="0" t="0" r="r" b="b"/>
              <a:pathLst>
                <a:path w="57" h="128">
                  <a:moveTo>
                    <a:pt x="57" y="91"/>
                  </a:moveTo>
                  <a:lnTo>
                    <a:pt x="0" y="128"/>
                  </a:lnTo>
                  <a:lnTo>
                    <a:pt x="0" y="38"/>
                  </a:lnTo>
                  <a:lnTo>
                    <a:pt x="57" y="0"/>
                  </a:lnTo>
                  <a:lnTo>
                    <a:pt x="57" y="91"/>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6" name="Freeform 76"/>
            <p:cNvSpPr>
              <a:spLocks/>
            </p:cNvSpPr>
            <p:nvPr/>
          </p:nvSpPr>
          <p:spPr bwMode="auto">
            <a:xfrm>
              <a:off x="6821489" y="4311651"/>
              <a:ext cx="182563" cy="142875"/>
            </a:xfrm>
            <a:custGeom>
              <a:avLst/>
              <a:gdLst>
                <a:gd name="T0" fmla="*/ 0 w 115"/>
                <a:gd name="T1" fmla="*/ 90 h 90"/>
                <a:gd name="T2" fmla="*/ 115 w 115"/>
                <a:gd name="T3" fmla="*/ 90 h 90"/>
                <a:gd name="T4" fmla="*/ 115 w 115"/>
                <a:gd name="T5" fmla="*/ 0 h 90"/>
                <a:gd name="T6" fmla="*/ 0 w 115"/>
                <a:gd name="T7" fmla="*/ 0 h 90"/>
                <a:gd name="T8" fmla="*/ 31 w 115"/>
                <a:gd name="T9" fmla="*/ 46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1" y="46"/>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7" name="Freeform 77"/>
            <p:cNvSpPr>
              <a:spLocks/>
            </p:cNvSpPr>
            <p:nvPr/>
          </p:nvSpPr>
          <p:spPr bwMode="auto">
            <a:xfrm>
              <a:off x="6915151" y="4251326"/>
              <a:ext cx="88900" cy="203200"/>
            </a:xfrm>
            <a:custGeom>
              <a:avLst/>
              <a:gdLst>
                <a:gd name="T0" fmla="*/ 0 w 56"/>
                <a:gd name="T1" fmla="*/ 91 h 128"/>
                <a:gd name="T2" fmla="*/ 56 w 56"/>
                <a:gd name="T3" fmla="*/ 128 h 128"/>
                <a:gd name="T4" fmla="*/ 56 w 56"/>
                <a:gd name="T5" fmla="*/ 38 h 128"/>
                <a:gd name="T6" fmla="*/ 0 w 56"/>
                <a:gd name="T7" fmla="*/ 0 h 128"/>
                <a:gd name="T8" fmla="*/ 0 w 56"/>
                <a:gd name="T9" fmla="*/ 91 h 128"/>
              </a:gdLst>
              <a:ahLst/>
              <a:cxnLst>
                <a:cxn ang="0">
                  <a:pos x="T0" y="T1"/>
                </a:cxn>
                <a:cxn ang="0">
                  <a:pos x="T2" y="T3"/>
                </a:cxn>
                <a:cxn ang="0">
                  <a:pos x="T4" y="T5"/>
                </a:cxn>
                <a:cxn ang="0">
                  <a:pos x="T6" y="T7"/>
                </a:cxn>
                <a:cxn ang="0">
                  <a:pos x="T8" y="T9"/>
                </a:cxn>
              </a:cxnLst>
              <a:rect l="0" t="0" r="r" b="b"/>
              <a:pathLst>
                <a:path w="56" h="128">
                  <a:moveTo>
                    <a:pt x="0" y="91"/>
                  </a:moveTo>
                  <a:lnTo>
                    <a:pt x="56" y="128"/>
                  </a:lnTo>
                  <a:lnTo>
                    <a:pt x="56" y="38"/>
                  </a:lnTo>
                  <a:lnTo>
                    <a:pt x="0" y="0"/>
                  </a:lnTo>
                  <a:lnTo>
                    <a:pt x="0" y="91"/>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8" name="Rectangle 78"/>
            <p:cNvSpPr>
              <a:spLocks noChangeArrowheads="1"/>
            </p:cNvSpPr>
            <p:nvPr/>
          </p:nvSpPr>
          <p:spPr bwMode="auto">
            <a:xfrm>
              <a:off x="6915151" y="4251326"/>
              <a:ext cx="915988" cy="144463"/>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9" name="Freeform 79"/>
            <p:cNvSpPr>
              <a:spLocks/>
            </p:cNvSpPr>
            <p:nvPr/>
          </p:nvSpPr>
          <p:spPr bwMode="auto">
            <a:xfrm>
              <a:off x="6786564" y="4700588"/>
              <a:ext cx="87313" cy="119063"/>
            </a:xfrm>
            <a:custGeom>
              <a:avLst/>
              <a:gdLst>
                <a:gd name="T0" fmla="*/ 40 w 40"/>
                <a:gd name="T1" fmla="*/ 52 h 55"/>
                <a:gd name="T2" fmla="*/ 25 w 40"/>
                <a:gd name="T3" fmla="*/ 55 h 55"/>
                <a:gd name="T4" fmla="*/ 7 w 40"/>
                <a:gd name="T5" fmla="*/ 47 h 55"/>
                <a:gd name="T6" fmla="*/ 0 w 40"/>
                <a:gd name="T7" fmla="*/ 29 h 55"/>
                <a:gd name="T8" fmla="*/ 7 w 40"/>
                <a:gd name="T9" fmla="*/ 8 h 55"/>
                <a:gd name="T10" fmla="*/ 27 w 40"/>
                <a:gd name="T11" fmla="*/ 0 h 55"/>
                <a:gd name="T12" fmla="*/ 40 w 40"/>
                <a:gd name="T13" fmla="*/ 3 h 55"/>
                <a:gd name="T14" fmla="*/ 40 w 40"/>
                <a:gd name="T15" fmla="*/ 11 h 55"/>
                <a:gd name="T16" fmla="*/ 28 w 40"/>
                <a:gd name="T17" fmla="*/ 8 h 55"/>
                <a:gd name="T18" fmla="*/ 14 w 40"/>
                <a:gd name="T19" fmla="*/ 14 h 55"/>
                <a:gd name="T20" fmla="*/ 9 w 40"/>
                <a:gd name="T21" fmla="*/ 28 h 55"/>
                <a:gd name="T22" fmla="*/ 14 w 40"/>
                <a:gd name="T23" fmla="*/ 42 h 55"/>
                <a:gd name="T24" fmla="*/ 27 w 40"/>
                <a:gd name="T25" fmla="*/ 47 h 55"/>
                <a:gd name="T26" fmla="*/ 40 w 40"/>
                <a:gd name="T27" fmla="*/ 43 h 55"/>
                <a:gd name="T28" fmla="*/ 40 w 40"/>
                <a:gd name="T29"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5">
                  <a:moveTo>
                    <a:pt x="40" y="52"/>
                  </a:moveTo>
                  <a:cubicBezTo>
                    <a:pt x="36" y="54"/>
                    <a:pt x="31" y="55"/>
                    <a:pt x="25" y="55"/>
                  </a:cubicBezTo>
                  <a:cubicBezTo>
                    <a:pt x="17" y="55"/>
                    <a:pt x="11" y="52"/>
                    <a:pt x="7" y="47"/>
                  </a:cubicBezTo>
                  <a:cubicBezTo>
                    <a:pt x="2" y="43"/>
                    <a:pt x="0" y="36"/>
                    <a:pt x="0" y="29"/>
                  </a:cubicBezTo>
                  <a:cubicBezTo>
                    <a:pt x="0" y="20"/>
                    <a:pt x="2" y="13"/>
                    <a:pt x="7" y="8"/>
                  </a:cubicBezTo>
                  <a:cubicBezTo>
                    <a:pt x="13" y="3"/>
                    <a:pt x="19" y="0"/>
                    <a:pt x="27" y="0"/>
                  </a:cubicBezTo>
                  <a:cubicBezTo>
                    <a:pt x="32" y="0"/>
                    <a:pt x="36" y="1"/>
                    <a:pt x="40" y="3"/>
                  </a:cubicBezTo>
                  <a:cubicBezTo>
                    <a:pt x="40" y="11"/>
                    <a:pt x="40" y="11"/>
                    <a:pt x="40" y="11"/>
                  </a:cubicBezTo>
                  <a:cubicBezTo>
                    <a:pt x="36" y="9"/>
                    <a:pt x="32" y="8"/>
                    <a:pt x="28" y="8"/>
                  </a:cubicBezTo>
                  <a:cubicBezTo>
                    <a:pt x="22" y="8"/>
                    <a:pt x="18" y="10"/>
                    <a:pt x="14" y="14"/>
                  </a:cubicBezTo>
                  <a:cubicBezTo>
                    <a:pt x="11" y="17"/>
                    <a:pt x="9" y="22"/>
                    <a:pt x="9" y="28"/>
                  </a:cubicBezTo>
                  <a:cubicBezTo>
                    <a:pt x="9" y="34"/>
                    <a:pt x="10" y="38"/>
                    <a:pt x="14" y="42"/>
                  </a:cubicBezTo>
                  <a:cubicBezTo>
                    <a:pt x="17" y="45"/>
                    <a:pt x="21" y="47"/>
                    <a:pt x="27" y="47"/>
                  </a:cubicBezTo>
                  <a:cubicBezTo>
                    <a:pt x="32" y="47"/>
                    <a:pt x="36" y="46"/>
                    <a:pt x="40" y="43"/>
                  </a:cubicBezTo>
                  <a:lnTo>
                    <a:pt x="4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0" name="Freeform 80"/>
            <p:cNvSpPr>
              <a:spLocks noEditPoints="1"/>
            </p:cNvSpPr>
            <p:nvPr/>
          </p:nvSpPr>
          <p:spPr bwMode="auto">
            <a:xfrm>
              <a:off x="6883401" y="4700588"/>
              <a:ext cx="111125" cy="119063"/>
            </a:xfrm>
            <a:custGeom>
              <a:avLst/>
              <a:gdLst>
                <a:gd name="T0" fmla="*/ 25 w 51"/>
                <a:gd name="T1" fmla="*/ 55 h 55"/>
                <a:gd name="T2" fmla="*/ 7 w 51"/>
                <a:gd name="T3" fmla="*/ 47 h 55"/>
                <a:gd name="T4" fmla="*/ 0 w 51"/>
                <a:gd name="T5" fmla="*/ 28 h 55"/>
                <a:gd name="T6" fmla="*/ 7 w 51"/>
                <a:gd name="T7" fmla="*/ 8 h 55"/>
                <a:gd name="T8" fmla="*/ 26 w 51"/>
                <a:gd name="T9" fmla="*/ 0 h 55"/>
                <a:gd name="T10" fmla="*/ 44 w 51"/>
                <a:gd name="T11" fmla="*/ 8 h 55"/>
                <a:gd name="T12" fmla="*/ 51 w 51"/>
                <a:gd name="T13" fmla="*/ 27 h 55"/>
                <a:gd name="T14" fmla="*/ 44 w 51"/>
                <a:gd name="T15" fmla="*/ 47 h 55"/>
                <a:gd name="T16" fmla="*/ 25 w 51"/>
                <a:gd name="T17" fmla="*/ 55 h 55"/>
                <a:gd name="T18" fmla="*/ 26 w 51"/>
                <a:gd name="T19" fmla="*/ 8 h 55"/>
                <a:gd name="T20" fmla="*/ 14 w 51"/>
                <a:gd name="T21" fmla="*/ 13 h 55"/>
                <a:gd name="T22" fmla="*/ 9 w 51"/>
                <a:gd name="T23" fmla="*/ 28 h 55"/>
                <a:gd name="T24" fmla="*/ 14 w 51"/>
                <a:gd name="T25" fmla="*/ 42 h 55"/>
                <a:gd name="T26" fmla="*/ 25 w 51"/>
                <a:gd name="T27" fmla="*/ 47 h 55"/>
                <a:gd name="T28" fmla="*/ 37 w 51"/>
                <a:gd name="T29" fmla="*/ 42 h 55"/>
                <a:gd name="T30" fmla="*/ 41 w 51"/>
                <a:gd name="T31" fmla="*/ 28 h 55"/>
                <a:gd name="T32" fmla="*/ 37 w 51"/>
                <a:gd name="T33" fmla="*/ 13 h 55"/>
                <a:gd name="T34" fmla="*/ 26 w 51"/>
                <a:gd name="T3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5">
                  <a:moveTo>
                    <a:pt x="25" y="55"/>
                  </a:moveTo>
                  <a:cubicBezTo>
                    <a:pt x="18" y="55"/>
                    <a:pt x="12" y="52"/>
                    <a:pt x="7" y="47"/>
                  </a:cubicBezTo>
                  <a:cubicBezTo>
                    <a:pt x="3" y="42"/>
                    <a:pt x="0" y="36"/>
                    <a:pt x="0" y="28"/>
                  </a:cubicBezTo>
                  <a:cubicBezTo>
                    <a:pt x="0" y="20"/>
                    <a:pt x="3" y="13"/>
                    <a:pt x="7" y="8"/>
                  </a:cubicBezTo>
                  <a:cubicBezTo>
                    <a:pt x="12" y="3"/>
                    <a:pt x="18" y="0"/>
                    <a:pt x="26" y="0"/>
                  </a:cubicBezTo>
                  <a:cubicBezTo>
                    <a:pt x="33" y="0"/>
                    <a:pt x="39" y="3"/>
                    <a:pt x="44" y="8"/>
                  </a:cubicBezTo>
                  <a:cubicBezTo>
                    <a:pt x="48" y="13"/>
                    <a:pt x="51" y="19"/>
                    <a:pt x="51" y="27"/>
                  </a:cubicBezTo>
                  <a:cubicBezTo>
                    <a:pt x="51" y="35"/>
                    <a:pt x="48" y="42"/>
                    <a:pt x="44" y="47"/>
                  </a:cubicBezTo>
                  <a:cubicBezTo>
                    <a:pt x="39" y="52"/>
                    <a:pt x="33" y="55"/>
                    <a:pt x="25" y="55"/>
                  </a:cubicBezTo>
                  <a:close/>
                  <a:moveTo>
                    <a:pt x="26" y="8"/>
                  </a:moveTo>
                  <a:cubicBezTo>
                    <a:pt x="21" y="8"/>
                    <a:pt x="17" y="10"/>
                    <a:pt x="14" y="13"/>
                  </a:cubicBezTo>
                  <a:cubicBezTo>
                    <a:pt x="11" y="17"/>
                    <a:pt x="9" y="22"/>
                    <a:pt x="9" y="28"/>
                  </a:cubicBezTo>
                  <a:cubicBezTo>
                    <a:pt x="9" y="33"/>
                    <a:pt x="11" y="38"/>
                    <a:pt x="14" y="42"/>
                  </a:cubicBezTo>
                  <a:cubicBezTo>
                    <a:pt x="17" y="45"/>
                    <a:pt x="21" y="47"/>
                    <a:pt x="25" y="47"/>
                  </a:cubicBezTo>
                  <a:cubicBezTo>
                    <a:pt x="30" y="47"/>
                    <a:pt x="34" y="45"/>
                    <a:pt x="37" y="42"/>
                  </a:cubicBezTo>
                  <a:cubicBezTo>
                    <a:pt x="40" y="39"/>
                    <a:pt x="41" y="34"/>
                    <a:pt x="41" y="28"/>
                  </a:cubicBezTo>
                  <a:cubicBezTo>
                    <a:pt x="41" y="21"/>
                    <a:pt x="40" y="17"/>
                    <a:pt x="37" y="13"/>
                  </a:cubicBezTo>
                  <a:cubicBezTo>
                    <a:pt x="34" y="10"/>
                    <a:pt x="31" y="8"/>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1" name="Freeform 81"/>
            <p:cNvSpPr>
              <a:spLocks/>
            </p:cNvSpPr>
            <p:nvPr/>
          </p:nvSpPr>
          <p:spPr bwMode="auto">
            <a:xfrm>
              <a:off x="7015164" y="4702176"/>
              <a:ext cx="96838" cy="115888"/>
            </a:xfrm>
            <a:custGeom>
              <a:avLst/>
              <a:gdLst>
                <a:gd name="T0" fmla="*/ 45 w 45"/>
                <a:gd name="T1" fmla="*/ 53 h 53"/>
                <a:gd name="T2" fmla="*/ 35 w 45"/>
                <a:gd name="T3" fmla="*/ 53 h 53"/>
                <a:gd name="T4" fmla="*/ 10 w 45"/>
                <a:gd name="T5" fmla="*/ 14 h 53"/>
                <a:gd name="T6" fmla="*/ 8 w 45"/>
                <a:gd name="T7" fmla="*/ 11 h 53"/>
                <a:gd name="T8" fmla="*/ 8 w 45"/>
                <a:gd name="T9" fmla="*/ 11 h 53"/>
                <a:gd name="T10" fmla="*/ 9 w 45"/>
                <a:gd name="T11" fmla="*/ 18 h 53"/>
                <a:gd name="T12" fmla="*/ 9 w 45"/>
                <a:gd name="T13" fmla="*/ 53 h 53"/>
                <a:gd name="T14" fmla="*/ 0 w 45"/>
                <a:gd name="T15" fmla="*/ 53 h 53"/>
                <a:gd name="T16" fmla="*/ 0 w 45"/>
                <a:gd name="T17" fmla="*/ 0 h 53"/>
                <a:gd name="T18" fmla="*/ 10 w 45"/>
                <a:gd name="T19" fmla="*/ 0 h 53"/>
                <a:gd name="T20" fmla="*/ 34 w 45"/>
                <a:gd name="T21" fmla="*/ 38 h 53"/>
                <a:gd name="T22" fmla="*/ 36 w 45"/>
                <a:gd name="T23" fmla="*/ 41 h 53"/>
                <a:gd name="T24" fmla="*/ 37 w 45"/>
                <a:gd name="T25" fmla="*/ 41 h 53"/>
                <a:gd name="T26" fmla="*/ 36 w 45"/>
                <a:gd name="T27" fmla="*/ 34 h 53"/>
                <a:gd name="T28" fmla="*/ 36 w 45"/>
                <a:gd name="T29" fmla="*/ 0 h 53"/>
                <a:gd name="T30" fmla="*/ 45 w 45"/>
                <a:gd name="T31" fmla="*/ 0 h 53"/>
                <a:gd name="T32" fmla="*/ 45 w 45"/>
                <a:gd name="T3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3">
                  <a:moveTo>
                    <a:pt x="45" y="53"/>
                  </a:moveTo>
                  <a:cubicBezTo>
                    <a:pt x="35" y="53"/>
                    <a:pt x="35" y="53"/>
                    <a:pt x="35" y="53"/>
                  </a:cubicBezTo>
                  <a:cubicBezTo>
                    <a:pt x="10" y="14"/>
                    <a:pt x="10" y="14"/>
                    <a:pt x="10" y="14"/>
                  </a:cubicBezTo>
                  <a:cubicBezTo>
                    <a:pt x="9" y="13"/>
                    <a:pt x="9" y="12"/>
                    <a:pt x="8" y="11"/>
                  </a:cubicBezTo>
                  <a:cubicBezTo>
                    <a:pt x="8" y="11"/>
                    <a:pt x="8" y="11"/>
                    <a:pt x="8" y="11"/>
                  </a:cubicBezTo>
                  <a:cubicBezTo>
                    <a:pt x="8" y="12"/>
                    <a:pt x="9" y="15"/>
                    <a:pt x="9" y="18"/>
                  </a:cubicBezTo>
                  <a:cubicBezTo>
                    <a:pt x="9" y="53"/>
                    <a:pt x="9" y="53"/>
                    <a:pt x="9" y="53"/>
                  </a:cubicBezTo>
                  <a:cubicBezTo>
                    <a:pt x="0" y="53"/>
                    <a:pt x="0" y="53"/>
                    <a:pt x="0" y="53"/>
                  </a:cubicBezTo>
                  <a:cubicBezTo>
                    <a:pt x="0" y="0"/>
                    <a:pt x="0" y="0"/>
                    <a:pt x="0" y="0"/>
                  </a:cubicBezTo>
                  <a:cubicBezTo>
                    <a:pt x="10" y="0"/>
                    <a:pt x="10" y="0"/>
                    <a:pt x="10" y="0"/>
                  </a:cubicBezTo>
                  <a:cubicBezTo>
                    <a:pt x="34" y="38"/>
                    <a:pt x="34" y="38"/>
                    <a:pt x="34" y="38"/>
                  </a:cubicBezTo>
                  <a:cubicBezTo>
                    <a:pt x="35" y="39"/>
                    <a:pt x="36" y="41"/>
                    <a:pt x="36" y="41"/>
                  </a:cubicBezTo>
                  <a:cubicBezTo>
                    <a:pt x="37" y="41"/>
                    <a:pt x="37" y="41"/>
                    <a:pt x="37" y="41"/>
                  </a:cubicBezTo>
                  <a:cubicBezTo>
                    <a:pt x="36" y="40"/>
                    <a:pt x="36" y="37"/>
                    <a:pt x="36" y="34"/>
                  </a:cubicBezTo>
                  <a:cubicBezTo>
                    <a:pt x="36" y="0"/>
                    <a:pt x="36" y="0"/>
                    <a:pt x="36" y="0"/>
                  </a:cubicBezTo>
                  <a:cubicBezTo>
                    <a:pt x="45" y="0"/>
                    <a:pt x="45" y="0"/>
                    <a:pt x="45" y="0"/>
                  </a:cubicBezTo>
                  <a:lnTo>
                    <a:pt x="45"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2" name="Freeform 82"/>
            <p:cNvSpPr>
              <a:spLocks/>
            </p:cNvSpPr>
            <p:nvPr/>
          </p:nvSpPr>
          <p:spPr bwMode="auto">
            <a:xfrm>
              <a:off x="7127876" y="4702176"/>
              <a:ext cx="84138" cy="115888"/>
            </a:xfrm>
            <a:custGeom>
              <a:avLst/>
              <a:gdLst>
                <a:gd name="T0" fmla="*/ 53 w 53"/>
                <a:gd name="T1" fmla="*/ 11 h 73"/>
                <a:gd name="T2" fmla="*/ 33 w 53"/>
                <a:gd name="T3" fmla="*/ 11 h 73"/>
                <a:gd name="T4" fmla="*/ 33 w 53"/>
                <a:gd name="T5" fmla="*/ 73 h 73"/>
                <a:gd name="T6" fmla="*/ 20 w 53"/>
                <a:gd name="T7" fmla="*/ 73 h 73"/>
                <a:gd name="T8" fmla="*/ 20 w 53"/>
                <a:gd name="T9" fmla="*/ 11 h 73"/>
                <a:gd name="T10" fmla="*/ 0 w 53"/>
                <a:gd name="T11" fmla="*/ 11 h 73"/>
                <a:gd name="T12" fmla="*/ 0 w 53"/>
                <a:gd name="T13" fmla="*/ 0 h 73"/>
                <a:gd name="T14" fmla="*/ 53 w 53"/>
                <a:gd name="T15" fmla="*/ 0 h 73"/>
                <a:gd name="T16" fmla="*/ 53 w 53"/>
                <a:gd name="T17"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73">
                  <a:moveTo>
                    <a:pt x="53" y="11"/>
                  </a:moveTo>
                  <a:lnTo>
                    <a:pt x="33" y="11"/>
                  </a:lnTo>
                  <a:lnTo>
                    <a:pt x="33" y="73"/>
                  </a:lnTo>
                  <a:lnTo>
                    <a:pt x="20" y="73"/>
                  </a:lnTo>
                  <a:lnTo>
                    <a:pt x="20" y="11"/>
                  </a:lnTo>
                  <a:lnTo>
                    <a:pt x="0" y="11"/>
                  </a:lnTo>
                  <a:lnTo>
                    <a:pt x="0" y="0"/>
                  </a:lnTo>
                  <a:lnTo>
                    <a:pt x="53" y="0"/>
                  </a:lnTo>
                  <a:lnTo>
                    <a:pt x="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3" name="Freeform 83"/>
            <p:cNvSpPr>
              <a:spLocks noEditPoints="1"/>
            </p:cNvSpPr>
            <p:nvPr/>
          </p:nvSpPr>
          <p:spPr bwMode="auto">
            <a:xfrm>
              <a:off x="7229476" y="4702176"/>
              <a:ext cx="87313" cy="115888"/>
            </a:xfrm>
            <a:custGeom>
              <a:avLst/>
              <a:gdLst>
                <a:gd name="T0" fmla="*/ 40 w 40"/>
                <a:gd name="T1" fmla="*/ 53 h 53"/>
                <a:gd name="T2" fmla="*/ 30 w 40"/>
                <a:gd name="T3" fmla="*/ 53 h 53"/>
                <a:gd name="T4" fmla="*/ 22 w 40"/>
                <a:gd name="T5" fmla="*/ 39 h 53"/>
                <a:gd name="T6" fmla="*/ 20 w 40"/>
                <a:gd name="T7" fmla="*/ 35 h 53"/>
                <a:gd name="T8" fmla="*/ 17 w 40"/>
                <a:gd name="T9" fmla="*/ 33 h 53"/>
                <a:gd name="T10" fmla="*/ 15 w 40"/>
                <a:gd name="T11" fmla="*/ 32 h 53"/>
                <a:gd name="T12" fmla="*/ 12 w 40"/>
                <a:gd name="T13" fmla="*/ 31 h 53"/>
                <a:gd name="T14" fmla="*/ 9 w 40"/>
                <a:gd name="T15" fmla="*/ 31 h 53"/>
                <a:gd name="T16" fmla="*/ 9 w 40"/>
                <a:gd name="T17" fmla="*/ 53 h 53"/>
                <a:gd name="T18" fmla="*/ 0 w 40"/>
                <a:gd name="T19" fmla="*/ 53 h 53"/>
                <a:gd name="T20" fmla="*/ 0 w 40"/>
                <a:gd name="T21" fmla="*/ 0 h 53"/>
                <a:gd name="T22" fmla="*/ 17 w 40"/>
                <a:gd name="T23" fmla="*/ 0 h 53"/>
                <a:gd name="T24" fmla="*/ 24 w 40"/>
                <a:gd name="T25" fmla="*/ 1 h 53"/>
                <a:gd name="T26" fmla="*/ 29 w 40"/>
                <a:gd name="T27" fmla="*/ 4 h 53"/>
                <a:gd name="T28" fmla="*/ 33 w 40"/>
                <a:gd name="T29" fmla="*/ 8 h 53"/>
                <a:gd name="T30" fmla="*/ 34 w 40"/>
                <a:gd name="T31" fmla="*/ 14 h 53"/>
                <a:gd name="T32" fmla="*/ 33 w 40"/>
                <a:gd name="T33" fmla="*/ 20 h 53"/>
                <a:gd name="T34" fmla="*/ 31 w 40"/>
                <a:gd name="T35" fmla="*/ 24 h 53"/>
                <a:gd name="T36" fmla="*/ 27 w 40"/>
                <a:gd name="T37" fmla="*/ 27 h 53"/>
                <a:gd name="T38" fmla="*/ 23 w 40"/>
                <a:gd name="T39" fmla="*/ 29 h 53"/>
                <a:gd name="T40" fmla="*/ 23 w 40"/>
                <a:gd name="T41" fmla="*/ 29 h 53"/>
                <a:gd name="T42" fmla="*/ 25 w 40"/>
                <a:gd name="T43" fmla="*/ 31 h 53"/>
                <a:gd name="T44" fmla="*/ 27 w 40"/>
                <a:gd name="T45" fmla="*/ 33 h 53"/>
                <a:gd name="T46" fmla="*/ 29 w 40"/>
                <a:gd name="T47" fmla="*/ 35 h 53"/>
                <a:gd name="T48" fmla="*/ 31 w 40"/>
                <a:gd name="T49" fmla="*/ 38 h 53"/>
                <a:gd name="T50" fmla="*/ 40 w 40"/>
                <a:gd name="T51" fmla="*/ 53 h 53"/>
                <a:gd name="T52" fmla="*/ 9 w 40"/>
                <a:gd name="T53" fmla="*/ 7 h 53"/>
                <a:gd name="T54" fmla="*/ 9 w 40"/>
                <a:gd name="T55" fmla="*/ 24 h 53"/>
                <a:gd name="T56" fmla="*/ 16 w 40"/>
                <a:gd name="T57" fmla="*/ 24 h 53"/>
                <a:gd name="T58" fmla="*/ 19 w 40"/>
                <a:gd name="T59" fmla="*/ 24 h 53"/>
                <a:gd name="T60" fmla="*/ 22 w 40"/>
                <a:gd name="T61" fmla="*/ 22 h 53"/>
                <a:gd name="T62" fmla="*/ 24 w 40"/>
                <a:gd name="T63" fmla="*/ 19 h 53"/>
                <a:gd name="T64" fmla="*/ 25 w 40"/>
                <a:gd name="T65" fmla="*/ 15 h 53"/>
                <a:gd name="T66" fmla="*/ 23 w 40"/>
                <a:gd name="T67" fmla="*/ 9 h 53"/>
                <a:gd name="T68" fmla="*/ 16 w 40"/>
                <a:gd name="T69" fmla="*/ 7 h 53"/>
                <a:gd name="T70" fmla="*/ 9 w 40"/>
                <a:gd name="T71"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3">
                  <a:moveTo>
                    <a:pt x="40" y="53"/>
                  </a:moveTo>
                  <a:cubicBezTo>
                    <a:pt x="30" y="53"/>
                    <a:pt x="30" y="53"/>
                    <a:pt x="30" y="53"/>
                  </a:cubicBezTo>
                  <a:cubicBezTo>
                    <a:pt x="22" y="39"/>
                    <a:pt x="22" y="39"/>
                    <a:pt x="22" y="39"/>
                  </a:cubicBezTo>
                  <a:cubicBezTo>
                    <a:pt x="21" y="37"/>
                    <a:pt x="20" y="36"/>
                    <a:pt x="20" y="35"/>
                  </a:cubicBezTo>
                  <a:cubicBezTo>
                    <a:pt x="19" y="34"/>
                    <a:pt x="18" y="34"/>
                    <a:pt x="17" y="33"/>
                  </a:cubicBezTo>
                  <a:cubicBezTo>
                    <a:pt x="17" y="33"/>
                    <a:pt x="16" y="32"/>
                    <a:pt x="15" y="32"/>
                  </a:cubicBezTo>
                  <a:cubicBezTo>
                    <a:pt x="14" y="32"/>
                    <a:pt x="13" y="31"/>
                    <a:pt x="12" y="31"/>
                  </a:cubicBezTo>
                  <a:cubicBezTo>
                    <a:pt x="9" y="31"/>
                    <a:pt x="9" y="31"/>
                    <a:pt x="9" y="31"/>
                  </a:cubicBezTo>
                  <a:cubicBezTo>
                    <a:pt x="9" y="53"/>
                    <a:pt x="9" y="53"/>
                    <a:pt x="9" y="53"/>
                  </a:cubicBezTo>
                  <a:cubicBezTo>
                    <a:pt x="0" y="53"/>
                    <a:pt x="0" y="53"/>
                    <a:pt x="0" y="53"/>
                  </a:cubicBezTo>
                  <a:cubicBezTo>
                    <a:pt x="0" y="0"/>
                    <a:pt x="0" y="0"/>
                    <a:pt x="0" y="0"/>
                  </a:cubicBezTo>
                  <a:cubicBezTo>
                    <a:pt x="17" y="0"/>
                    <a:pt x="17" y="0"/>
                    <a:pt x="17" y="0"/>
                  </a:cubicBezTo>
                  <a:cubicBezTo>
                    <a:pt x="20" y="0"/>
                    <a:pt x="22" y="1"/>
                    <a:pt x="24" y="1"/>
                  </a:cubicBezTo>
                  <a:cubicBezTo>
                    <a:pt x="26" y="2"/>
                    <a:pt x="28" y="3"/>
                    <a:pt x="29" y="4"/>
                  </a:cubicBezTo>
                  <a:cubicBezTo>
                    <a:pt x="31" y="5"/>
                    <a:pt x="32" y="7"/>
                    <a:pt x="33" y="8"/>
                  </a:cubicBezTo>
                  <a:cubicBezTo>
                    <a:pt x="34" y="10"/>
                    <a:pt x="34" y="12"/>
                    <a:pt x="34" y="14"/>
                  </a:cubicBezTo>
                  <a:cubicBezTo>
                    <a:pt x="34" y="16"/>
                    <a:pt x="34" y="18"/>
                    <a:pt x="33" y="20"/>
                  </a:cubicBezTo>
                  <a:cubicBezTo>
                    <a:pt x="33" y="21"/>
                    <a:pt x="32" y="22"/>
                    <a:pt x="31" y="24"/>
                  </a:cubicBezTo>
                  <a:cubicBezTo>
                    <a:pt x="30" y="25"/>
                    <a:pt x="29" y="26"/>
                    <a:pt x="27" y="27"/>
                  </a:cubicBezTo>
                  <a:cubicBezTo>
                    <a:pt x="26" y="28"/>
                    <a:pt x="24" y="28"/>
                    <a:pt x="23" y="29"/>
                  </a:cubicBezTo>
                  <a:cubicBezTo>
                    <a:pt x="23" y="29"/>
                    <a:pt x="23" y="29"/>
                    <a:pt x="23" y="29"/>
                  </a:cubicBezTo>
                  <a:cubicBezTo>
                    <a:pt x="24" y="29"/>
                    <a:pt x="24" y="30"/>
                    <a:pt x="25" y="31"/>
                  </a:cubicBezTo>
                  <a:cubicBezTo>
                    <a:pt x="26" y="31"/>
                    <a:pt x="26" y="32"/>
                    <a:pt x="27" y="33"/>
                  </a:cubicBezTo>
                  <a:cubicBezTo>
                    <a:pt x="28" y="33"/>
                    <a:pt x="28" y="34"/>
                    <a:pt x="29" y="35"/>
                  </a:cubicBezTo>
                  <a:cubicBezTo>
                    <a:pt x="30" y="36"/>
                    <a:pt x="30" y="37"/>
                    <a:pt x="31" y="38"/>
                  </a:cubicBezTo>
                  <a:lnTo>
                    <a:pt x="40" y="53"/>
                  </a:lnTo>
                  <a:close/>
                  <a:moveTo>
                    <a:pt x="9" y="7"/>
                  </a:moveTo>
                  <a:cubicBezTo>
                    <a:pt x="9" y="24"/>
                    <a:pt x="9" y="24"/>
                    <a:pt x="9" y="24"/>
                  </a:cubicBezTo>
                  <a:cubicBezTo>
                    <a:pt x="16" y="24"/>
                    <a:pt x="16" y="24"/>
                    <a:pt x="16" y="24"/>
                  </a:cubicBezTo>
                  <a:cubicBezTo>
                    <a:pt x="17" y="24"/>
                    <a:pt x="18" y="24"/>
                    <a:pt x="19" y="24"/>
                  </a:cubicBezTo>
                  <a:cubicBezTo>
                    <a:pt x="21" y="23"/>
                    <a:pt x="22" y="23"/>
                    <a:pt x="22" y="22"/>
                  </a:cubicBezTo>
                  <a:cubicBezTo>
                    <a:pt x="23" y="21"/>
                    <a:pt x="24" y="20"/>
                    <a:pt x="24" y="19"/>
                  </a:cubicBezTo>
                  <a:cubicBezTo>
                    <a:pt x="25" y="18"/>
                    <a:pt x="25" y="17"/>
                    <a:pt x="25" y="15"/>
                  </a:cubicBezTo>
                  <a:cubicBezTo>
                    <a:pt x="25" y="13"/>
                    <a:pt x="24" y="11"/>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4" name="Rectangle 84"/>
            <p:cNvSpPr>
              <a:spLocks noChangeArrowheads="1"/>
            </p:cNvSpPr>
            <p:nvPr/>
          </p:nvSpPr>
          <p:spPr bwMode="auto">
            <a:xfrm>
              <a:off x="7329489" y="4702176"/>
              <a:ext cx="190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5" name="Freeform 85"/>
            <p:cNvSpPr>
              <a:spLocks noEditPoints="1"/>
            </p:cNvSpPr>
            <p:nvPr/>
          </p:nvSpPr>
          <p:spPr bwMode="auto">
            <a:xfrm>
              <a:off x="7377114" y="4702176"/>
              <a:ext cx="77788" cy="115888"/>
            </a:xfrm>
            <a:custGeom>
              <a:avLst/>
              <a:gdLst>
                <a:gd name="T0" fmla="*/ 0 w 36"/>
                <a:gd name="T1" fmla="*/ 53 h 53"/>
                <a:gd name="T2" fmla="*/ 0 w 36"/>
                <a:gd name="T3" fmla="*/ 0 h 53"/>
                <a:gd name="T4" fmla="*/ 17 w 36"/>
                <a:gd name="T5" fmla="*/ 0 h 53"/>
                <a:gd name="T6" fmla="*/ 29 w 36"/>
                <a:gd name="T7" fmla="*/ 4 h 53"/>
                <a:gd name="T8" fmla="*/ 33 w 36"/>
                <a:gd name="T9" fmla="*/ 12 h 53"/>
                <a:gd name="T10" fmla="*/ 31 w 36"/>
                <a:gd name="T11" fmla="*/ 20 h 53"/>
                <a:gd name="T12" fmla="*/ 24 w 36"/>
                <a:gd name="T13" fmla="*/ 25 h 53"/>
                <a:gd name="T14" fmla="*/ 24 w 36"/>
                <a:gd name="T15" fmla="*/ 25 h 53"/>
                <a:gd name="T16" fmla="*/ 32 w 36"/>
                <a:gd name="T17" fmla="*/ 29 h 53"/>
                <a:gd name="T18" fmla="*/ 36 w 36"/>
                <a:gd name="T19" fmla="*/ 38 h 53"/>
                <a:gd name="T20" fmla="*/ 30 w 36"/>
                <a:gd name="T21" fmla="*/ 49 h 53"/>
                <a:gd name="T22" fmla="*/ 17 w 36"/>
                <a:gd name="T23" fmla="*/ 53 h 53"/>
                <a:gd name="T24" fmla="*/ 0 w 36"/>
                <a:gd name="T25" fmla="*/ 53 h 53"/>
                <a:gd name="T26" fmla="*/ 9 w 36"/>
                <a:gd name="T27" fmla="*/ 7 h 53"/>
                <a:gd name="T28" fmla="*/ 9 w 36"/>
                <a:gd name="T29" fmla="*/ 22 h 53"/>
                <a:gd name="T30" fmla="*/ 15 w 36"/>
                <a:gd name="T31" fmla="*/ 22 h 53"/>
                <a:gd name="T32" fmla="*/ 22 w 36"/>
                <a:gd name="T33" fmla="*/ 20 h 53"/>
                <a:gd name="T34" fmla="*/ 24 w 36"/>
                <a:gd name="T35" fmla="*/ 14 h 53"/>
                <a:gd name="T36" fmla="*/ 15 w 36"/>
                <a:gd name="T37" fmla="*/ 7 h 53"/>
                <a:gd name="T38" fmla="*/ 9 w 36"/>
                <a:gd name="T39" fmla="*/ 7 h 53"/>
                <a:gd name="T40" fmla="*/ 9 w 36"/>
                <a:gd name="T41" fmla="*/ 29 h 53"/>
                <a:gd name="T42" fmla="*/ 9 w 36"/>
                <a:gd name="T43" fmla="*/ 46 h 53"/>
                <a:gd name="T44" fmla="*/ 16 w 36"/>
                <a:gd name="T45" fmla="*/ 46 h 53"/>
                <a:gd name="T46" fmla="*/ 24 w 36"/>
                <a:gd name="T47" fmla="*/ 44 h 53"/>
                <a:gd name="T48" fmla="*/ 26 w 36"/>
                <a:gd name="T49" fmla="*/ 37 h 53"/>
                <a:gd name="T50" fmla="*/ 15 w 36"/>
                <a:gd name="T51" fmla="*/ 29 h 53"/>
                <a:gd name="T52" fmla="*/ 9 w 36"/>
                <a:gd name="T53"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53">
                  <a:moveTo>
                    <a:pt x="0" y="53"/>
                  </a:moveTo>
                  <a:cubicBezTo>
                    <a:pt x="0" y="0"/>
                    <a:pt x="0" y="0"/>
                    <a:pt x="0" y="0"/>
                  </a:cubicBezTo>
                  <a:cubicBezTo>
                    <a:pt x="17" y="0"/>
                    <a:pt x="17" y="0"/>
                    <a:pt x="17" y="0"/>
                  </a:cubicBezTo>
                  <a:cubicBezTo>
                    <a:pt x="22" y="0"/>
                    <a:pt x="26" y="1"/>
                    <a:pt x="29" y="4"/>
                  </a:cubicBezTo>
                  <a:cubicBezTo>
                    <a:pt x="32" y="6"/>
                    <a:pt x="33" y="9"/>
                    <a:pt x="33" y="12"/>
                  </a:cubicBezTo>
                  <a:cubicBezTo>
                    <a:pt x="33" y="15"/>
                    <a:pt x="33" y="18"/>
                    <a:pt x="31" y="20"/>
                  </a:cubicBezTo>
                  <a:cubicBezTo>
                    <a:pt x="29" y="22"/>
                    <a:pt x="27" y="24"/>
                    <a:pt x="24" y="25"/>
                  </a:cubicBezTo>
                  <a:cubicBezTo>
                    <a:pt x="24" y="25"/>
                    <a:pt x="24" y="25"/>
                    <a:pt x="24" y="25"/>
                  </a:cubicBezTo>
                  <a:cubicBezTo>
                    <a:pt x="27" y="25"/>
                    <a:pt x="30" y="27"/>
                    <a:pt x="32" y="29"/>
                  </a:cubicBezTo>
                  <a:cubicBezTo>
                    <a:pt x="35" y="31"/>
                    <a:pt x="36" y="34"/>
                    <a:pt x="36" y="38"/>
                  </a:cubicBezTo>
                  <a:cubicBezTo>
                    <a:pt x="36" y="42"/>
                    <a:pt x="34" y="46"/>
                    <a:pt x="30" y="49"/>
                  </a:cubicBezTo>
                  <a:cubicBezTo>
                    <a:pt x="27" y="51"/>
                    <a:pt x="22" y="53"/>
                    <a:pt x="17" y="53"/>
                  </a:cubicBezTo>
                  <a:lnTo>
                    <a:pt x="0" y="53"/>
                  </a:lnTo>
                  <a:close/>
                  <a:moveTo>
                    <a:pt x="9" y="7"/>
                  </a:moveTo>
                  <a:cubicBezTo>
                    <a:pt x="9" y="22"/>
                    <a:pt x="9" y="22"/>
                    <a:pt x="9" y="22"/>
                  </a:cubicBezTo>
                  <a:cubicBezTo>
                    <a:pt x="15" y="22"/>
                    <a:pt x="15" y="22"/>
                    <a:pt x="15" y="22"/>
                  </a:cubicBezTo>
                  <a:cubicBezTo>
                    <a:pt x="18" y="22"/>
                    <a:pt x="20" y="21"/>
                    <a:pt x="22" y="20"/>
                  </a:cubicBezTo>
                  <a:cubicBezTo>
                    <a:pt x="23" y="19"/>
                    <a:pt x="24" y="17"/>
                    <a:pt x="24" y="14"/>
                  </a:cubicBezTo>
                  <a:cubicBezTo>
                    <a:pt x="24" y="10"/>
                    <a:pt x="21" y="7"/>
                    <a:pt x="15" y="7"/>
                  </a:cubicBezTo>
                  <a:lnTo>
                    <a:pt x="9" y="7"/>
                  </a:lnTo>
                  <a:close/>
                  <a:moveTo>
                    <a:pt x="9" y="29"/>
                  </a:moveTo>
                  <a:cubicBezTo>
                    <a:pt x="9" y="46"/>
                    <a:pt x="9" y="46"/>
                    <a:pt x="9" y="46"/>
                  </a:cubicBezTo>
                  <a:cubicBezTo>
                    <a:pt x="16" y="46"/>
                    <a:pt x="16" y="46"/>
                    <a:pt x="16" y="46"/>
                  </a:cubicBezTo>
                  <a:cubicBezTo>
                    <a:pt x="20" y="46"/>
                    <a:pt x="22" y="45"/>
                    <a:pt x="24" y="44"/>
                  </a:cubicBezTo>
                  <a:cubicBezTo>
                    <a:pt x="26" y="42"/>
                    <a:pt x="26" y="40"/>
                    <a:pt x="26" y="37"/>
                  </a:cubicBezTo>
                  <a:cubicBezTo>
                    <a:pt x="26" y="32"/>
                    <a:pt x="23" y="29"/>
                    <a:pt x="15" y="29"/>
                  </a:cubicBezTo>
                  <a:lnTo>
                    <a:pt x="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6" name="Freeform 86"/>
            <p:cNvSpPr>
              <a:spLocks/>
            </p:cNvSpPr>
            <p:nvPr/>
          </p:nvSpPr>
          <p:spPr bwMode="auto">
            <a:xfrm>
              <a:off x="7475539" y="4702176"/>
              <a:ext cx="88900" cy="117475"/>
            </a:xfrm>
            <a:custGeom>
              <a:avLst/>
              <a:gdLst>
                <a:gd name="T0" fmla="*/ 41 w 41"/>
                <a:gd name="T1" fmla="*/ 32 h 54"/>
                <a:gd name="T2" fmla="*/ 20 w 41"/>
                <a:gd name="T3" fmla="*/ 54 h 54"/>
                <a:gd name="T4" fmla="*/ 0 w 41"/>
                <a:gd name="T5" fmla="*/ 32 h 54"/>
                <a:gd name="T6" fmla="*/ 0 w 41"/>
                <a:gd name="T7" fmla="*/ 0 h 54"/>
                <a:gd name="T8" fmla="*/ 9 w 41"/>
                <a:gd name="T9" fmla="*/ 0 h 54"/>
                <a:gd name="T10" fmla="*/ 9 w 41"/>
                <a:gd name="T11" fmla="*/ 31 h 54"/>
                <a:gd name="T12" fmla="*/ 20 w 41"/>
                <a:gd name="T13" fmla="*/ 46 h 54"/>
                <a:gd name="T14" fmla="*/ 32 w 41"/>
                <a:gd name="T15" fmla="*/ 31 h 54"/>
                <a:gd name="T16" fmla="*/ 32 w 41"/>
                <a:gd name="T17" fmla="*/ 0 h 54"/>
                <a:gd name="T18" fmla="*/ 41 w 41"/>
                <a:gd name="T19" fmla="*/ 0 h 54"/>
                <a:gd name="T20" fmla="*/ 41 w 41"/>
                <a:gd name="T21"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4">
                  <a:moveTo>
                    <a:pt x="41" y="32"/>
                  </a:moveTo>
                  <a:cubicBezTo>
                    <a:pt x="41" y="46"/>
                    <a:pt x="34" y="54"/>
                    <a:pt x="20" y="54"/>
                  </a:cubicBezTo>
                  <a:cubicBezTo>
                    <a:pt x="6" y="54"/>
                    <a:pt x="0" y="47"/>
                    <a:pt x="0" y="32"/>
                  </a:cubicBezTo>
                  <a:cubicBezTo>
                    <a:pt x="0" y="0"/>
                    <a:pt x="0" y="0"/>
                    <a:pt x="0" y="0"/>
                  </a:cubicBezTo>
                  <a:cubicBezTo>
                    <a:pt x="9" y="0"/>
                    <a:pt x="9" y="0"/>
                    <a:pt x="9" y="0"/>
                  </a:cubicBezTo>
                  <a:cubicBezTo>
                    <a:pt x="9" y="31"/>
                    <a:pt x="9" y="31"/>
                    <a:pt x="9" y="31"/>
                  </a:cubicBezTo>
                  <a:cubicBezTo>
                    <a:pt x="9" y="41"/>
                    <a:pt x="13" y="46"/>
                    <a:pt x="20" y="46"/>
                  </a:cubicBezTo>
                  <a:cubicBezTo>
                    <a:pt x="28" y="46"/>
                    <a:pt x="32" y="41"/>
                    <a:pt x="32" y="31"/>
                  </a:cubicBezTo>
                  <a:cubicBezTo>
                    <a:pt x="32" y="0"/>
                    <a:pt x="32" y="0"/>
                    <a:pt x="32" y="0"/>
                  </a:cubicBezTo>
                  <a:cubicBezTo>
                    <a:pt x="41" y="0"/>
                    <a:pt x="41" y="0"/>
                    <a:pt x="41" y="0"/>
                  </a:cubicBezTo>
                  <a:lnTo>
                    <a:pt x="41"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7" name="Freeform 87"/>
            <p:cNvSpPr>
              <a:spLocks/>
            </p:cNvSpPr>
            <p:nvPr/>
          </p:nvSpPr>
          <p:spPr bwMode="auto">
            <a:xfrm>
              <a:off x="7578727" y="4702176"/>
              <a:ext cx="85725" cy="115888"/>
            </a:xfrm>
            <a:custGeom>
              <a:avLst/>
              <a:gdLst>
                <a:gd name="T0" fmla="*/ 54 w 54"/>
                <a:gd name="T1" fmla="*/ 11 h 73"/>
                <a:gd name="T2" fmla="*/ 33 w 54"/>
                <a:gd name="T3" fmla="*/ 11 h 73"/>
                <a:gd name="T4" fmla="*/ 33 w 54"/>
                <a:gd name="T5" fmla="*/ 73 h 73"/>
                <a:gd name="T6" fmla="*/ 21 w 54"/>
                <a:gd name="T7" fmla="*/ 73 h 73"/>
                <a:gd name="T8" fmla="*/ 21 w 54"/>
                <a:gd name="T9" fmla="*/ 11 h 73"/>
                <a:gd name="T10" fmla="*/ 0 w 54"/>
                <a:gd name="T11" fmla="*/ 11 h 73"/>
                <a:gd name="T12" fmla="*/ 0 w 54"/>
                <a:gd name="T13" fmla="*/ 0 h 73"/>
                <a:gd name="T14" fmla="*/ 54 w 54"/>
                <a:gd name="T15" fmla="*/ 0 h 73"/>
                <a:gd name="T16" fmla="*/ 54 w 54"/>
                <a:gd name="T17"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3">
                  <a:moveTo>
                    <a:pt x="54" y="11"/>
                  </a:moveTo>
                  <a:lnTo>
                    <a:pt x="33" y="11"/>
                  </a:lnTo>
                  <a:lnTo>
                    <a:pt x="33" y="73"/>
                  </a:lnTo>
                  <a:lnTo>
                    <a:pt x="21" y="73"/>
                  </a:lnTo>
                  <a:lnTo>
                    <a:pt x="21"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8" name="Freeform 88"/>
            <p:cNvSpPr>
              <a:spLocks noEditPoints="1"/>
            </p:cNvSpPr>
            <p:nvPr/>
          </p:nvSpPr>
          <p:spPr bwMode="auto">
            <a:xfrm>
              <a:off x="7666039" y="4700588"/>
              <a:ext cx="109538" cy="119063"/>
            </a:xfrm>
            <a:custGeom>
              <a:avLst/>
              <a:gdLst>
                <a:gd name="T0" fmla="*/ 25 w 50"/>
                <a:gd name="T1" fmla="*/ 55 h 55"/>
                <a:gd name="T2" fmla="*/ 7 w 50"/>
                <a:gd name="T3" fmla="*/ 47 h 55"/>
                <a:gd name="T4" fmla="*/ 0 w 50"/>
                <a:gd name="T5" fmla="*/ 28 h 55"/>
                <a:gd name="T6" fmla="*/ 7 w 50"/>
                <a:gd name="T7" fmla="*/ 8 h 55"/>
                <a:gd name="T8" fmla="*/ 26 w 50"/>
                <a:gd name="T9" fmla="*/ 0 h 55"/>
                <a:gd name="T10" fmla="*/ 43 w 50"/>
                <a:gd name="T11" fmla="*/ 8 h 55"/>
                <a:gd name="T12" fmla="*/ 50 w 50"/>
                <a:gd name="T13" fmla="*/ 27 h 55"/>
                <a:gd name="T14" fmla="*/ 43 w 50"/>
                <a:gd name="T15" fmla="*/ 47 h 55"/>
                <a:gd name="T16" fmla="*/ 25 w 50"/>
                <a:gd name="T17" fmla="*/ 55 h 55"/>
                <a:gd name="T18" fmla="*/ 25 w 50"/>
                <a:gd name="T19" fmla="*/ 8 h 55"/>
                <a:gd name="T20" fmla="*/ 14 w 50"/>
                <a:gd name="T21" fmla="*/ 13 h 55"/>
                <a:gd name="T22" fmla="*/ 9 w 50"/>
                <a:gd name="T23" fmla="*/ 28 h 55"/>
                <a:gd name="T24" fmla="*/ 13 w 50"/>
                <a:gd name="T25" fmla="*/ 42 h 55"/>
                <a:gd name="T26" fmla="*/ 25 w 50"/>
                <a:gd name="T27" fmla="*/ 47 h 55"/>
                <a:gd name="T28" fmla="*/ 37 w 50"/>
                <a:gd name="T29" fmla="*/ 42 h 55"/>
                <a:gd name="T30" fmla="*/ 41 w 50"/>
                <a:gd name="T31" fmla="*/ 28 h 55"/>
                <a:gd name="T32" fmla="*/ 37 w 50"/>
                <a:gd name="T33" fmla="*/ 13 h 55"/>
                <a:gd name="T34" fmla="*/ 25 w 50"/>
                <a:gd name="T3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25" y="55"/>
                  </a:moveTo>
                  <a:cubicBezTo>
                    <a:pt x="17" y="55"/>
                    <a:pt x="11" y="52"/>
                    <a:pt x="7" y="47"/>
                  </a:cubicBezTo>
                  <a:cubicBezTo>
                    <a:pt x="2" y="42"/>
                    <a:pt x="0" y="36"/>
                    <a:pt x="0" y="28"/>
                  </a:cubicBezTo>
                  <a:cubicBezTo>
                    <a:pt x="0" y="20"/>
                    <a:pt x="2" y="13"/>
                    <a:pt x="7" y="8"/>
                  </a:cubicBezTo>
                  <a:cubicBezTo>
                    <a:pt x="11" y="3"/>
                    <a:pt x="18" y="0"/>
                    <a:pt x="26" y="0"/>
                  </a:cubicBezTo>
                  <a:cubicBezTo>
                    <a:pt x="33" y="0"/>
                    <a:pt x="39" y="3"/>
                    <a:pt x="43" y="8"/>
                  </a:cubicBezTo>
                  <a:cubicBezTo>
                    <a:pt x="48" y="13"/>
                    <a:pt x="50" y="19"/>
                    <a:pt x="50" y="27"/>
                  </a:cubicBezTo>
                  <a:cubicBezTo>
                    <a:pt x="50" y="35"/>
                    <a:pt x="48" y="42"/>
                    <a:pt x="43" y="47"/>
                  </a:cubicBezTo>
                  <a:cubicBezTo>
                    <a:pt x="39" y="52"/>
                    <a:pt x="33" y="55"/>
                    <a:pt x="25" y="55"/>
                  </a:cubicBezTo>
                  <a:close/>
                  <a:moveTo>
                    <a:pt x="25" y="8"/>
                  </a:moveTo>
                  <a:cubicBezTo>
                    <a:pt x="20" y="8"/>
                    <a:pt x="17" y="10"/>
                    <a:pt x="14" y="13"/>
                  </a:cubicBezTo>
                  <a:cubicBezTo>
                    <a:pt x="11" y="17"/>
                    <a:pt x="9" y="22"/>
                    <a:pt x="9" y="28"/>
                  </a:cubicBezTo>
                  <a:cubicBezTo>
                    <a:pt x="9" y="33"/>
                    <a:pt x="10" y="38"/>
                    <a:pt x="13" y="42"/>
                  </a:cubicBezTo>
                  <a:cubicBezTo>
                    <a:pt x="16" y="45"/>
                    <a:pt x="20" y="47"/>
                    <a:pt x="25" y="47"/>
                  </a:cubicBezTo>
                  <a:cubicBezTo>
                    <a:pt x="30" y="47"/>
                    <a:pt x="34" y="45"/>
                    <a:pt x="37" y="42"/>
                  </a:cubicBezTo>
                  <a:cubicBezTo>
                    <a:pt x="40" y="39"/>
                    <a:pt x="41" y="34"/>
                    <a:pt x="41" y="28"/>
                  </a:cubicBezTo>
                  <a:cubicBezTo>
                    <a:pt x="41" y="21"/>
                    <a:pt x="40" y="17"/>
                    <a:pt x="37" y="13"/>
                  </a:cubicBezTo>
                  <a:cubicBezTo>
                    <a:pt x="34" y="10"/>
                    <a:pt x="30" y="8"/>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9" name="Freeform 89"/>
            <p:cNvSpPr>
              <a:spLocks noEditPoints="1"/>
            </p:cNvSpPr>
            <p:nvPr/>
          </p:nvSpPr>
          <p:spPr bwMode="auto">
            <a:xfrm>
              <a:off x="7796214" y="4702176"/>
              <a:ext cx="87313" cy="115888"/>
            </a:xfrm>
            <a:custGeom>
              <a:avLst/>
              <a:gdLst>
                <a:gd name="T0" fmla="*/ 40 w 40"/>
                <a:gd name="T1" fmla="*/ 53 h 53"/>
                <a:gd name="T2" fmla="*/ 30 w 40"/>
                <a:gd name="T3" fmla="*/ 53 h 53"/>
                <a:gd name="T4" fmla="*/ 22 w 40"/>
                <a:gd name="T5" fmla="*/ 39 h 53"/>
                <a:gd name="T6" fmla="*/ 20 w 40"/>
                <a:gd name="T7" fmla="*/ 35 h 53"/>
                <a:gd name="T8" fmla="*/ 17 w 40"/>
                <a:gd name="T9" fmla="*/ 33 h 53"/>
                <a:gd name="T10" fmla="*/ 15 w 40"/>
                <a:gd name="T11" fmla="*/ 32 h 53"/>
                <a:gd name="T12" fmla="*/ 12 w 40"/>
                <a:gd name="T13" fmla="*/ 31 h 53"/>
                <a:gd name="T14" fmla="*/ 8 w 40"/>
                <a:gd name="T15" fmla="*/ 31 h 53"/>
                <a:gd name="T16" fmla="*/ 8 w 40"/>
                <a:gd name="T17" fmla="*/ 53 h 53"/>
                <a:gd name="T18" fmla="*/ 0 w 40"/>
                <a:gd name="T19" fmla="*/ 53 h 53"/>
                <a:gd name="T20" fmla="*/ 0 w 40"/>
                <a:gd name="T21" fmla="*/ 0 h 53"/>
                <a:gd name="T22" fmla="*/ 17 w 40"/>
                <a:gd name="T23" fmla="*/ 0 h 53"/>
                <a:gd name="T24" fmla="*/ 24 w 40"/>
                <a:gd name="T25" fmla="*/ 1 h 53"/>
                <a:gd name="T26" fmla="*/ 29 w 40"/>
                <a:gd name="T27" fmla="*/ 4 h 53"/>
                <a:gd name="T28" fmla="*/ 33 w 40"/>
                <a:gd name="T29" fmla="*/ 8 h 53"/>
                <a:gd name="T30" fmla="*/ 34 w 40"/>
                <a:gd name="T31" fmla="*/ 14 h 53"/>
                <a:gd name="T32" fmla="*/ 33 w 40"/>
                <a:gd name="T33" fmla="*/ 20 h 53"/>
                <a:gd name="T34" fmla="*/ 31 w 40"/>
                <a:gd name="T35" fmla="*/ 24 h 53"/>
                <a:gd name="T36" fmla="*/ 27 w 40"/>
                <a:gd name="T37" fmla="*/ 27 h 53"/>
                <a:gd name="T38" fmla="*/ 23 w 40"/>
                <a:gd name="T39" fmla="*/ 29 h 53"/>
                <a:gd name="T40" fmla="*/ 23 w 40"/>
                <a:gd name="T41" fmla="*/ 29 h 53"/>
                <a:gd name="T42" fmla="*/ 25 w 40"/>
                <a:gd name="T43" fmla="*/ 31 h 53"/>
                <a:gd name="T44" fmla="*/ 27 w 40"/>
                <a:gd name="T45" fmla="*/ 33 h 53"/>
                <a:gd name="T46" fmla="*/ 29 w 40"/>
                <a:gd name="T47" fmla="*/ 35 h 53"/>
                <a:gd name="T48" fmla="*/ 31 w 40"/>
                <a:gd name="T49" fmla="*/ 38 h 53"/>
                <a:gd name="T50" fmla="*/ 40 w 40"/>
                <a:gd name="T51" fmla="*/ 53 h 53"/>
                <a:gd name="T52" fmla="*/ 8 w 40"/>
                <a:gd name="T53" fmla="*/ 7 h 53"/>
                <a:gd name="T54" fmla="*/ 8 w 40"/>
                <a:gd name="T55" fmla="*/ 24 h 53"/>
                <a:gd name="T56" fmla="*/ 16 w 40"/>
                <a:gd name="T57" fmla="*/ 24 h 53"/>
                <a:gd name="T58" fmla="*/ 19 w 40"/>
                <a:gd name="T59" fmla="*/ 24 h 53"/>
                <a:gd name="T60" fmla="*/ 22 w 40"/>
                <a:gd name="T61" fmla="*/ 22 h 53"/>
                <a:gd name="T62" fmla="*/ 24 w 40"/>
                <a:gd name="T63" fmla="*/ 19 h 53"/>
                <a:gd name="T64" fmla="*/ 25 w 40"/>
                <a:gd name="T65" fmla="*/ 15 h 53"/>
                <a:gd name="T66" fmla="*/ 23 w 40"/>
                <a:gd name="T67" fmla="*/ 9 h 53"/>
                <a:gd name="T68" fmla="*/ 16 w 40"/>
                <a:gd name="T69" fmla="*/ 7 h 53"/>
                <a:gd name="T70" fmla="*/ 8 w 40"/>
                <a:gd name="T71"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3">
                  <a:moveTo>
                    <a:pt x="40" y="53"/>
                  </a:moveTo>
                  <a:cubicBezTo>
                    <a:pt x="30" y="53"/>
                    <a:pt x="30" y="53"/>
                    <a:pt x="30" y="53"/>
                  </a:cubicBezTo>
                  <a:cubicBezTo>
                    <a:pt x="22" y="39"/>
                    <a:pt x="22" y="39"/>
                    <a:pt x="22" y="39"/>
                  </a:cubicBezTo>
                  <a:cubicBezTo>
                    <a:pt x="21" y="37"/>
                    <a:pt x="20" y="36"/>
                    <a:pt x="20" y="35"/>
                  </a:cubicBezTo>
                  <a:cubicBezTo>
                    <a:pt x="19" y="34"/>
                    <a:pt x="18" y="34"/>
                    <a:pt x="17" y="33"/>
                  </a:cubicBezTo>
                  <a:cubicBezTo>
                    <a:pt x="17" y="33"/>
                    <a:pt x="16" y="32"/>
                    <a:pt x="15" y="32"/>
                  </a:cubicBezTo>
                  <a:cubicBezTo>
                    <a:pt x="14" y="32"/>
                    <a:pt x="13" y="31"/>
                    <a:pt x="12" y="31"/>
                  </a:cubicBezTo>
                  <a:cubicBezTo>
                    <a:pt x="8" y="31"/>
                    <a:pt x="8" y="31"/>
                    <a:pt x="8" y="31"/>
                  </a:cubicBezTo>
                  <a:cubicBezTo>
                    <a:pt x="8" y="53"/>
                    <a:pt x="8" y="53"/>
                    <a:pt x="8" y="53"/>
                  </a:cubicBezTo>
                  <a:cubicBezTo>
                    <a:pt x="0" y="53"/>
                    <a:pt x="0" y="53"/>
                    <a:pt x="0" y="53"/>
                  </a:cubicBezTo>
                  <a:cubicBezTo>
                    <a:pt x="0" y="0"/>
                    <a:pt x="0" y="0"/>
                    <a:pt x="0" y="0"/>
                  </a:cubicBezTo>
                  <a:cubicBezTo>
                    <a:pt x="17" y="0"/>
                    <a:pt x="17" y="0"/>
                    <a:pt x="17" y="0"/>
                  </a:cubicBezTo>
                  <a:cubicBezTo>
                    <a:pt x="19" y="0"/>
                    <a:pt x="22" y="1"/>
                    <a:pt x="24" y="1"/>
                  </a:cubicBezTo>
                  <a:cubicBezTo>
                    <a:pt x="26" y="2"/>
                    <a:pt x="28" y="3"/>
                    <a:pt x="29" y="4"/>
                  </a:cubicBezTo>
                  <a:cubicBezTo>
                    <a:pt x="31" y="5"/>
                    <a:pt x="32" y="7"/>
                    <a:pt x="33" y="8"/>
                  </a:cubicBezTo>
                  <a:cubicBezTo>
                    <a:pt x="34" y="10"/>
                    <a:pt x="34" y="12"/>
                    <a:pt x="34" y="14"/>
                  </a:cubicBezTo>
                  <a:cubicBezTo>
                    <a:pt x="34" y="16"/>
                    <a:pt x="34" y="18"/>
                    <a:pt x="33" y="20"/>
                  </a:cubicBezTo>
                  <a:cubicBezTo>
                    <a:pt x="33" y="21"/>
                    <a:pt x="32" y="22"/>
                    <a:pt x="31" y="24"/>
                  </a:cubicBezTo>
                  <a:cubicBezTo>
                    <a:pt x="30" y="25"/>
                    <a:pt x="29" y="26"/>
                    <a:pt x="27" y="27"/>
                  </a:cubicBezTo>
                  <a:cubicBezTo>
                    <a:pt x="26" y="28"/>
                    <a:pt x="24" y="28"/>
                    <a:pt x="23" y="29"/>
                  </a:cubicBezTo>
                  <a:cubicBezTo>
                    <a:pt x="23" y="29"/>
                    <a:pt x="23" y="29"/>
                    <a:pt x="23" y="29"/>
                  </a:cubicBezTo>
                  <a:cubicBezTo>
                    <a:pt x="23" y="29"/>
                    <a:pt x="24" y="30"/>
                    <a:pt x="25" y="31"/>
                  </a:cubicBezTo>
                  <a:cubicBezTo>
                    <a:pt x="26" y="31"/>
                    <a:pt x="26" y="32"/>
                    <a:pt x="27" y="33"/>
                  </a:cubicBezTo>
                  <a:cubicBezTo>
                    <a:pt x="28" y="33"/>
                    <a:pt x="28" y="34"/>
                    <a:pt x="29" y="35"/>
                  </a:cubicBezTo>
                  <a:cubicBezTo>
                    <a:pt x="30" y="36"/>
                    <a:pt x="30" y="37"/>
                    <a:pt x="31" y="38"/>
                  </a:cubicBezTo>
                  <a:lnTo>
                    <a:pt x="40" y="53"/>
                  </a:lnTo>
                  <a:close/>
                  <a:moveTo>
                    <a:pt x="8" y="7"/>
                  </a:moveTo>
                  <a:cubicBezTo>
                    <a:pt x="8" y="24"/>
                    <a:pt x="8" y="24"/>
                    <a:pt x="8" y="24"/>
                  </a:cubicBezTo>
                  <a:cubicBezTo>
                    <a:pt x="16" y="24"/>
                    <a:pt x="16" y="24"/>
                    <a:pt x="16" y="24"/>
                  </a:cubicBezTo>
                  <a:cubicBezTo>
                    <a:pt x="17" y="24"/>
                    <a:pt x="18" y="24"/>
                    <a:pt x="19" y="24"/>
                  </a:cubicBezTo>
                  <a:cubicBezTo>
                    <a:pt x="21" y="23"/>
                    <a:pt x="22" y="23"/>
                    <a:pt x="22" y="22"/>
                  </a:cubicBezTo>
                  <a:cubicBezTo>
                    <a:pt x="23" y="21"/>
                    <a:pt x="24" y="20"/>
                    <a:pt x="24" y="19"/>
                  </a:cubicBezTo>
                  <a:cubicBezTo>
                    <a:pt x="25" y="18"/>
                    <a:pt x="25" y="17"/>
                    <a:pt x="25" y="15"/>
                  </a:cubicBezTo>
                  <a:cubicBezTo>
                    <a:pt x="25" y="13"/>
                    <a:pt x="24" y="11"/>
                    <a:pt x="23"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0" name="Freeform 90"/>
            <p:cNvSpPr>
              <a:spLocks/>
            </p:cNvSpPr>
            <p:nvPr/>
          </p:nvSpPr>
          <p:spPr bwMode="auto">
            <a:xfrm>
              <a:off x="7893052" y="4700588"/>
              <a:ext cx="73025" cy="119063"/>
            </a:xfrm>
            <a:custGeom>
              <a:avLst/>
              <a:gdLst>
                <a:gd name="T0" fmla="*/ 0 w 34"/>
                <a:gd name="T1" fmla="*/ 52 h 55"/>
                <a:gd name="T2" fmla="*/ 0 w 34"/>
                <a:gd name="T3" fmla="*/ 43 h 55"/>
                <a:gd name="T4" fmla="*/ 3 w 34"/>
                <a:gd name="T5" fmla="*/ 45 h 55"/>
                <a:gd name="T6" fmla="*/ 6 w 34"/>
                <a:gd name="T7" fmla="*/ 46 h 55"/>
                <a:gd name="T8" fmla="*/ 10 w 34"/>
                <a:gd name="T9" fmla="*/ 47 h 55"/>
                <a:gd name="T10" fmla="*/ 14 w 34"/>
                <a:gd name="T11" fmla="*/ 47 h 55"/>
                <a:gd name="T12" fmla="*/ 22 w 34"/>
                <a:gd name="T13" fmla="*/ 46 h 55"/>
                <a:gd name="T14" fmla="*/ 24 w 34"/>
                <a:gd name="T15" fmla="*/ 40 h 55"/>
                <a:gd name="T16" fmla="*/ 23 w 34"/>
                <a:gd name="T17" fmla="*/ 37 h 55"/>
                <a:gd name="T18" fmla="*/ 21 w 34"/>
                <a:gd name="T19" fmla="*/ 35 h 55"/>
                <a:gd name="T20" fmla="*/ 17 w 34"/>
                <a:gd name="T21" fmla="*/ 32 h 55"/>
                <a:gd name="T22" fmla="*/ 13 w 34"/>
                <a:gd name="T23" fmla="*/ 30 h 55"/>
                <a:gd name="T24" fmla="*/ 8 w 34"/>
                <a:gd name="T25" fmla="*/ 27 h 55"/>
                <a:gd name="T26" fmla="*/ 4 w 34"/>
                <a:gd name="T27" fmla="*/ 24 h 55"/>
                <a:gd name="T28" fmla="*/ 1 w 34"/>
                <a:gd name="T29" fmla="*/ 20 h 55"/>
                <a:gd name="T30" fmla="*/ 0 w 34"/>
                <a:gd name="T31" fmla="*/ 15 h 55"/>
                <a:gd name="T32" fmla="*/ 2 w 34"/>
                <a:gd name="T33" fmla="*/ 8 h 55"/>
                <a:gd name="T34" fmla="*/ 6 w 34"/>
                <a:gd name="T35" fmla="*/ 4 h 55"/>
                <a:gd name="T36" fmla="*/ 12 w 34"/>
                <a:gd name="T37" fmla="*/ 1 h 55"/>
                <a:gd name="T38" fmla="*/ 19 w 34"/>
                <a:gd name="T39" fmla="*/ 0 h 55"/>
                <a:gd name="T40" fmla="*/ 31 w 34"/>
                <a:gd name="T41" fmla="*/ 2 h 55"/>
                <a:gd name="T42" fmla="*/ 31 w 34"/>
                <a:gd name="T43" fmla="*/ 11 h 55"/>
                <a:gd name="T44" fmla="*/ 20 w 34"/>
                <a:gd name="T45" fmla="*/ 8 h 55"/>
                <a:gd name="T46" fmla="*/ 16 w 34"/>
                <a:gd name="T47" fmla="*/ 8 h 55"/>
                <a:gd name="T48" fmla="*/ 12 w 34"/>
                <a:gd name="T49" fmla="*/ 9 h 55"/>
                <a:gd name="T50" fmla="*/ 10 w 34"/>
                <a:gd name="T51" fmla="*/ 11 h 55"/>
                <a:gd name="T52" fmla="*/ 9 w 34"/>
                <a:gd name="T53" fmla="*/ 15 h 55"/>
                <a:gd name="T54" fmla="*/ 10 w 34"/>
                <a:gd name="T55" fmla="*/ 18 h 55"/>
                <a:gd name="T56" fmla="*/ 12 w 34"/>
                <a:gd name="T57" fmla="*/ 20 h 55"/>
                <a:gd name="T58" fmla="*/ 15 w 34"/>
                <a:gd name="T59" fmla="*/ 22 h 55"/>
                <a:gd name="T60" fmla="*/ 20 w 34"/>
                <a:gd name="T61" fmla="*/ 24 h 55"/>
                <a:gd name="T62" fmla="*/ 25 w 34"/>
                <a:gd name="T63" fmla="*/ 27 h 55"/>
                <a:gd name="T64" fmla="*/ 30 w 34"/>
                <a:gd name="T65" fmla="*/ 31 h 55"/>
                <a:gd name="T66" fmla="*/ 32 w 34"/>
                <a:gd name="T67" fmla="*/ 35 h 55"/>
                <a:gd name="T68" fmla="*/ 34 w 34"/>
                <a:gd name="T69" fmla="*/ 40 h 55"/>
                <a:gd name="T70" fmla="*/ 32 w 34"/>
                <a:gd name="T71" fmla="*/ 47 h 55"/>
                <a:gd name="T72" fmla="*/ 28 w 34"/>
                <a:gd name="T73" fmla="*/ 51 h 55"/>
                <a:gd name="T74" fmla="*/ 21 w 34"/>
                <a:gd name="T75" fmla="*/ 54 h 55"/>
                <a:gd name="T76" fmla="*/ 14 w 34"/>
                <a:gd name="T77" fmla="*/ 55 h 55"/>
                <a:gd name="T78" fmla="*/ 11 w 34"/>
                <a:gd name="T79" fmla="*/ 54 h 55"/>
                <a:gd name="T80" fmla="*/ 7 w 34"/>
                <a:gd name="T81" fmla="*/ 54 h 55"/>
                <a:gd name="T82" fmla="*/ 3 w 34"/>
                <a:gd name="T83" fmla="*/ 53 h 55"/>
                <a:gd name="T84" fmla="*/ 0 w 34"/>
                <a:gd name="T85"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55">
                  <a:moveTo>
                    <a:pt x="0" y="52"/>
                  </a:moveTo>
                  <a:cubicBezTo>
                    <a:pt x="0" y="43"/>
                    <a:pt x="0" y="43"/>
                    <a:pt x="0" y="43"/>
                  </a:cubicBezTo>
                  <a:cubicBezTo>
                    <a:pt x="1" y="43"/>
                    <a:pt x="2" y="44"/>
                    <a:pt x="3" y="45"/>
                  </a:cubicBezTo>
                  <a:cubicBezTo>
                    <a:pt x="4" y="45"/>
                    <a:pt x="5" y="46"/>
                    <a:pt x="6" y="46"/>
                  </a:cubicBezTo>
                  <a:cubicBezTo>
                    <a:pt x="8" y="47"/>
                    <a:pt x="9" y="47"/>
                    <a:pt x="10" y="47"/>
                  </a:cubicBezTo>
                  <a:cubicBezTo>
                    <a:pt x="11" y="47"/>
                    <a:pt x="12" y="47"/>
                    <a:pt x="14" y="47"/>
                  </a:cubicBezTo>
                  <a:cubicBezTo>
                    <a:pt x="17" y="47"/>
                    <a:pt x="20" y="47"/>
                    <a:pt x="22" y="46"/>
                  </a:cubicBezTo>
                  <a:cubicBezTo>
                    <a:pt x="23" y="44"/>
                    <a:pt x="24" y="43"/>
                    <a:pt x="24" y="40"/>
                  </a:cubicBezTo>
                  <a:cubicBezTo>
                    <a:pt x="24" y="39"/>
                    <a:pt x="24" y="38"/>
                    <a:pt x="23" y="37"/>
                  </a:cubicBezTo>
                  <a:cubicBezTo>
                    <a:pt x="23" y="36"/>
                    <a:pt x="22" y="35"/>
                    <a:pt x="21" y="35"/>
                  </a:cubicBezTo>
                  <a:cubicBezTo>
                    <a:pt x="20" y="34"/>
                    <a:pt x="19" y="33"/>
                    <a:pt x="17" y="32"/>
                  </a:cubicBezTo>
                  <a:cubicBezTo>
                    <a:pt x="16" y="32"/>
                    <a:pt x="14" y="31"/>
                    <a:pt x="13" y="30"/>
                  </a:cubicBezTo>
                  <a:cubicBezTo>
                    <a:pt x="11" y="29"/>
                    <a:pt x="9" y="28"/>
                    <a:pt x="8" y="27"/>
                  </a:cubicBezTo>
                  <a:cubicBezTo>
                    <a:pt x="6" y="26"/>
                    <a:pt x="5" y="25"/>
                    <a:pt x="4" y="24"/>
                  </a:cubicBezTo>
                  <a:cubicBezTo>
                    <a:pt x="2" y="23"/>
                    <a:pt x="2" y="22"/>
                    <a:pt x="1" y="20"/>
                  </a:cubicBezTo>
                  <a:cubicBezTo>
                    <a:pt x="0" y="19"/>
                    <a:pt x="0" y="17"/>
                    <a:pt x="0" y="15"/>
                  </a:cubicBezTo>
                  <a:cubicBezTo>
                    <a:pt x="0" y="12"/>
                    <a:pt x="0" y="10"/>
                    <a:pt x="2" y="8"/>
                  </a:cubicBezTo>
                  <a:cubicBezTo>
                    <a:pt x="3" y="7"/>
                    <a:pt x="4" y="5"/>
                    <a:pt x="6" y="4"/>
                  </a:cubicBezTo>
                  <a:cubicBezTo>
                    <a:pt x="8" y="3"/>
                    <a:pt x="10" y="2"/>
                    <a:pt x="12" y="1"/>
                  </a:cubicBezTo>
                  <a:cubicBezTo>
                    <a:pt x="14" y="1"/>
                    <a:pt x="17" y="0"/>
                    <a:pt x="19" y="0"/>
                  </a:cubicBezTo>
                  <a:cubicBezTo>
                    <a:pt x="25" y="0"/>
                    <a:pt x="29" y="1"/>
                    <a:pt x="31" y="2"/>
                  </a:cubicBezTo>
                  <a:cubicBezTo>
                    <a:pt x="31" y="11"/>
                    <a:pt x="31" y="11"/>
                    <a:pt x="31" y="11"/>
                  </a:cubicBezTo>
                  <a:cubicBezTo>
                    <a:pt x="28" y="9"/>
                    <a:pt x="24" y="8"/>
                    <a:pt x="20" y="8"/>
                  </a:cubicBezTo>
                  <a:cubicBezTo>
                    <a:pt x="18" y="8"/>
                    <a:pt x="17" y="8"/>
                    <a:pt x="16" y="8"/>
                  </a:cubicBezTo>
                  <a:cubicBezTo>
                    <a:pt x="15" y="8"/>
                    <a:pt x="13" y="9"/>
                    <a:pt x="12" y="9"/>
                  </a:cubicBezTo>
                  <a:cubicBezTo>
                    <a:pt x="11" y="10"/>
                    <a:pt x="11" y="11"/>
                    <a:pt x="10" y="11"/>
                  </a:cubicBezTo>
                  <a:cubicBezTo>
                    <a:pt x="9" y="12"/>
                    <a:pt x="9" y="13"/>
                    <a:pt x="9" y="15"/>
                  </a:cubicBezTo>
                  <a:cubicBezTo>
                    <a:pt x="9" y="16"/>
                    <a:pt x="9" y="17"/>
                    <a:pt x="10" y="18"/>
                  </a:cubicBezTo>
                  <a:cubicBezTo>
                    <a:pt x="10" y="18"/>
                    <a:pt x="11" y="19"/>
                    <a:pt x="12" y="20"/>
                  </a:cubicBezTo>
                  <a:cubicBezTo>
                    <a:pt x="13" y="21"/>
                    <a:pt x="14" y="21"/>
                    <a:pt x="15" y="22"/>
                  </a:cubicBezTo>
                  <a:cubicBezTo>
                    <a:pt x="17" y="23"/>
                    <a:pt x="18" y="23"/>
                    <a:pt x="20" y="24"/>
                  </a:cubicBezTo>
                  <a:cubicBezTo>
                    <a:pt x="22" y="25"/>
                    <a:pt x="24" y="26"/>
                    <a:pt x="25" y="27"/>
                  </a:cubicBezTo>
                  <a:cubicBezTo>
                    <a:pt x="27" y="28"/>
                    <a:pt x="28" y="29"/>
                    <a:pt x="30" y="31"/>
                  </a:cubicBezTo>
                  <a:cubicBezTo>
                    <a:pt x="31" y="32"/>
                    <a:pt x="32" y="33"/>
                    <a:pt x="32" y="35"/>
                  </a:cubicBezTo>
                  <a:cubicBezTo>
                    <a:pt x="33" y="36"/>
                    <a:pt x="34" y="38"/>
                    <a:pt x="34" y="40"/>
                  </a:cubicBezTo>
                  <a:cubicBezTo>
                    <a:pt x="34" y="43"/>
                    <a:pt x="33" y="45"/>
                    <a:pt x="32" y="47"/>
                  </a:cubicBezTo>
                  <a:cubicBezTo>
                    <a:pt x="31" y="49"/>
                    <a:pt x="29" y="50"/>
                    <a:pt x="28" y="51"/>
                  </a:cubicBezTo>
                  <a:cubicBezTo>
                    <a:pt x="26" y="52"/>
                    <a:pt x="24" y="53"/>
                    <a:pt x="21" y="54"/>
                  </a:cubicBezTo>
                  <a:cubicBezTo>
                    <a:pt x="19" y="54"/>
                    <a:pt x="16" y="55"/>
                    <a:pt x="14" y="55"/>
                  </a:cubicBezTo>
                  <a:cubicBezTo>
                    <a:pt x="13" y="55"/>
                    <a:pt x="12" y="55"/>
                    <a:pt x="11" y="54"/>
                  </a:cubicBezTo>
                  <a:cubicBezTo>
                    <a:pt x="9" y="54"/>
                    <a:pt x="8" y="54"/>
                    <a:pt x="7" y="54"/>
                  </a:cubicBezTo>
                  <a:cubicBezTo>
                    <a:pt x="5" y="54"/>
                    <a:pt x="4" y="53"/>
                    <a:pt x="3" y="53"/>
                  </a:cubicBezTo>
                  <a:cubicBezTo>
                    <a:pt x="2" y="53"/>
                    <a:pt x="1" y="52"/>
                    <a:pt x="0"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1" name="Freeform 91"/>
            <p:cNvSpPr>
              <a:spLocks noEditPoints="1"/>
            </p:cNvSpPr>
            <p:nvPr/>
          </p:nvSpPr>
          <p:spPr bwMode="auto">
            <a:xfrm>
              <a:off x="8397877" y="4294188"/>
              <a:ext cx="49213" cy="49213"/>
            </a:xfrm>
            <a:custGeom>
              <a:avLst/>
              <a:gdLst>
                <a:gd name="T0" fmla="*/ 22 w 22"/>
                <a:gd name="T1" fmla="*/ 23 h 23"/>
                <a:gd name="T2" fmla="*/ 17 w 22"/>
                <a:gd name="T3" fmla="*/ 23 h 23"/>
                <a:gd name="T4" fmla="*/ 15 w 22"/>
                <a:gd name="T5" fmla="*/ 18 h 23"/>
                <a:gd name="T6" fmla="*/ 7 w 22"/>
                <a:gd name="T7" fmla="*/ 18 h 23"/>
                <a:gd name="T8" fmla="*/ 6 w 22"/>
                <a:gd name="T9" fmla="*/ 23 h 23"/>
                <a:gd name="T10" fmla="*/ 0 w 22"/>
                <a:gd name="T11" fmla="*/ 23 h 23"/>
                <a:gd name="T12" fmla="*/ 8 w 22"/>
                <a:gd name="T13" fmla="*/ 0 h 23"/>
                <a:gd name="T14" fmla="*/ 14 w 22"/>
                <a:gd name="T15" fmla="*/ 0 h 23"/>
                <a:gd name="T16" fmla="*/ 22 w 22"/>
                <a:gd name="T17" fmla="*/ 23 h 23"/>
                <a:gd name="T18" fmla="*/ 14 w 22"/>
                <a:gd name="T19" fmla="*/ 14 h 23"/>
                <a:gd name="T20" fmla="*/ 12 w 22"/>
                <a:gd name="T21" fmla="*/ 6 h 23"/>
                <a:gd name="T22" fmla="*/ 11 w 22"/>
                <a:gd name="T23" fmla="*/ 4 h 23"/>
                <a:gd name="T24" fmla="*/ 11 w 22"/>
                <a:gd name="T25" fmla="*/ 4 h 23"/>
                <a:gd name="T26" fmla="*/ 11 w 22"/>
                <a:gd name="T27" fmla="*/ 6 h 23"/>
                <a:gd name="T28" fmla="*/ 8 w 22"/>
                <a:gd name="T29" fmla="*/ 14 h 23"/>
                <a:gd name="T30" fmla="*/ 14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7" y="23"/>
                    <a:pt x="17" y="23"/>
                    <a:pt x="17" y="23"/>
                  </a:cubicBezTo>
                  <a:cubicBezTo>
                    <a:pt x="15" y="18"/>
                    <a:pt x="15" y="18"/>
                    <a:pt x="15" y="18"/>
                  </a:cubicBezTo>
                  <a:cubicBezTo>
                    <a:pt x="7" y="18"/>
                    <a:pt x="7" y="18"/>
                    <a:pt x="7" y="18"/>
                  </a:cubicBezTo>
                  <a:cubicBezTo>
                    <a:pt x="6" y="23"/>
                    <a:pt x="6" y="23"/>
                    <a:pt x="6" y="23"/>
                  </a:cubicBezTo>
                  <a:cubicBezTo>
                    <a:pt x="0" y="23"/>
                    <a:pt x="0" y="23"/>
                    <a:pt x="0" y="23"/>
                  </a:cubicBezTo>
                  <a:cubicBezTo>
                    <a:pt x="8" y="0"/>
                    <a:pt x="8" y="0"/>
                    <a:pt x="8" y="0"/>
                  </a:cubicBezTo>
                  <a:cubicBezTo>
                    <a:pt x="14" y="0"/>
                    <a:pt x="14" y="0"/>
                    <a:pt x="14" y="0"/>
                  </a:cubicBezTo>
                  <a:lnTo>
                    <a:pt x="22" y="23"/>
                  </a:lnTo>
                  <a:close/>
                  <a:moveTo>
                    <a:pt x="14" y="14"/>
                  </a:moveTo>
                  <a:cubicBezTo>
                    <a:pt x="12" y="6"/>
                    <a:pt x="12" y="6"/>
                    <a:pt x="12" y="6"/>
                  </a:cubicBezTo>
                  <a:cubicBezTo>
                    <a:pt x="11" y="6"/>
                    <a:pt x="11" y="5"/>
                    <a:pt x="11" y="4"/>
                  </a:cubicBezTo>
                  <a:cubicBezTo>
                    <a:pt x="11" y="4"/>
                    <a:pt x="11" y="4"/>
                    <a:pt x="11" y="4"/>
                  </a:cubicBezTo>
                  <a:cubicBezTo>
                    <a:pt x="11" y="5"/>
                    <a:pt x="11" y="6"/>
                    <a:pt x="11" y="6"/>
                  </a:cubicBezTo>
                  <a:cubicBezTo>
                    <a:pt x="8" y="14"/>
                    <a:pt x="8" y="14"/>
                    <a:pt x="8" y="14"/>
                  </a:cubicBezTo>
                  <a:lnTo>
                    <a:pt x="1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2" name="Freeform 92"/>
            <p:cNvSpPr>
              <a:spLocks noEditPoints="1"/>
            </p:cNvSpPr>
            <p:nvPr/>
          </p:nvSpPr>
          <p:spPr bwMode="auto">
            <a:xfrm>
              <a:off x="8448677" y="4294188"/>
              <a:ext cx="47625" cy="49213"/>
            </a:xfrm>
            <a:custGeom>
              <a:avLst/>
              <a:gdLst>
                <a:gd name="T0" fmla="*/ 22 w 22"/>
                <a:gd name="T1" fmla="*/ 23 h 23"/>
                <a:gd name="T2" fmla="*/ 17 w 22"/>
                <a:gd name="T3" fmla="*/ 23 h 23"/>
                <a:gd name="T4" fmla="*/ 15 w 22"/>
                <a:gd name="T5" fmla="*/ 18 h 23"/>
                <a:gd name="T6" fmla="*/ 7 w 22"/>
                <a:gd name="T7" fmla="*/ 18 h 23"/>
                <a:gd name="T8" fmla="*/ 6 w 22"/>
                <a:gd name="T9" fmla="*/ 23 h 23"/>
                <a:gd name="T10" fmla="*/ 0 w 22"/>
                <a:gd name="T11" fmla="*/ 23 h 23"/>
                <a:gd name="T12" fmla="*/ 8 w 22"/>
                <a:gd name="T13" fmla="*/ 0 h 23"/>
                <a:gd name="T14" fmla="*/ 14 w 22"/>
                <a:gd name="T15" fmla="*/ 0 h 23"/>
                <a:gd name="T16" fmla="*/ 22 w 22"/>
                <a:gd name="T17" fmla="*/ 23 h 23"/>
                <a:gd name="T18" fmla="*/ 14 w 22"/>
                <a:gd name="T19" fmla="*/ 14 h 23"/>
                <a:gd name="T20" fmla="*/ 11 w 22"/>
                <a:gd name="T21" fmla="*/ 6 h 23"/>
                <a:gd name="T22" fmla="*/ 11 w 22"/>
                <a:gd name="T23" fmla="*/ 4 h 23"/>
                <a:gd name="T24" fmla="*/ 11 w 22"/>
                <a:gd name="T25" fmla="*/ 4 h 23"/>
                <a:gd name="T26" fmla="*/ 11 w 22"/>
                <a:gd name="T27" fmla="*/ 6 h 23"/>
                <a:gd name="T28" fmla="*/ 8 w 22"/>
                <a:gd name="T29" fmla="*/ 14 h 23"/>
                <a:gd name="T30" fmla="*/ 14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7" y="23"/>
                    <a:pt x="17" y="23"/>
                    <a:pt x="17" y="23"/>
                  </a:cubicBezTo>
                  <a:cubicBezTo>
                    <a:pt x="15" y="18"/>
                    <a:pt x="15" y="18"/>
                    <a:pt x="15" y="18"/>
                  </a:cubicBezTo>
                  <a:cubicBezTo>
                    <a:pt x="7" y="18"/>
                    <a:pt x="7" y="18"/>
                    <a:pt x="7" y="18"/>
                  </a:cubicBezTo>
                  <a:cubicBezTo>
                    <a:pt x="6" y="23"/>
                    <a:pt x="6" y="23"/>
                    <a:pt x="6" y="23"/>
                  </a:cubicBezTo>
                  <a:cubicBezTo>
                    <a:pt x="0" y="23"/>
                    <a:pt x="0" y="23"/>
                    <a:pt x="0" y="23"/>
                  </a:cubicBezTo>
                  <a:cubicBezTo>
                    <a:pt x="8" y="0"/>
                    <a:pt x="8" y="0"/>
                    <a:pt x="8" y="0"/>
                  </a:cubicBezTo>
                  <a:cubicBezTo>
                    <a:pt x="14" y="0"/>
                    <a:pt x="14" y="0"/>
                    <a:pt x="14" y="0"/>
                  </a:cubicBezTo>
                  <a:lnTo>
                    <a:pt x="22" y="23"/>
                  </a:lnTo>
                  <a:close/>
                  <a:moveTo>
                    <a:pt x="14" y="14"/>
                  </a:moveTo>
                  <a:cubicBezTo>
                    <a:pt x="11" y="6"/>
                    <a:pt x="11" y="6"/>
                    <a:pt x="11" y="6"/>
                  </a:cubicBezTo>
                  <a:cubicBezTo>
                    <a:pt x="11" y="6"/>
                    <a:pt x="11" y="5"/>
                    <a:pt x="11" y="4"/>
                  </a:cubicBezTo>
                  <a:cubicBezTo>
                    <a:pt x="11" y="4"/>
                    <a:pt x="11" y="4"/>
                    <a:pt x="11" y="4"/>
                  </a:cubicBezTo>
                  <a:cubicBezTo>
                    <a:pt x="11" y="5"/>
                    <a:pt x="11" y="6"/>
                    <a:pt x="11" y="6"/>
                  </a:cubicBezTo>
                  <a:cubicBezTo>
                    <a:pt x="8" y="14"/>
                    <a:pt x="8" y="14"/>
                    <a:pt x="8" y="14"/>
                  </a:cubicBezTo>
                  <a:lnTo>
                    <a:pt x="1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3" name="Freeform 93"/>
            <p:cNvSpPr>
              <a:spLocks noEditPoints="1"/>
            </p:cNvSpPr>
            <p:nvPr/>
          </p:nvSpPr>
          <p:spPr bwMode="auto">
            <a:xfrm>
              <a:off x="8505827" y="4294188"/>
              <a:ext cx="41275" cy="49213"/>
            </a:xfrm>
            <a:custGeom>
              <a:avLst/>
              <a:gdLst>
                <a:gd name="T0" fmla="*/ 19 w 19"/>
                <a:gd name="T1" fmla="*/ 11 h 23"/>
                <a:gd name="T2" fmla="*/ 18 w 19"/>
                <a:gd name="T3" fmla="*/ 17 h 23"/>
                <a:gd name="T4" fmla="*/ 14 w 19"/>
                <a:gd name="T5" fmla="*/ 21 h 23"/>
                <a:gd name="T6" fmla="*/ 7 w 19"/>
                <a:gd name="T7" fmla="*/ 23 h 23"/>
                <a:gd name="T8" fmla="*/ 0 w 19"/>
                <a:gd name="T9" fmla="*/ 23 h 23"/>
                <a:gd name="T10" fmla="*/ 0 w 19"/>
                <a:gd name="T11" fmla="*/ 0 h 23"/>
                <a:gd name="T12" fmla="*/ 7 w 19"/>
                <a:gd name="T13" fmla="*/ 0 h 23"/>
                <a:gd name="T14" fmla="*/ 19 w 19"/>
                <a:gd name="T15" fmla="*/ 11 h 23"/>
                <a:gd name="T16" fmla="*/ 14 w 19"/>
                <a:gd name="T17" fmla="*/ 11 h 23"/>
                <a:gd name="T18" fmla="*/ 12 w 19"/>
                <a:gd name="T19" fmla="*/ 6 h 23"/>
                <a:gd name="T20" fmla="*/ 7 w 19"/>
                <a:gd name="T21" fmla="*/ 5 h 23"/>
                <a:gd name="T22" fmla="*/ 4 w 19"/>
                <a:gd name="T23" fmla="*/ 5 h 23"/>
                <a:gd name="T24" fmla="*/ 4 w 19"/>
                <a:gd name="T25" fmla="*/ 19 h 23"/>
                <a:gd name="T26" fmla="*/ 7 w 19"/>
                <a:gd name="T27" fmla="*/ 19 h 23"/>
                <a:gd name="T28" fmla="*/ 12 w 19"/>
                <a:gd name="T29" fmla="*/ 17 h 23"/>
                <a:gd name="T30" fmla="*/ 14 w 19"/>
                <a:gd name="T31"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3">
                  <a:moveTo>
                    <a:pt x="19" y="11"/>
                  </a:moveTo>
                  <a:cubicBezTo>
                    <a:pt x="19" y="13"/>
                    <a:pt x="19" y="15"/>
                    <a:pt x="18" y="17"/>
                  </a:cubicBezTo>
                  <a:cubicBezTo>
                    <a:pt x="17" y="19"/>
                    <a:pt x="15" y="20"/>
                    <a:pt x="14" y="21"/>
                  </a:cubicBezTo>
                  <a:cubicBezTo>
                    <a:pt x="12" y="22"/>
                    <a:pt x="10" y="23"/>
                    <a:pt x="7" y="23"/>
                  </a:cubicBezTo>
                  <a:cubicBezTo>
                    <a:pt x="0" y="23"/>
                    <a:pt x="0" y="23"/>
                    <a:pt x="0" y="23"/>
                  </a:cubicBezTo>
                  <a:cubicBezTo>
                    <a:pt x="0" y="0"/>
                    <a:pt x="0" y="0"/>
                    <a:pt x="0" y="0"/>
                  </a:cubicBezTo>
                  <a:cubicBezTo>
                    <a:pt x="7" y="0"/>
                    <a:pt x="7" y="0"/>
                    <a:pt x="7" y="0"/>
                  </a:cubicBezTo>
                  <a:cubicBezTo>
                    <a:pt x="15" y="0"/>
                    <a:pt x="19" y="4"/>
                    <a:pt x="19" y="11"/>
                  </a:cubicBezTo>
                  <a:close/>
                  <a:moveTo>
                    <a:pt x="14" y="11"/>
                  </a:moveTo>
                  <a:cubicBezTo>
                    <a:pt x="14" y="9"/>
                    <a:pt x="13" y="8"/>
                    <a:pt x="12" y="6"/>
                  </a:cubicBezTo>
                  <a:cubicBezTo>
                    <a:pt x="11" y="5"/>
                    <a:pt x="9" y="5"/>
                    <a:pt x="7" y="5"/>
                  </a:cubicBezTo>
                  <a:cubicBezTo>
                    <a:pt x="4" y="5"/>
                    <a:pt x="4" y="5"/>
                    <a:pt x="4" y="5"/>
                  </a:cubicBezTo>
                  <a:cubicBezTo>
                    <a:pt x="4" y="19"/>
                    <a:pt x="4" y="19"/>
                    <a:pt x="4" y="19"/>
                  </a:cubicBezTo>
                  <a:cubicBezTo>
                    <a:pt x="7" y="19"/>
                    <a:pt x="7" y="19"/>
                    <a:pt x="7" y="19"/>
                  </a:cubicBezTo>
                  <a:cubicBezTo>
                    <a:pt x="9" y="19"/>
                    <a:pt x="11" y="18"/>
                    <a:pt x="12" y="17"/>
                  </a:cubicBezTo>
                  <a:cubicBezTo>
                    <a:pt x="13" y="15"/>
                    <a:pt x="14" y="14"/>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4" name="Freeform 94"/>
            <p:cNvSpPr>
              <a:spLocks/>
            </p:cNvSpPr>
            <p:nvPr/>
          </p:nvSpPr>
          <p:spPr bwMode="auto">
            <a:xfrm>
              <a:off x="8572502" y="4294188"/>
              <a:ext cx="41275" cy="49213"/>
            </a:xfrm>
            <a:custGeom>
              <a:avLst/>
              <a:gdLst>
                <a:gd name="T0" fmla="*/ 19 w 19"/>
                <a:gd name="T1" fmla="*/ 13 h 23"/>
                <a:gd name="T2" fmla="*/ 9 w 19"/>
                <a:gd name="T3" fmla="*/ 23 h 23"/>
                <a:gd name="T4" fmla="*/ 0 w 19"/>
                <a:gd name="T5" fmla="*/ 13 h 23"/>
                <a:gd name="T6" fmla="*/ 0 w 19"/>
                <a:gd name="T7" fmla="*/ 0 h 23"/>
                <a:gd name="T8" fmla="*/ 5 w 19"/>
                <a:gd name="T9" fmla="*/ 0 h 23"/>
                <a:gd name="T10" fmla="*/ 5 w 19"/>
                <a:gd name="T11" fmla="*/ 13 h 23"/>
                <a:gd name="T12" fmla="*/ 10 w 19"/>
                <a:gd name="T13" fmla="*/ 19 h 23"/>
                <a:gd name="T14" fmla="*/ 14 w 19"/>
                <a:gd name="T15" fmla="*/ 13 h 23"/>
                <a:gd name="T16" fmla="*/ 14 w 19"/>
                <a:gd name="T17" fmla="*/ 0 h 23"/>
                <a:gd name="T18" fmla="*/ 19 w 19"/>
                <a:gd name="T19" fmla="*/ 0 h 23"/>
                <a:gd name="T20" fmla="*/ 19 w 19"/>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3">
                  <a:moveTo>
                    <a:pt x="19" y="13"/>
                  </a:moveTo>
                  <a:cubicBezTo>
                    <a:pt x="19" y="20"/>
                    <a:pt x="16" y="23"/>
                    <a:pt x="9" y="23"/>
                  </a:cubicBezTo>
                  <a:cubicBezTo>
                    <a:pt x="3" y="23"/>
                    <a:pt x="0" y="20"/>
                    <a:pt x="0" y="13"/>
                  </a:cubicBezTo>
                  <a:cubicBezTo>
                    <a:pt x="0" y="0"/>
                    <a:pt x="0" y="0"/>
                    <a:pt x="0" y="0"/>
                  </a:cubicBezTo>
                  <a:cubicBezTo>
                    <a:pt x="5" y="0"/>
                    <a:pt x="5" y="0"/>
                    <a:pt x="5" y="0"/>
                  </a:cubicBezTo>
                  <a:cubicBezTo>
                    <a:pt x="5" y="13"/>
                    <a:pt x="5" y="13"/>
                    <a:pt x="5" y="13"/>
                  </a:cubicBezTo>
                  <a:cubicBezTo>
                    <a:pt x="5" y="17"/>
                    <a:pt x="7" y="19"/>
                    <a:pt x="10" y="19"/>
                  </a:cubicBezTo>
                  <a:cubicBezTo>
                    <a:pt x="12" y="19"/>
                    <a:pt x="14" y="17"/>
                    <a:pt x="14" y="13"/>
                  </a:cubicBezTo>
                  <a:cubicBezTo>
                    <a:pt x="14" y="0"/>
                    <a:pt x="14" y="0"/>
                    <a:pt x="14" y="0"/>
                  </a:cubicBezTo>
                  <a:cubicBezTo>
                    <a:pt x="19" y="0"/>
                    <a:pt x="19" y="0"/>
                    <a:pt x="19" y="0"/>
                  </a:cubicBezTo>
                  <a:lnTo>
                    <a:pt x="1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5" name="Freeform 95"/>
            <p:cNvSpPr>
              <a:spLocks/>
            </p:cNvSpPr>
            <p:nvPr/>
          </p:nvSpPr>
          <p:spPr bwMode="auto">
            <a:xfrm>
              <a:off x="8621714" y="4294188"/>
              <a:ext cx="33338" cy="49213"/>
            </a:xfrm>
            <a:custGeom>
              <a:avLst/>
              <a:gdLst>
                <a:gd name="T0" fmla="*/ 15 w 15"/>
                <a:gd name="T1" fmla="*/ 16 h 23"/>
                <a:gd name="T2" fmla="*/ 12 w 15"/>
                <a:gd name="T3" fmla="*/ 21 h 23"/>
                <a:gd name="T4" fmla="*/ 6 w 15"/>
                <a:gd name="T5" fmla="*/ 23 h 23"/>
                <a:gd name="T6" fmla="*/ 0 w 15"/>
                <a:gd name="T7" fmla="*/ 22 h 23"/>
                <a:gd name="T8" fmla="*/ 0 w 15"/>
                <a:gd name="T9" fmla="*/ 17 h 23"/>
                <a:gd name="T10" fmla="*/ 6 w 15"/>
                <a:gd name="T11" fmla="*/ 19 h 23"/>
                <a:gd name="T12" fmla="*/ 9 w 15"/>
                <a:gd name="T13" fmla="*/ 18 h 23"/>
                <a:gd name="T14" fmla="*/ 9 w 15"/>
                <a:gd name="T15" fmla="*/ 17 h 23"/>
                <a:gd name="T16" fmla="*/ 9 w 15"/>
                <a:gd name="T17" fmla="*/ 15 h 23"/>
                <a:gd name="T18" fmla="*/ 5 w 15"/>
                <a:gd name="T19" fmla="*/ 13 h 23"/>
                <a:gd name="T20" fmla="*/ 0 w 15"/>
                <a:gd name="T21" fmla="*/ 7 h 23"/>
                <a:gd name="T22" fmla="*/ 3 w 15"/>
                <a:gd name="T23" fmla="*/ 2 h 23"/>
                <a:gd name="T24" fmla="*/ 8 w 15"/>
                <a:gd name="T25" fmla="*/ 0 h 23"/>
                <a:gd name="T26" fmla="*/ 14 w 15"/>
                <a:gd name="T27" fmla="*/ 1 h 23"/>
                <a:gd name="T28" fmla="*/ 14 w 15"/>
                <a:gd name="T29" fmla="*/ 6 h 23"/>
                <a:gd name="T30" fmla="*/ 9 w 15"/>
                <a:gd name="T31" fmla="*/ 4 h 23"/>
                <a:gd name="T32" fmla="*/ 6 w 15"/>
                <a:gd name="T33" fmla="*/ 5 h 23"/>
                <a:gd name="T34" fmla="*/ 6 w 15"/>
                <a:gd name="T35" fmla="*/ 6 h 23"/>
                <a:gd name="T36" fmla="*/ 6 w 15"/>
                <a:gd name="T37" fmla="*/ 8 h 23"/>
                <a:gd name="T38" fmla="*/ 9 w 15"/>
                <a:gd name="T39" fmla="*/ 10 h 23"/>
                <a:gd name="T40" fmla="*/ 13 w 15"/>
                <a:gd name="T41" fmla="*/ 13 h 23"/>
                <a:gd name="T42" fmla="*/ 15 w 15"/>
                <a:gd name="T43"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3">
                  <a:moveTo>
                    <a:pt x="15" y="16"/>
                  </a:moveTo>
                  <a:cubicBezTo>
                    <a:pt x="15" y="18"/>
                    <a:pt x="14" y="20"/>
                    <a:pt x="12" y="21"/>
                  </a:cubicBezTo>
                  <a:cubicBezTo>
                    <a:pt x="11" y="22"/>
                    <a:pt x="9" y="23"/>
                    <a:pt x="6" y="23"/>
                  </a:cubicBezTo>
                  <a:cubicBezTo>
                    <a:pt x="4" y="23"/>
                    <a:pt x="2" y="23"/>
                    <a:pt x="0" y="22"/>
                  </a:cubicBezTo>
                  <a:cubicBezTo>
                    <a:pt x="0" y="17"/>
                    <a:pt x="0" y="17"/>
                    <a:pt x="0" y="17"/>
                  </a:cubicBezTo>
                  <a:cubicBezTo>
                    <a:pt x="2" y="18"/>
                    <a:pt x="4" y="19"/>
                    <a:pt x="6" y="19"/>
                  </a:cubicBezTo>
                  <a:cubicBezTo>
                    <a:pt x="7" y="19"/>
                    <a:pt x="8" y="19"/>
                    <a:pt x="9" y="18"/>
                  </a:cubicBezTo>
                  <a:cubicBezTo>
                    <a:pt x="9" y="18"/>
                    <a:pt x="9" y="17"/>
                    <a:pt x="9" y="17"/>
                  </a:cubicBezTo>
                  <a:cubicBezTo>
                    <a:pt x="9" y="16"/>
                    <a:pt x="9" y="16"/>
                    <a:pt x="9" y="15"/>
                  </a:cubicBezTo>
                  <a:cubicBezTo>
                    <a:pt x="8" y="15"/>
                    <a:pt x="7" y="14"/>
                    <a:pt x="5" y="13"/>
                  </a:cubicBezTo>
                  <a:cubicBezTo>
                    <a:pt x="2" y="12"/>
                    <a:pt x="0" y="9"/>
                    <a:pt x="0" y="7"/>
                  </a:cubicBezTo>
                  <a:cubicBezTo>
                    <a:pt x="0" y="5"/>
                    <a:pt x="1" y="3"/>
                    <a:pt x="3" y="2"/>
                  </a:cubicBezTo>
                  <a:cubicBezTo>
                    <a:pt x="4" y="1"/>
                    <a:pt x="6" y="0"/>
                    <a:pt x="8" y="0"/>
                  </a:cubicBezTo>
                  <a:cubicBezTo>
                    <a:pt x="11" y="0"/>
                    <a:pt x="12" y="0"/>
                    <a:pt x="14" y="1"/>
                  </a:cubicBezTo>
                  <a:cubicBezTo>
                    <a:pt x="14" y="6"/>
                    <a:pt x="14" y="6"/>
                    <a:pt x="14" y="6"/>
                  </a:cubicBezTo>
                  <a:cubicBezTo>
                    <a:pt x="12" y="5"/>
                    <a:pt x="11" y="4"/>
                    <a:pt x="9" y="4"/>
                  </a:cubicBezTo>
                  <a:cubicBezTo>
                    <a:pt x="8" y="4"/>
                    <a:pt x="7" y="4"/>
                    <a:pt x="6" y="5"/>
                  </a:cubicBezTo>
                  <a:cubicBezTo>
                    <a:pt x="6" y="5"/>
                    <a:pt x="6" y="6"/>
                    <a:pt x="6" y="6"/>
                  </a:cubicBezTo>
                  <a:cubicBezTo>
                    <a:pt x="6" y="7"/>
                    <a:pt x="6" y="8"/>
                    <a:pt x="6" y="8"/>
                  </a:cubicBezTo>
                  <a:cubicBezTo>
                    <a:pt x="7" y="8"/>
                    <a:pt x="8" y="9"/>
                    <a:pt x="9" y="10"/>
                  </a:cubicBezTo>
                  <a:cubicBezTo>
                    <a:pt x="11" y="11"/>
                    <a:pt x="13" y="12"/>
                    <a:pt x="13" y="13"/>
                  </a:cubicBezTo>
                  <a:cubicBezTo>
                    <a:pt x="14" y="14"/>
                    <a:pt x="15" y="15"/>
                    <a:pt x="1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6" name="Freeform 96"/>
            <p:cNvSpPr>
              <a:spLocks/>
            </p:cNvSpPr>
            <p:nvPr/>
          </p:nvSpPr>
          <p:spPr bwMode="auto">
            <a:xfrm>
              <a:off x="8662989" y="4294188"/>
              <a:ext cx="28575" cy="49213"/>
            </a:xfrm>
            <a:custGeom>
              <a:avLst/>
              <a:gdLst>
                <a:gd name="T0" fmla="*/ 18 w 18"/>
                <a:gd name="T1" fmla="*/ 31 h 31"/>
                <a:gd name="T2" fmla="*/ 0 w 18"/>
                <a:gd name="T3" fmla="*/ 31 h 31"/>
                <a:gd name="T4" fmla="*/ 0 w 18"/>
                <a:gd name="T5" fmla="*/ 0 h 31"/>
                <a:gd name="T6" fmla="*/ 18 w 18"/>
                <a:gd name="T7" fmla="*/ 0 h 31"/>
                <a:gd name="T8" fmla="*/ 18 w 18"/>
                <a:gd name="T9" fmla="*/ 7 h 31"/>
                <a:gd name="T10" fmla="*/ 7 w 18"/>
                <a:gd name="T11" fmla="*/ 7 h 31"/>
                <a:gd name="T12" fmla="*/ 7 w 18"/>
                <a:gd name="T13" fmla="*/ 12 h 31"/>
                <a:gd name="T14" fmla="*/ 17 w 18"/>
                <a:gd name="T15" fmla="*/ 12 h 31"/>
                <a:gd name="T16" fmla="*/ 17 w 18"/>
                <a:gd name="T17" fmla="*/ 18 h 31"/>
                <a:gd name="T18" fmla="*/ 7 w 18"/>
                <a:gd name="T19" fmla="*/ 18 h 31"/>
                <a:gd name="T20" fmla="*/ 7 w 18"/>
                <a:gd name="T21" fmla="*/ 26 h 31"/>
                <a:gd name="T22" fmla="*/ 18 w 18"/>
                <a:gd name="T23" fmla="*/ 26 h 31"/>
                <a:gd name="T24" fmla="*/ 18 w 1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1">
                  <a:moveTo>
                    <a:pt x="18" y="31"/>
                  </a:moveTo>
                  <a:lnTo>
                    <a:pt x="0" y="31"/>
                  </a:lnTo>
                  <a:lnTo>
                    <a:pt x="0" y="0"/>
                  </a:lnTo>
                  <a:lnTo>
                    <a:pt x="18" y="0"/>
                  </a:lnTo>
                  <a:lnTo>
                    <a:pt x="18" y="7"/>
                  </a:lnTo>
                  <a:lnTo>
                    <a:pt x="7" y="7"/>
                  </a:lnTo>
                  <a:lnTo>
                    <a:pt x="7" y="12"/>
                  </a:lnTo>
                  <a:lnTo>
                    <a:pt x="17" y="12"/>
                  </a:lnTo>
                  <a:lnTo>
                    <a:pt x="17" y="18"/>
                  </a:lnTo>
                  <a:lnTo>
                    <a:pt x="7" y="18"/>
                  </a:lnTo>
                  <a:lnTo>
                    <a:pt x="7" y="26"/>
                  </a:lnTo>
                  <a:lnTo>
                    <a:pt x="18" y="26"/>
                  </a:lnTo>
                  <a:lnTo>
                    <a:pt x="1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7" name="Freeform 97"/>
            <p:cNvSpPr>
              <a:spLocks noEditPoints="1"/>
            </p:cNvSpPr>
            <p:nvPr/>
          </p:nvSpPr>
          <p:spPr bwMode="auto">
            <a:xfrm>
              <a:off x="8702677" y="4294188"/>
              <a:ext cx="36513" cy="49213"/>
            </a:xfrm>
            <a:custGeom>
              <a:avLst/>
              <a:gdLst>
                <a:gd name="T0" fmla="*/ 17 w 17"/>
                <a:gd name="T1" fmla="*/ 23 h 23"/>
                <a:gd name="T2" fmla="*/ 11 w 17"/>
                <a:gd name="T3" fmla="*/ 23 h 23"/>
                <a:gd name="T4" fmla="*/ 9 w 17"/>
                <a:gd name="T5" fmla="*/ 17 h 23"/>
                <a:gd name="T6" fmla="*/ 6 w 17"/>
                <a:gd name="T7" fmla="*/ 14 h 23"/>
                <a:gd name="T8" fmla="*/ 5 w 17"/>
                <a:gd name="T9" fmla="*/ 14 h 23"/>
                <a:gd name="T10" fmla="*/ 5 w 17"/>
                <a:gd name="T11" fmla="*/ 23 h 23"/>
                <a:gd name="T12" fmla="*/ 0 w 17"/>
                <a:gd name="T13" fmla="*/ 23 h 23"/>
                <a:gd name="T14" fmla="*/ 0 w 17"/>
                <a:gd name="T15" fmla="*/ 0 h 23"/>
                <a:gd name="T16" fmla="*/ 7 w 17"/>
                <a:gd name="T17" fmla="*/ 0 h 23"/>
                <a:gd name="T18" fmla="*/ 15 w 17"/>
                <a:gd name="T19" fmla="*/ 6 h 23"/>
                <a:gd name="T20" fmla="*/ 14 w 17"/>
                <a:gd name="T21" fmla="*/ 10 h 23"/>
                <a:gd name="T22" fmla="*/ 11 w 17"/>
                <a:gd name="T23" fmla="*/ 13 h 23"/>
                <a:gd name="T24" fmla="*/ 11 w 17"/>
                <a:gd name="T25" fmla="*/ 13 h 23"/>
                <a:gd name="T26" fmla="*/ 14 w 17"/>
                <a:gd name="T27" fmla="*/ 16 h 23"/>
                <a:gd name="T28" fmla="*/ 17 w 17"/>
                <a:gd name="T29" fmla="*/ 23 h 23"/>
                <a:gd name="T30" fmla="*/ 10 w 17"/>
                <a:gd name="T31" fmla="*/ 7 h 23"/>
                <a:gd name="T32" fmla="*/ 7 w 17"/>
                <a:gd name="T33" fmla="*/ 4 h 23"/>
                <a:gd name="T34" fmla="*/ 5 w 17"/>
                <a:gd name="T35" fmla="*/ 4 h 23"/>
                <a:gd name="T36" fmla="*/ 5 w 17"/>
                <a:gd name="T37" fmla="*/ 10 h 23"/>
                <a:gd name="T38" fmla="*/ 7 w 17"/>
                <a:gd name="T39" fmla="*/ 10 h 23"/>
                <a:gd name="T40" fmla="*/ 9 w 17"/>
                <a:gd name="T41" fmla="*/ 9 h 23"/>
                <a:gd name="T42" fmla="*/ 10 w 17"/>
                <a:gd name="T4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3">
                  <a:moveTo>
                    <a:pt x="17" y="23"/>
                  </a:moveTo>
                  <a:cubicBezTo>
                    <a:pt x="11" y="23"/>
                    <a:pt x="11" y="23"/>
                    <a:pt x="11" y="23"/>
                  </a:cubicBezTo>
                  <a:cubicBezTo>
                    <a:pt x="9" y="17"/>
                    <a:pt x="9" y="17"/>
                    <a:pt x="9" y="17"/>
                  </a:cubicBezTo>
                  <a:cubicBezTo>
                    <a:pt x="8" y="15"/>
                    <a:pt x="7" y="14"/>
                    <a:pt x="6" y="14"/>
                  </a:cubicBezTo>
                  <a:cubicBezTo>
                    <a:pt x="5" y="14"/>
                    <a:pt x="5" y="14"/>
                    <a:pt x="5" y="14"/>
                  </a:cubicBezTo>
                  <a:cubicBezTo>
                    <a:pt x="5" y="23"/>
                    <a:pt x="5" y="23"/>
                    <a:pt x="5" y="23"/>
                  </a:cubicBezTo>
                  <a:cubicBezTo>
                    <a:pt x="0" y="23"/>
                    <a:pt x="0" y="23"/>
                    <a:pt x="0" y="23"/>
                  </a:cubicBezTo>
                  <a:cubicBezTo>
                    <a:pt x="0" y="0"/>
                    <a:pt x="0" y="0"/>
                    <a:pt x="0" y="0"/>
                  </a:cubicBezTo>
                  <a:cubicBezTo>
                    <a:pt x="7" y="0"/>
                    <a:pt x="7" y="0"/>
                    <a:pt x="7" y="0"/>
                  </a:cubicBezTo>
                  <a:cubicBezTo>
                    <a:pt x="13" y="0"/>
                    <a:pt x="15" y="2"/>
                    <a:pt x="15" y="6"/>
                  </a:cubicBezTo>
                  <a:cubicBezTo>
                    <a:pt x="15" y="8"/>
                    <a:pt x="15" y="9"/>
                    <a:pt x="14" y="10"/>
                  </a:cubicBezTo>
                  <a:cubicBezTo>
                    <a:pt x="13" y="11"/>
                    <a:pt x="12" y="12"/>
                    <a:pt x="11" y="13"/>
                  </a:cubicBezTo>
                  <a:cubicBezTo>
                    <a:pt x="11" y="13"/>
                    <a:pt x="11" y="13"/>
                    <a:pt x="11" y="13"/>
                  </a:cubicBezTo>
                  <a:cubicBezTo>
                    <a:pt x="12" y="13"/>
                    <a:pt x="13" y="14"/>
                    <a:pt x="14" y="16"/>
                  </a:cubicBezTo>
                  <a:lnTo>
                    <a:pt x="17" y="23"/>
                  </a:lnTo>
                  <a:close/>
                  <a:moveTo>
                    <a:pt x="10" y="7"/>
                  </a:moveTo>
                  <a:cubicBezTo>
                    <a:pt x="10" y="5"/>
                    <a:pt x="9" y="4"/>
                    <a:pt x="7" y="4"/>
                  </a:cubicBezTo>
                  <a:cubicBezTo>
                    <a:pt x="5" y="4"/>
                    <a:pt x="5" y="4"/>
                    <a:pt x="5" y="4"/>
                  </a:cubicBezTo>
                  <a:cubicBezTo>
                    <a:pt x="5" y="10"/>
                    <a:pt x="5" y="10"/>
                    <a:pt x="5" y="10"/>
                  </a:cubicBezTo>
                  <a:cubicBezTo>
                    <a:pt x="7" y="10"/>
                    <a:pt x="7" y="10"/>
                    <a:pt x="7" y="10"/>
                  </a:cubicBezTo>
                  <a:cubicBezTo>
                    <a:pt x="8" y="10"/>
                    <a:pt x="9" y="10"/>
                    <a:pt x="9" y="9"/>
                  </a:cubicBezTo>
                  <a:cubicBezTo>
                    <a:pt x="10" y="9"/>
                    <a:pt x="10" y="8"/>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8" name="Freeform 98"/>
            <p:cNvSpPr>
              <a:spLocks noEditPoints="1"/>
            </p:cNvSpPr>
            <p:nvPr/>
          </p:nvSpPr>
          <p:spPr bwMode="auto">
            <a:xfrm>
              <a:off x="7169151" y="4294188"/>
              <a:ext cx="47625" cy="49213"/>
            </a:xfrm>
            <a:custGeom>
              <a:avLst/>
              <a:gdLst>
                <a:gd name="T0" fmla="*/ 22 w 22"/>
                <a:gd name="T1" fmla="*/ 23 h 23"/>
                <a:gd name="T2" fmla="*/ 17 w 22"/>
                <a:gd name="T3" fmla="*/ 23 h 23"/>
                <a:gd name="T4" fmla="*/ 15 w 22"/>
                <a:gd name="T5" fmla="*/ 18 h 23"/>
                <a:gd name="T6" fmla="*/ 7 w 22"/>
                <a:gd name="T7" fmla="*/ 18 h 23"/>
                <a:gd name="T8" fmla="*/ 6 w 22"/>
                <a:gd name="T9" fmla="*/ 23 h 23"/>
                <a:gd name="T10" fmla="*/ 0 w 22"/>
                <a:gd name="T11" fmla="*/ 23 h 23"/>
                <a:gd name="T12" fmla="*/ 8 w 22"/>
                <a:gd name="T13" fmla="*/ 0 h 23"/>
                <a:gd name="T14" fmla="*/ 14 w 22"/>
                <a:gd name="T15" fmla="*/ 0 h 23"/>
                <a:gd name="T16" fmla="*/ 22 w 22"/>
                <a:gd name="T17" fmla="*/ 23 h 23"/>
                <a:gd name="T18" fmla="*/ 14 w 22"/>
                <a:gd name="T19" fmla="*/ 14 h 23"/>
                <a:gd name="T20" fmla="*/ 12 w 22"/>
                <a:gd name="T21" fmla="*/ 6 h 23"/>
                <a:gd name="T22" fmla="*/ 11 w 22"/>
                <a:gd name="T23" fmla="*/ 4 h 23"/>
                <a:gd name="T24" fmla="*/ 11 w 22"/>
                <a:gd name="T25" fmla="*/ 4 h 23"/>
                <a:gd name="T26" fmla="*/ 11 w 22"/>
                <a:gd name="T27" fmla="*/ 6 h 23"/>
                <a:gd name="T28" fmla="*/ 8 w 22"/>
                <a:gd name="T29" fmla="*/ 14 h 23"/>
                <a:gd name="T30" fmla="*/ 14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7" y="23"/>
                    <a:pt x="17" y="23"/>
                    <a:pt x="17" y="23"/>
                  </a:cubicBezTo>
                  <a:cubicBezTo>
                    <a:pt x="15" y="18"/>
                    <a:pt x="15" y="18"/>
                    <a:pt x="15" y="18"/>
                  </a:cubicBezTo>
                  <a:cubicBezTo>
                    <a:pt x="7" y="18"/>
                    <a:pt x="7" y="18"/>
                    <a:pt x="7" y="18"/>
                  </a:cubicBezTo>
                  <a:cubicBezTo>
                    <a:pt x="6" y="23"/>
                    <a:pt x="6" y="23"/>
                    <a:pt x="6" y="23"/>
                  </a:cubicBezTo>
                  <a:cubicBezTo>
                    <a:pt x="0" y="23"/>
                    <a:pt x="0" y="23"/>
                    <a:pt x="0" y="23"/>
                  </a:cubicBezTo>
                  <a:cubicBezTo>
                    <a:pt x="8" y="0"/>
                    <a:pt x="8" y="0"/>
                    <a:pt x="8" y="0"/>
                  </a:cubicBezTo>
                  <a:cubicBezTo>
                    <a:pt x="14" y="0"/>
                    <a:pt x="14" y="0"/>
                    <a:pt x="14" y="0"/>
                  </a:cubicBezTo>
                  <a:lnTo>
                    <a:pt x="22" y="23"/>
                  </a:lnTo>
                  <a:close/>
                  <a:moveTo>
                    <a:pt x="14" y="14"/>
                  </a:moveTo>
                  <a:cubicBezTo>
                    <a:pt x="12" y="6"/>
                    <a:pt x="12" y="6"/>
                    <a:pt x="12" y="6"/>
                  </a:cubicBezTo>
                  <a:cubicBezTo>
                    <a:pt x="11" y="6"/>
                    <a:pt x="11" y="5"/>
                    <a:pt x="11" y="4"/>
                  </a:cubicBezTo>
                  <a:cubicBezTo>
                    <a:pt x="11" y="4"/>
                    <a:pt x="11" y="4"/>
                    <a:pt x="11" y="4"/>
                  </a:cubicBezTo>
                  <a:cubicBezTo>
                    <a:pt x="11" y="5"/>
                    <a:pt x="11" y="6"/>
                    <a:pt x="11" y="6"/>
                  </a:cubicBezTo>
                  <a:cubicBezTo>
                    <a:pt x="8" y="14"/>
                    <a:pt x="8" y="14"/>
                    <a:pt x="8" y="14"/>
                  </a:cubicBezTo>
                  <a:lnTo>
                    <a:pt x="1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9" name="Freeform 99"/>
            <p:cNvSpPr>
              <a:spLocks noEditPoints="1"/>
            </p:cNvSpPr>
            <p:nvPr/>
          </p:nvSpPr>
          <p:spPr bwMode="auto">
            <a:xfrm>
              <a:off x="7218364" y="4294188"/>
              <a:ext cx="47625" cy="49213"/>
            </a:xfrm>
            <a:custGeom>
              <a:avLst/>
              <a:gdLst>
                <a:gd name="T0" fmla="*/ 22 w 22"/>
                <a:gd name="T1" fmla="*/ 23 h 23"/>
                <a:gd name="T2" fmla="*/ 17 w 22"/>
                <a:gd name="T3" fmla="*/ 23 h 23"/>
                <a:gd name="T4" fmla="*/ 15 w 22"/>
                <a:gd name="T5" fmla="*/ 18 h 23"/>
                <a:gd name="T6" fmla="*/ 7 w 22"/>
                <a:gd name="T7" fmla="*/ 18 h 23"/>
                <a:gd name="T8" fmla="*/ 6 w 22"/>
                <a:gd name="T9" fmla="*/ 23 h 23"/>
                <a:gd name="T10" fmla="*/ 0 w 22"/>
                <a:gd name="T11" fmla="*/ 23 h 23"/>
                <a:gd name="T12" fmla="*/ 8 w 22"/>
                <a:gd name="T13" fmla="*/ 0 h 23"/>
                <a:gd name="T14" fmla="*/ 14 w 22"/>
                <a:gd name="T15" fmla="*/ 0 h 23"/>
                <a:gd name="T16" fmla="*/ 22 w 22"/>
                <a:gd name="T17" fmla="*/ 23 h 23"/>
                <a:gd name="T18" fmla="*/ 14 w 22"/>
                <a:gd name="T19" fmla="*/ 14 h 23"/>
                <a:gd name="T20" fmla="*/ 12 w 22"/>
                <a:gd name="T21" fmla="*/ 6 h 23"/>
                <a:gd name="T22" fmla="*/ 11 w 22"/>
                <a:gd name="T23" fmla="*/ 4 h 23"/>
                <a:gd name="T24" fmla="*/ 11 w 22"/>
                <a:gd name="T25" fmla="*/ 4 h 23"/>
                <a:gd name="T26" fmla="*/ 11 w 22"/>
                <a:gd name="T27" fmla="*/ 6 h 23"/>
                <a:gd name="T28" fmla="*/ 8 w 22"/>
                <a:gd name="T29" fmla="*/ 14 h 23"/>
                <a:gd name="T30" fmla="*/ 14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7" y="23"/>
                    <a:pt x="17" y="23"/>
                    <a:pt x="17" y="23"/>
                  </a:cubicBezTo>
                  <a:cubicBezTo>
                    <a:pt x="15" y="18"/>
                    <a:pt x="15" y="18"/>
                    <a:pt x="15" y="18"/>
                  </a:cubicBezTo>
                  <a:cubicBezTo>
                    <a:pt x="7" y="18"/>
                    <a:pt x="7" y="18"/>
                    <a:pt x="7" y="18"/>
                  </a:cubicBezTo>
                  <a:cubicBezTo>
                    <a:pt x="6" y="23"/>
                    <a:pt x="6" y="23"/>
                    <a:pt x="6" y="23"/>
                  </a:cubicBezTo>
                  <a:cubicBezTo>
                    <a:pt x="0" y="23"/>
                    <a:pt x="0" y="23"/>
                    <a:pt x="0" y="23"/>
                  </a:cubicBezTo>
                  <a:cubicBezTo>
                    <a:pt x="8" y="0"/>
                    <a:pt x="8" y="0"/>
                    <a:pt x="8" y="0"/>
                  </a:cubicBezTo>
                  <a:cubicBezTo>
                    <a:pt x="14" y="0"/>
                    <a:pt x="14" y="0"/>
                    <a:pt x="14" y="0"/>
                  </a:cubicBezTo>
                  <a:lnTo>
                    <a:pt x="22" y="23"/>
                  </a:lnTo>
                  <a:close/>
                  <a:moveTo>
                    <a:pt x="14" y="14"/>
                  </a:moveTo>
                  <a:cubicBezTo>
                    <a:pt x="12" y="6"/>
                    <a:pt x="12" y="6"/>
                    <a:pt x="12" y="6"/>
                  </a:cubicBezTo>
                  <a:cubicBezTo>
                    <a:pt x="11" y="6"/>
                    <a:pt x="11" y="5"/>
                    <a:pt x="11" y="4"/>
                  </a:cubicBezTo>
                  <a:cubicBezTo>
                    <a:pt x="11" y="4"/>
                    <a:pt x="11" y="4"/>
                    <a:pt x="11" y="4"/>
                  </a:cubicBezTo>
                  <a:cubicBezTo>
                    <a:pt x="11" y="5"/>
                    <a:pt x="11" y="6"/>
                    <a:pt x="11" y="6"/>
                  </a:cubicBezTo>
                  <a:cubicBezTo>
                    <a:pt x="8" y="14"/>
                    <a:pt x="8" y="14"/>
                    <a:pt x="8" y="14"/>
                  </a:cubicBezTo>
                  <a:lnTo>
                    <a:pt x="1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0" name="Freeform 100"/>
            <p:cNvSpPr>
              <a:spLocks noEditPoints="1"/>
            </p:cNvSpPr>
            <p:nvPr/>
          </p:nvSpPr>
          <p:spPr bwMode="auto">
            <a:xfrm>
              <a:off x="7275514" y="4294188"/>
              <a:ext cx="41275" cy="49213"/>
            </a:xfrm>
            <a:custGeom>
              <a:avLst/>
              <a:gdLst>
                <a:gd name="T0" fmla="*/ 19 w 19"/>
                <a:gd name="T1" fmla="*/ 11 h 23"/>
                <a:gd name="T2" fmla="*/ 18 w 19"/>
                <a:gd name="T3" fmla="*/ 17 h 23"/>
                <a:gd name="T4" fmla="*/ 14 w 19"/>
                <a:gd name="T5" fmla="*/ 21 h 23"/>
                <a:gd name="T6" fmla="*/ 7 w 19"/>
                <a:gd name="T7" fmla="*/ 23 h 23"/>
                <a:gd name="T8" fmla="*/ 0 w 19"/>
                <a:gd name="T9" fmla="*/ 23 h 23"/>
                <a:gd name="T10" fmla="*/ 0 w 19"/>
                <a:gd name="T11" fmla="*/ 0 h 23"/>
                <a:gd name="T12" fmla="*/ 7 w 19"/>
                <a:gd name="T13" fmla="*/ 0 h 23"/>
                <a:gd name="T14" fmla="*/ 19 w 19"/>
                <a:gd name="T15" fmla="*/ 11 h 23"/>
                <a:gd name="T16" fmla="*/ 14 w 19"/>
                <a:gd name="T17" fmla="*/ 11 h 23"/>
                <a:gd name="T18" fmla="*/ 12 w 19"/>
                <a:gd name="T19" fmla="*/ 6 h 23"/>
                <a:gd name="T20" fmla="*/ 7 w 19"/>
                <a:gd name="T21" fmla="*/ 5 h 23"/>
                <a:gd name="T22" fmla="*/ 5 w 19"/>
                <a:gd name="T23" fmla="*/ 5 h 23"/>
                <a:gd name="T24" fmla="*/ 5 w 19"/>
                <a:gd name="T25" fmla="*/ 19 h 23"/>
                <a:gd name="T26" fmla="*/ 7 w 19"/>
                <a:gd name="T27" fmla="*/ 19 h 23"/>
                <a:gd name="T28" fmla="*/ 12 w 19"/>
                <a:gd name="T29" fmla="*/ 17 h 23"/>
                <a:gd name="T30" fmla="*/ 14 w 19"/>
                <a:gd name="T31"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3">
                  <a:moveTo>
                    <a:pt x="19" y="11"/>
                  </a:moveTo>
                  <a:cubicBezTo>
                    <a:pt x="19" y="13"/>
                    <a:pt x="19" y="15"/>
                    <a:pt x="18" y="17"/>
                  </a:cubicBezTo>
                  <a:cubicBezTo>
                    <a:pt x="17" y="19"/>
                    <a:pt x="15" y="20"/>
                    <a:pt x="14" y="21"/>
                  </a:cubicBezTo>
                  <a:cubicBezTo>
                    <a:pt x="12" y="22"/>
                    <a:pt x="10" y="23"/>
                    <a:pt x="7" y="23"/>
                  </a:cubicBezTo>
                  <a:cubicBezTo>
                    <a:pt x="0" y="23"/>
                    <a:pt x="0" y="23"/>
                    <a:pt x="0" y="23"/>
                  </a:cubicBezTo>
                  <a:cubicBezTo>
                    <a:pt x="0" y="0"/>
                    <a:pt x="0" y="0"/>
                    <a:pt x="0" y="0"/>
                  </a:cubicBezTo>
                  <a:cubicBezTo>
                    <a:pt x="7" y="0"/>
                    <a:pt x="7" y="0"/>
                    <a:pt x="7" y="0"/>
                  </a:cubicBezTo>
                  <a:cubicBezTo>
                    <a:pt x="15" y="0"/>
                    <a:pt x="19" y="4"/>
                    <a:pt x="19" y="11"/>
                  </a:cubicBezTo>
                  <a:close/>
                  <a:moveTo>
                    <a:pt x="14" y="11"/>
                  </a:moveTo>
                  <a:cubicBezTo>
                    <a:pt x="14" y="9"/>
                    <a:pt x="13" y="8"/>
                    <a:pt x="12" y="6"/>
                  </a:cubicBezTo>
                  <a:cubicBezTo>
                    <a:pt x="11" y="5"/>
                    <a:pt x="9" y="5"/>
                    <a:pt x="7" y="5"/>
                  </a:cubicBezTo>
                  <a:cubicBezTo>
                    <a:pt x="5" y="5"/>
                    <a:pt x="5" y="5"/>
                    <a:pt x="5" y="5"/>
                  </a:cubicBezTo>
                  <a:cubicBezTo>
                    <a:pt x="5" y="19"/>
                    <a:pt x="5" y="19"/>
                    <a:pt x="5" y="19"/>
                  </a:cubicBezTo>
                  <a:cubicBezTo>
                    <a:pt x="7" y="19"/>
                    <a:pt x="7" y="19"/>
                    <a:pt x="7" y="19"/>
                  </a:cubicBezTo>
                  <a:cubicBezTo>
                    <a:pt x="9" y="19"/>
                    <a:pt x="11" y="18"/>
                    <a:pt x="12" y="17"/>
                  </a:cubicBezTo>
                  <a:cubicBezTo>
                    <a:pt x="13" y="15"/>
                    <a:pt x="14" y="14"/>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1" name="Freeform 101"/>
            <p:cNvSpPr>
              <a:spLocks/>
            </p:cNvSpPr>
            <p:nvPr/>
          </p:nvSpPr>
          <p:spPr bwMode="auto">
            <a:xfrm>
              <a:off x="7340601" y="4294188"/>
              <a:ext cx="42863" cy="49213"/>
            </a:xfrm>
            <a:custGeom>
              <a:avLst/>
              <a:gdLst>
                <a:gd name="T0" fmla="*/ 20 w 20"/>
                <a:gd name="T1" fmla="*/ 21 h 23"/>
                <a:gd name="T2" fmla="*/ 12 w 20"/>
                <a:gd name="T3" fmla="*/ 23 h 23"/>
                <a:gd name="T4" fmla="*/ 4 w 20"/>
                <a:gd name="T5" fmla="*/ 20 h 23"/>
                <a:gd name="T6" fmla="*/ 0 w 20"/>
                <a:gd name="T7" fmla="*/ 12 h 23"/>
                <a:gd name="T8" fmla="*/ 2 w 20"/>
                <a:gd name="T9" fmla="*/ 6 h 23"/>
                <a:gd name="T10" fmla="*/ 6 w 20"/>
                <a:gd name="T11" fmla="*/ 2 h 23"/>
                <a:gd name="T12" fmla="*/ 13 w 20"/>
                <a:gd name="T13" fmla="*/ 0 h 23"/>
                <a:gd name="T14" fmla="*/ 19 w 20"/>
                <a:gd name="T15" fmla="*/ 1 h 23"/>
                <a:gd name="T16" fmla="*/ 19 w 20"/>
                <a:gd name="T17" fmla="*/ 6 h 23"/>
                <a:gd name="T18" fmla="*/ 13 w 20"/>
                <a:gd name="T19" fmla="*/ 4 h 23"/>
                <a:gd name="T20" fmla="*/ 9 w 20"/>
                <a:gd name="T21" fmla="*/ 5 h 23"/>
                <a:gd name="T22" fmla="*/ 7 w 20"/>
                <a:gd name="T23" fmla="*/ 8 h 23"/>
                <a:gd name="T24" fmla="*/ 6 w 20"/>
                <a:gd name="T25" fmla="*/ 12 h 23"/>
                <a:gd name="T26" fmla="*/ 7 w 20"/>
                <a:gd name="T27" fmla="*/ 17 h 23"/>
                <a:gd name="T28" fmla="*/ 12 w 20"/>
                <a:gd name="T29" fmla="*/ 19 h 23"/>
                <a:gd name="T30" fmla="*/ 15 w 20"/>
                <a:gd name="T31" fmla="*/ 18 h 23"/>
                <a:gd name="T32" fmla="*/ 15 w 20"/>
                <a:gd name="T33" fmla="*/ 14 h 23"/>
                <a:gd name="T34" fmla="*/ 11 w 20"/>
                <a:gd name="T35" fmla="*/ 14 h 23"/>
                <a:gd name="T36" fmla="*/ 11 w 20"/>
                <a:gd name="T37" fmla="*/ 10 h 23"/>
                <a:gd name="T38" fmla="*/ 20 w 20"/>
                <a:gd name="T39" fmla="*/ 10 h 23"/>
                <a:gd name="T40" fmla="*/ 20 w 20"/>
                <a:gd name="T4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3">
                  <a:moveTo>
                    <a:pt x="20" y="21"/>
                  </a:moveTo>
                  <a:cubicBezTo>
                    <a:pt x="18" y="22"/>
                    <a:pt x="15" y="23"/>
                    <a:pt x="12" y="23"/>
                  </a:cubicBezTo>
                  <a:cubicBezTo>
                    <a:pt x="8" y="23"/>
                    <a:pt x="6" y="22"/>
                    <a:pt x="4" y="20"/>
                  </a:cubicBezTo>
                  <a:cubicBezTo>
                    <a:pt x="2" y="18"/>
                    <a:pt x="0" y="15"/>
                    <a:pt x="0" y="12"/>
                  </a:cubicBezTo>
                  <a:cubicBezTo>
                    <a:pt x="0" y="10"/>
                    <a:pt x="1" y="8"/>
                    <a:pt x="2" y="6"/>
                  </a:cubicBezTo>
                  <a:cubicBezTo>
                    <a:pt x="3" y="4"/>
                    <a:pt x="5" y="3"/>
                    <a:pt x="6" y="2"/>
                  </a:cubicBezTo>
                  <a:cubicBezTo>
                    <a:pt x="8" y="1"/>
                    <a:pt x="10" y="0"/>
                    <a:pt x="13" y="0"/>
                  </a:cubicBezTo>
                  <a:cubicBezTo>
                    <a:pt x="15" y="0"/>
                    <a:pt x="17" y="0"/>
                    <a:pt x="19" y="1"/>
                  </a:cubicBezTo>
                  <a:cubicBezTo>
                    <a:pt x="19" y="6"/>
                    <a:pt x="19" y="6"/>
                    <a:pt x="19" y="6"/>
                  </a:cubicBezTo>
                  <a:cubicBezTo>
                    <a:pt x="17" y="5"/>
                    <a:pt x="15" y="4"/>
                    <a:pt x="13" y="4"/>
                  </a:cubicBezTo>
                  <a:cubicBezTo>
                    <a:pt x="11" y="4"/>
                    <a:pt x="10" y="5"/>
                    <a:pt x="9" y="5"/>
                  </a:cubicBezTo>
                  <a:cubicBezTo>
                    <a:pt x="8" y="6"/>
                    <a:pt x="7" y="7"/>
                    <a:pt x="7" y="8"/>
                  </a:cubicBezTo>
                  <a:cubicBezTo>
                    <a:pt x="6" y="9"/>
                    <a:pt x="6" y="10"/>
                    <a:pt x="6" y="12"/>
                  </a:cubicBezTo>
                  <a:cubicBezTo>
                    <a:pt x="6" y="14"/>
                    <a:pt x="6" y="16"/>
                    <a:pt x="7" y="17"/>
                  </a:cubicBezTo>
                  <a:cubicBezTo>
                    <a:pt x="9" y="18"/>
                    <a:pt x="10" y="19"/>
                    <a:pt x="12" y="19"/>
                  </a:cubicBezTo>
                  <a:cubicBezTo>
                    <a:pt x="13" y="19"/>
                    <a:pt x="14" y="19"/>
                    <a:pt x="15" y="18"/>
                  </a:cubicBezTo>
                  <a:cubicBezTo>
                    <a:pt x="15" y="14"/>
                    <a:pt x="15" y="14"/>
                    <a:pt x="15" y="14"/>
                  </a:cubicBezTo>
                  <a:cubicBezTo>
                    <a:pt x="11" y="14"/>
                    <a:pt x="11" y="14"/>
                    <a:pt x="11" y="14"/>
                  </a:cubicBezTo>
                  <a:cubicBezTo>
                    <a:pt x="11" y="10"/>
                    <a:pt x="11" y="10"/>
                    <a:pt x="11" y="10"/>
                  </a:cubicBezTo>
                  <a:cubicBezTo>
                    <a:pt x="20" y="10"/>
                    <a:pt x="20" y="10"/>
                    <a:pt x="20" y="10"/>
                  </a:cubicBez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2" name="Freeform 102"/>
            <p:cNvSpPr>
              <a:spLocks noEditPoints="1"/>
            </p:cNvSpPr>
            <p:nvPr/>
          </p:nvSpPr>
          <p:spPr bwMode="auto">
            <a:xfrm>
              <a:off x="7394577" y="4294188"/>
              <a:ext cx="36513" cy="49213"/>
            </a:xfrm>
            <a:custGeom>
              <a:avLst/>
              <a:gdLst>
                <a:gd name="T0" fmla="*/ 17 w 17"/>
                <a:gd name="T1" fmla="*/ 23 h 23"/>
                <a:gd name="T2" fmla="*/ 11 w 17"/>
                <a:gd name="T3" fmla="*/ 23 h 23"/>
                <a:gd name="T4" fmla="*/ 9 w 17"/>
                <a:gd name="T5" fmla="*/ 17 h 23"/>
                <a:gd name="T6" fmla="*/ 6 w 17"/>
                <a:gd name="T7" fmla="*/ 14 h 23"/>
                <a:gd name="T8" fmla="*/ 5 w 17"/>
                <a:gd name="T9" fmla="*/ 14 h 23"/>
                <a:gd name="T10" fmla="*/ 5 w 17"/>
                <a:gd name="T11" fmla="*/ 23 h 23"/>
                <a:gd name="T12" fmla="*/ 0 w 17"/>
                <a:gd name="T13" fmla="*/ 23 h 23"/>
                <a:gd name="T14" fmla="*/ 0 w 17"/>
                <a:gd name="T15" fmla="*/ 0 h 23"/>
                <a:gd name="T16" fmla="*/ 8 w 17"/>
                <a:gd name="T17" fmla="*/ 0 h 23"/>
                <a:gd name="T18" fmla="*/ 16 w 17"/>
                <a:gd name="T19" fmla="*/ 6 h 23"/>
                <a:gd name="T20" fmla="*/ 15 w 17"/>
                <a:gd name="T21" fmla="*/ 10 h 23"/>
                <a:gd name="T22" fmla="*/ 11 w 17"/>
                <a:gd name="T23" fmla="*/ 13 h 23"/>
                <a:gd name="T24" fmla="*/ 11 w 17"/>
                <a:gd name="T25" fmla="*/ 13 h 23"/>
                <a:gd name="T26" fmla="*/ 14 w 17"/>
                <a:gd name="T27" fmla="*/ 16 h 23"/>
                <a:gd name="T28" fmla="*/ 17 w 17"/>
                <a:gd name="T29" fmla="*/ 23 h 23"/>
                <a:gd name="T30" fmla="*/ 11 w 17"/>
                <a:gd name="T31" fmla="*/ 7 h 23"/>
                <a:gd name="T32" fmla="*/ 7 w 17"/>
                <a:gd name="T33" fmla="*/ 4 h 23"/>
                <a:gd name="T34" fmla="*/ 5 w 17"/>
                <a:gd name="T35" fmla="*/ 4 h 23"/>
                <a:gd name="T36" fmla="*/ 5 w 17"/>
                <a:gd name="T37" fmla="*/ 10 h 23"/>
                <a:gd name="T38" fmla="*/ 7 w 17"/>
                <a:gd name="T39" fmla="*/ 10 h 23"/>
                <a:gd name="T40" fmla="*/ 10 w 17"/>
                <a:gd name="T41" fmla="*/ 9 h 23"/>
                <a:gd name="T42" fmla="*/ 11 w 17"/>
                <a:gd name="T4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3">
                  <a:moveTo>
                    <a:pt x="17" y="23"/>
                  </a:moveTo>
                  <a:cubicBezTo>
                    <a:pt x="11" y="23"/>
                    <a:pt x="11" y="23"/>
                    <a:pt x="11" y="23"/>
                  </a:cubicBezTo>
                  <a:cubicBezTo>
                    <a:pt x="9" y="17"/>
                    <a:pt x="9" y="17"/>
                    <a:pt x="9" y="17"/>
                  </a:cubicBezTo>
                  <a:cubicBezTo>
                    <a:pt x="8" y="15"/>
                    <a:pt x="7" y="14"/>
                    <a:pt x="6" y="14"/>
                  </a:cubicBezTo>
                  <a:cubicBezTo>
                    <a:pt x="5" y="14"/>
                    <a:pt x="5" y="14"/>
                    <a:pt x="5" y="14"/>
                  </a:cubicBezTo>
                  <a:cubicBezTo>
                    <a:pt x="5" y="23"/>
                    <a:pt x="5" y="23"/>
                    <a:pt x="5" y="23"/>
                  </a:cubicBezTo>
                  <a:cubicBezTo>
                    <a:pt x="0" y="23"/>
                    <a:pt x="0" y="23"/>
                    <a:pt x="0" y="23"/>
                  </a:cubicBezTo>
                  <a:cubicBezTo>
                    <a:pt x="0" y="0"/>
                    <a:pt x="0" y="0"/>
                    <a:pt x="0" y="0"/>
                  </a:cubicBezTo>
                  <a:cubicBezTo>
                    <a:pt x="8" y="0"/>
                    <a:pt x="8" y="0"/>
                    <a:pt x="8" y="0"/>
                  </a:cubicBezTo>
                  <a:cubicBezTo>
                    <a:pt x="13" y="0"/>
                    <a:pt x="16" y="2"/>
                    <a:pt x="16" y="6"/>
                  </a:cubicBezTo>
                  <a:cubicBezTo>
                    <a:pt x="16" y="8"/>
                    <a:pt x="16" y="9"/>
                    <a:pt x="15" y="10"/>
                  </a:cubicBezTo>
                  <a:cubicBezTo>
                    <a:pt x="14" y="11"/>
                    <a:pt x="13" y="12"/>
                    <a:pt x="11" y="13"/>
                  </a:cubicBezTo>
                  <a:cubicBezTo>
                    <a:pt x="11" y="13"/>
                    <a:pt x="11" y="13"/>
                    <a:pt x="11" y="13"/>
                  </a:cubicBezTo>
                  <a:cubicBezTo>
                    <a:pt x="12" y="13"/>
                    <a:pt x="13" y="14"/>
                    <a:pt x="14" y="16"/>
                  </a:cubicBezTo>
                  <a:lnTo>
                    <a:pt x="17" y="23"/>
                  </a:lnTo>
                  <a:close/>
                  <a:moveTo>
                    <a:pt x="11" y="7"/>
                  </a:moveTo>
                  <a:cubicBezTo>
                    <a:pt x="11" y="5"/>
                    <a:pt x="10" y="4"/>
                    <a:pt x="7" y="4"/>
                  </a:cubicBezTo>
                  <a:cubicBezTo>
                    <a:pt x="5" y="4"/>
                    <a:pt x="5" y="4"/>
                    <a:pt x="5" y="4"/>
                  </a:cubicBezTo>
                  <a:cubicBezTo>
                    <a:pt x="5" y="10"/>
                    <a:pt x="5" y="10"/>
                    <a:pt x="5" y="10"/>
                  </a:cubicBezTo>
                  <a:cubicBezTo>
                    <a:pt x="7" y="10"/>
                    <a:pt x="7" y="10"/>
                    <a:pt x="7" y="10"/>
                  </a:cubicBezTo>
                  <a:cubicBezTo>
                    <a:pt x="8" y="10"/>
                    <a:pt x="9" y="10"/>
                    <a:pt x="10" y="9"/>
                  </a:cubicBezTo>
                  <a:cubicBezTo>
                    <a:pt x="10" y="9"/>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3" name="Freeform 103"/>
            <p:cNvSpPr>
              <a:spLocks noEditPoints="1"/>
            </p:cNvSpPr>
            <p:nvPr/>
          </p:nvSpPr>
          <p:spPr bwMode="auto">
            <a:xfrm>
              <a:off x="7437439" y="4294188"/>
              <a:ext cx="46038" cy="49213"/>
            </a:xfrm>
            <a:custGeom>
              <a:avLst/>
              <a:gdLst>
                <a:gd name="T0" fmla="*/ 21 w 21"/>
                <a:gd name="T1" fmla="*/ 11 h 23"/>
                <a:gd name="T2" fmla="*/ 20 w 21"/>
                <a:gd name="T3" fmla="*/ 17 h 23"/>
                <a:gd name="T4" fmla="*/ 16 w 21"/>
                <a:gd name="T5" fmla="*/ 21 h 23"/>
                <a:gd name="T6" fmla="*/ 10 w 21"/>
                <a:gd name="T7" fmla="*/ 23 h 23"/>
                <a:gd name="T8" fmla="*/ 5 w 21"/>
                <a:gd name="T9" fmla="*/ 22 h 23"/>
                <a:gd name="T10" fmla="*/ 1 w 21"/>
                <a:gd name="T11" fmla="*/ 18 h 23"/>
                <a:gd name="T12" fmla="*/ 0 w 21"/>
                <a:gd name="T13" fmla="*/ 12 h 23"/>
                <a:gd name="T14" fmla="*/ 1 w 21"/>
                <a:gd name="T15" fmla="*/ 6 h 23"/>
                <a:gd name="T16" fmla="*/ 5 w 21"/>
                <a:gd name="T17" fmla="*/ 2 h 23"/>
                <a:gd name="T18" fmla="*/ 11 w 21"/>
                <a:gd name="T19" fmla="*/ 0 h 23"/>
                <a:gd name="T20" fmla="*/ 16 w 21"/>
                <a:gd name="T21" fmla="*/ 1 h 23"/>
                <a:gd name="T22" fmla="*/ 20 w 21"/>
                <a:gd name="T23" fmla="*/ 5 h 23"/>
                <a:gd name="T24" fmla="*/ 21 w 21"/>
                <a:gd name="T25" fmla="*/ 11 h 23"/>
                <a:gd name="T26" fmla="*/ 16 w 21"/>
                <a:gd name="T27" fmla="*/ 12 h 23"/>
                <a:gd name="T28" fmla="*/ 14 w 21"/>
                <a:gd name="T29" fmla="*/ 6 h 23"/>
                <a:gd name="T30" fmla="*/ 10 w 21"/>
                <a:gd name="T31" fmla="*/ 4 h 23"/>
                <a:gd name="T32" fmla="*/ 6 w 21"/>
                <a:gd name="T33" fmla="*/ 6 h 23"/>
                <a:gd name="T34" fmla="*/ 5 w 21"/>
                <a:gd name="T35" fmla="*/ 12 h 23"/>
                <a:gd name="T36" fmla="*/ 6 w 21"/>
                <a:gd name="T37" fmla="*/ 17 h 23"/>
                <a:gd name="T38" fmla="*/ 10 w 21"/>
                <a:gd name="T39" fmla="*/ 19 h 23"/>
                <a:gd name="T40" fmla="*/ 14 w 21"/>
                <a:gd name="T41" fmla="*/ 17 h 23"/>
                <a:gd name="T42" fmla="*/ 16 w 21"/>
                <a:gd name="T4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21" y="11"/>
                  </a:moveTo>
                  <a:cubicBezTo>
                    <a:pt x="21" y="14"/>
                    <a:pt x="21" y="16"/>
                    <a:pt x="20" y="17"/>
                  </a:cubicBezTo>
                  <a:cubicBezTo>
                    <a:pt x="19" y="19"/>
                    <a:pt x="18" y="21"/>
                    <a:pt x="16" y="21"/>
                  </a:cubicBezTo>
                  <a:cubicBezTo>
                    <a:pt x="14" y="22"/>
                    <a:pt x="12" y="23"/>
                    <a:pt x="10" y="23"/>
                  </a:cubicBezTo>
                  <a:cubicBezTo>
                    <a:pt x="8" y="23"/>
                    <a:pt x="6" y="22"/>
                    <a:pt x="5" y="22"/>
                  </a:cubicBezTo>
                  <a:cubicBezTo>
                    <a:pt x="3" y="21"/>
                    <a:pt x="2" y="19"/>
                    <a:pt x="1" y="18"/>
                  </a:cubicBezTo>
                  <a:cubicBezTo>
                    <a:pt x="0" y="16"/>
                    <a:pt x="0" y="14"/>
                    <a:pt x="0" y="12"/>
                  </a:cubicBezTo>
                  <a:cubicBezTo>
                    <a:pt x="0" y="10"/>
                    <a:pt x="0" y="7"/>
                    <a:pt x="1" y="6"/>
                  </a:cubicBezTo>
                  <a:cubicBezTo>
                    <a:pt x="2" y="4"/>
                    <a:pt x="3" y="3"/>
                    <a:pt x="5" y="2"/>
                  </a:cubicBezTo>
                  <a:cubicBezTo>
                    <a:pt x="6" y="1"/>
                    <a:pt x="8" y="0"/>
                    <a:pt x="11" y="0"/>
                  </a:cubicBezTo>
                  <a:cubicBezTo>
                    <a:pt x="13" y="0"/>
                    <a:pt x="14" y="1"/>
                    <a:pt x="16" y="1"/>
                  </a:cubicBezTo>
                  <a:cubicBezTo>
                    <a:pt x="18" y="2"/>
                    <a:pt x="19" y="4"/>
                    <a:pt x="20" y="5"/>
                  </a:cubicBezTo>
                  <a:cubicBezTo>
                    <a:pt x="21" y="7"/>
                    <a:pt x="21" y="9"/>
                    <a:pt x="21" y="11"/>
                  </a:cubicBezTo>
                  <a:close/>
                  <a:moveTo>
                    <a:pt x="16" y="12"/>
                  </a:moveTo>
                  <a:cubicBezTo>
                    <a:pt x="16" y="9"/>
                    <a:pt x="15" y="8"/>
                    <a:pt x="14" y="6"/>
                  </a:cubicBezTo>
                  <a:cubicBezTo>
                    <a:pt x="14" y="5"/>
                    <a:pt x="12" y="4"/>
                    <a:pt x="10" y="4"/>
                  </a:cubicBezTo>
                  <a:cubicBezTo>
                    <a:pt x="9" y="4"/>
                    <a:pt x="7" y="5"/>
                    <a:pt x="6" y="6"/>
                  </a:cubicBezTo>
                  <a:cubicBezTo>
                    <a:pt x="5" y="8"/>
                    <a:pt x="5" y="9"/>
                    <a:pt x="5" y="12"/>
                  </a:cubicBezTo>
                  <a:cubicBezTo>
                    <a:pt x="5" y="14"/>
                    <a:pt x="5" y="15"/>
                    <a:pt x="6" y="17"/>
                  </a:cubicBezTo>
                  <a:cubicBezTo>
                    <a:pt x="7" y="18"/>
                    <a:pt x="9" y="19"/>
                    <a:pt x="10" y="19"/>
                  </a:cubicBezTo>
                  <a:cubicBezTo>
                    <a:pt x="12" y="19"/>
                    <a:pt x="13" y="18"/>
                    <a:pt x="14" y="17"/>
                  </a:cubicBezTo>
                  <a:cubicBezTo>
                    <a:pt x="15" y="16"/>
                    <a:pt x="16" y="14"/>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4" name="Freeform 104"/>
            <p:cNvSpPr>
              <a:spLocks/>
            </p:cNvSpPr>
            <p:nvPr/>
          </p:nvSpPr>
          <p:spPr bwMode="auto">
            <a:xfrm>
              <a:off x="7493002" y="4294188"/>
              <a:ext cx="41275" cy="49213"/>
            </a:xfrm>
            <a:custGeom>
              <a:avLst/>
              <a:gdLst>
                <a:gd name="T0" fmla="*/ 19 w 19"/>
                <a:gd name="T1" fmla="*/ 13 h 23"/>
                <a:gd name="T2" fmla="*/ 9 w 19"/>
                <a:gd name="T3" fmla="*/ 23 h 23"/>
                <a:gd name="T4" fmla="*/ 0 w 19"/>
                <a:gd name="T5" fmla="*/ 13 h 23"/>
                <a:gd name="T6" fmla="*/ 0 w 19"/>
                <a:gd name="T7" fmla="*/ 0 h 23"/>
                <a:gd name="T8" fmla="*/ 5 w 19"/>
                <a:gd name="T9" fmla="*/ 0 h 23"/>
                <a:gd name="T10" fmla="*/ 5 w 19"/>
                <a:gd name="T11" fmla="*/ 13 h 23"/>
                <a:gd name="T12" fmla="*/ 10 w 19"/>
                <a:gd name="T13" fmla="*/ 19 h 23"/>
                <a:gd name="T14" fmla="*/ 14 w 19"/>
                <a:gd name="T15" fmla="*/ 13 h 23"/>
                <a:gd name="T16" fmla="*/ 14 w 19"/>
                <a:gd name="T17" fmla="*/ 0 h 23"/>
                <a:gd name="T18" fmla="*/ 19 w 19"/>
                <a:gd name="T19" fmla="*/ 0 h 23"/>
                <a:gd name="T20" fmla="*/ 19 w 19"/>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3">
                  <a:moveTo>
                    <a:pt x="19" y="13"/>
                  </a:moveTo>
                  <a:cubicBezTo>
                    <a:pt x="19" y="20"/>
                    <a:pt x="16" y="23"/>
                    <a:pt x="9" y="23"/>
                  </a:cubicBezTo>
                  <a:cubicBezTo>
                    <a:pt x="3" y="23"/>
                    <a:pt x="0" y="20"/>
                    <a:pt x="0" y="13"/>
                  </a:cubicBezTo>
                  <a:cubicBezTo>
                    <a:pt x="0" y="0"/>
                    <a:pt x="0" y="0"/>
                    <a:pt x="0" y="0"/>
                  </a:cubicBezTo>
                  <a:cubicBezTo>
                    <a:pt x="5" y="0"/>
                    <a:pt x="5" y="0"/>
                    <a:pt x="5" y="0"/>
                  </a:cubicBezTo>
                  <a:cubicBezTo>
                    <a:pt x="5" y="13"/>
                    <a:pt x="5" y="13"/>
                    <a:pt x="5" y="13"/>
                  </a:cubicBezTo>
                  <a:cubicBezTo>
                    <a:pt x="5" y="17"/>
                    <a:pt x="7" y="19"/>
                    <a:pt x="10" y="19"/>
                  </a:cubicBezTo>
                  <a:cubicBezTo>
                    <a:pt x="12" y="19"/>
                    <a:pt x="14" y="17"/>
                    <a:pt x="14" y="13"/>
                  </a:cubicBezTo>
                  <a:cubicBezTo>
                    <a:pt x="14" y="0"/>
                    <a:pt x="14" y="0"/>
                    <a:pt x="14" y="0"/>
                  </a:cubicBezTo>
                  <a:cubicBezTo>
                    <a:pt x="19" y="0"/>
                    <a:pt x="19" y="0"/>
                    <a:pt x="19" y="0"/>
                  </a:cubicBezTo>
                  <a:lnTo>
                    <a:pt x="1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5" name="Freeform 105"/>
            <p:cNvSpPr>
              <a:spLocks noEditPoints="1"/>
            </p:cNvSpPr>
            <p:nvPr/>
          </p:nvSpPr>
          <p:spPr bwMode="auto">
            <a:xfrm>
              <a:off x="7545389" y="4294188"/>
              <a:ext cx="33338" cy="49213"/>
            </a:xfrm>
            <a:custGeom>
              <a:avLst/>
              <a:gdLst>
                <a:gd name="T0" fmla="*/ 16 w 16"/>
                <a:gd name="T1" fmla="*/ 7 h 23"/>
                <a:gd name="T2" fmla="*/ 15 w 16"/>
                <a:gd name="T3" fmla="*/ 11 h 23"/>
                <a:gd name="T4" fmla="*/ 12 w 16"/>
                <a:gd name="T5" fmla="*/ 14 h 23"/>
                <a:gd name="T6" fmla="*/ 8 w 16"/>
                <a:gd name="T7" fmla="*/ 15 h 23"/>
                <a:gd name="T8" fmla="*/ 5 w 16"/>
                <a:gd name="T9" fmla="*/ 15 h 23"/>
                <a:gd name="T10" fmla="*/ 5 w 16"/>
                <a:gd name="T11" fmla="*/ 23 h 23"/>
                <a:gd name="T12" fmla="*/ 0 w 16"/>
                <a:gd name="T13" fmla="*/ 23 h 23"/>
                <a:gd name="T14" fmla="*/ 0 w 16"/>
                <a:gd name="T15" fmla="*/ 0 h 23"/>
                <a:gd name="T16" fmla="*/ 8 w 16"/>
                <a:gd name="T17" fmla="*/ 0 h 23"/>
                <a:gd name="T18" fmla="*/ 16 w 16"/>
                <a:gd name="T19" fmla="*/ 7 h 23"/>
                <a:gd name="T20" fmla="*/ 11 w 16"/>
                <a:gd name="T21" fmla="*/ 8 h 23"/>
                <a:gd name="T22" fmla="*/ 7 w 16"/>
                <a:gd name="T23" fmla="*/ 4 h 23"/>
                <a:gd name="T24" fmla="*/ 5 w 16"/>
                <a:gd name="T25" fmla="*/ 4 h 23"/>
                <a:gd name="T26" fmla="*/ 5 w 16"/>
                <a:gd name="T27" fmla="*/ 11 h 23"/>
                <a:gd name="T28" fmla="*/ 7 w 16"/>
                <a:gd name="T29" fmla="*/ 11 h 23"/>
                <a:gd name="T30" fmla="*/ 11 w 1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3">
                  <a:moveTo>
                    <a:pt x="16" y="7"/>
                  </a:moveTo>
                  <a:cubicBezTo>
                    <a:pt x="16" y="9"/>
                    <a:pt x="16" y="10"/>
                    <a:pt x="15" y="11"/>
                  </a:cubicBezTo>
                  <a:cubicBezTo>
                    <a:pt x="15" y="13"/>
                    <a:pt x="13" y="13"/>
                    <a:pt x="12" y="14"/>
                  </a:cubicBezTo>
                  <a:cubicBezTo>
                    <a:pt x="11" y="15"/>
                    <a:pt x="9" y="15"/>
                    <a:pt x="8" y="15"/>
                  </a:cubicBezTo>
                  <a:cubicBezTo>
                    <a:pt x="5" y="15"/>
                    <a:pt x="5" y="15"/>
                    <a:pt x="5" y="15"/>
                  </a:cubicBezTo>
                  <a:cubicBezTo>
                    <a:pt x="5" y="23"/>
                    <a:pt x="5" y="23"/>
                    <a:pt x="5" y="23"/>
                  </a:cubicBezTo>
                  <a:cubicBezTo>
                    <a:pt x="0" y="23"/>
                    <a:pt x="0" y="23"/>
                    <a:pt x="0" y="23"/>
                  </a:cubicBezTo>
                  <a:cubicBezTo>
                    <a:pt x="0" y="0"/>
                    <a:pt x="0" y="0"/>
                    <a:pt x="0" y="0"/>
                  </a:cubicBezTo>
                  <a:cubicBezTo>
                    <a:pt x="8" y="0"/>
                    <a:pt x="8" y="0"/>
                    <a:pt x="8" y="0"/>
                  </a:cubicBezTo>
                  <a:cubicBezTo>
                    <a:pt x="14" y="0"/>
                    <a:pt x="16" y="3"/>
                    <a:pt x="16" y="7"/>
                  </a:cubicBezTo>
                  <a:close/>
                  <a:moveTo>
                    <a:pt x="11" y="8"/>
                  </a:moveTo>
                  <a:cubicBezTo>
                    <a:pt x="11" y="5"/>
                    <a:pt x="10" y="4"/>
                    <a:pt x="7" y="4"/>
                  </a:cubicBezTo>
                  <a:cubicBezTo>
                    <a:pt x="5" y="4"/>
                    <a:pt x="5" y="4"/>
                    <a:pt x="5" y="4"/>
                  </a:cubicBezTo>
                  <a:cubicBezTo>
                    <a:pt x="5" y="11"/>
                    <a:pt x="5" y="11"/>
                    <a:pt x="5" y="11"/>
                  </a:cubicBezTo>
                  <a:cubicBezTo>
                    <a:pt x="7" y="11"/>
                    <a:pt x="7" y="11"/>
                    <a:pt x="7" y="11"/>
                  </a:cubicBezTo>
                  <a:cubicBezTo>
                    <a:pt x="10" y="11"/>
                    <a:pt x="11" y="10"/>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6" name="Oval 106"/>
            <p:cNvSpPr>
              <a:spLocks noChangeArrowheads="1"/>
            </p:cNvSpPr>
            <p:nvPr/>
          </p:nvSpPr>
          <p:spPr bwMode="auto">
            <a:xfrm>
              <a:off x="9296402" y="3644901"/>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7" name="Freeform 107"/>
            <p:cNvSpPr>
              <a:spLocks/>
            </p:cNvSpPr>
            <p:nvPr/>
          </p:nvSpPr>
          <p:spPr bwMode="auto">
            <a:xfrm>
              <a:off x="9286877" y="3721101"/>
              <a:ext cx="22225" cy="77788"/>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8" name="Freeform 108"/>
            <p:cNvSpPr>
              <a:spLocks/>
            </p:cNvSpPr>
            <p:nvPr/>
          </p:nvSpPr>
          <p:spPr bwMode="auto">
            <a:xfrm>
              <a:off x="9310689" y="3722688"/>
              <a:ext cx="17463" cy="76200"/>
            </a:xfrm>
            <a:custGeom>
              <a:avLst/>
              <a:gdLst>
                <a:gd name="T0" fmla="*/ 10 w 11"/>
                <a:gd name="T1" fmla="*/ 6 h 48"/>
                <a:gd name="T2" fmla="*/ 0 w 11"/>
                <a:gd name="T3" fmla="*/ 7 h 48"/>
                <a:gd name="T4" fmla="*/ 2 w 11"/>
                <a:gd name="T5" fmla="*/ 48 h 48"/>
                <a:gd name="T6" fmla="*/ 11 w 11"/>
                <a:gd name="T7" fmla="*/ 48 h 48"/>
                <a:gd name="T8" fmla="*/ 10 w 11"/>
                <a:gd name="T9" fmla="*/ 0 h 48"/>
                <a:gd name="T10" fmla="*/ 10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10" y="6"/>
                  </a:moveTo>
                  <a:lnTo>
                    <a:pt x="0" y="7"/>
                  </a:lnTo>
                  <a:lnTo>
                    <a:pt x="2" y="48"/>
                  </a:lnTo>
                  <a:lnTo>
                    <a:pt x="11" y="48"/>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9" name="Freeform 109"/>
            <p:cNvSpPr>
              <a:spLocks/>
            </p:cNvSpPr>
            <p:nvPr/>
          </p:nvSpPr>
          <p:spPr bwMode="auto">
            <a:xfrm>
              <a:off x="9320214" y="3673476"/>
              <a:ext cx="30163" cy="46038"/>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19 h 21"/>
                <a:gd name="T12" fmla="*/ 1 w 14"/>
                <a:gd name="T13" fmla="*/ 18 h 21"/>
                <a:gd name="T14" fmla="*/ 2 w 14"/>
                <a:gd name="T15" fmla="*/ 17 h 21"/>
                <a:gd name="T16" fmla="*/ 9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2" y="20"/>
                    <a:pt x="1" y="19"/>
                  </a:cubicBezTo>
                  <a:cubicBezTo>
                    <a:pt x="1" y="19"/>
                    <a:pt x="1" y="19"/>
                    <a:pt x="1" y="18"/>
                  </a:cubicBezTo>
                  <a:cubicBezTo>
                    <a:pt x="1" y="18"/>
                    <a:pt x="1" y="17"/>
                    <a:pt x="2" y="17"/>
                  </a:cubicBezTo>
                  <a:cubicBezTo>
                    <a:pt x="2" y="17"/>
                    <a:pt x="6" y="14"/>
                    <a:pt x="9"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0" name="Freeform 110"/>
            <p:cNvSpPr>
              <a:spLocks/>
            </p:cNvSpPr>
            <p:nvPr/>
          </p:nvSpPr>
          <p:spPr bwMode="auto">
            <a:xfrm>
              <a:off x="9320214" y="3673476"/>
              <a:ext cx="22225" cy="22225"/>
            </a:xfrm>
            <a:custGeom>
              <a:avLst/>
              <a:gdLst>
                <a:gd name="T0" fmla="*/ 7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1" name="Freeform 111"/>
            <p:cNvSpPr>
              <a:spLocks/>
            </p:cNvSpPr>
            <p:nvPr/>
          </p:nvSpPr>
          <p:spPr bwMode="auto">
            <a:xfrm>
              <a:off x="9320214" y="3673476"/>
              <a:ext cx="22225" cy="22225"/>
            </a:xfrm>
            <a:custGeom>
              <a:avLst/>
              <a:gdLst>
                <a:gd name="T0" fmla="*/ 7 w 10"/>
                <a:gd name="T1" fmla="*/ 10 h 10"/>
                <a:gd name="T2" fmla="*/ 7 w 10"/>
                <a:gd name="T3" fmla="*/ 10 h 10"/>
                <a:gd name="T4" fmla="*/ 1 w 10"/>
                <a:gd name="T5" fmla="*/ 4 h 10"/>
                <a:gd name="T6" fmla="*/ 1 w 10"/>
                <a:gd name="T7" fmla="*/ 2 h 10"/>
                <a:gd name="T8" fmla="*/ 1 w 10"/>
                <a:gd name="T9" fmla="*/ 1 h 10"/>
                <a:gd name="T10" fmla="*/ 3 w 10"/>
                <a:gd name="T11" fmla="*/ 1 h 10"/>
                <a:gd name="T12" fmla="*/ 4 w 10"/>
                <a:gd name="T13" fmla="*/ 1 h 10"/>
                <a:gd name="T14" fmla="*/ 9 w 10"/>
                <a:gd name="T15" fmla="*/ 7 h 10"/>
                <a:gd name="T16" fmla="*/ 6 w 10"/>
                <a:gd name="T17" fmla="*/ 10 h 10"/>
                <a:gd name="T18" fmla="*/ 7 w 10"/>
                <a:gd name="T19" fmla="*/ 10 h 10"/>
                <a:gd name="T20" fmla="*/ 7 w 10"/>
                <a:gd name="T21" fmla="*/ 10 h 10"/>
                <a:gd name="T22" fmla="*/ 7 w 10"/>
                <a:gd name="T23" fmla="*/ 10 h 10"/>
                <a:gd name="T24" fmla="*/ 7 w 10"/>
                <a:gd name="T25" fmla="*/ 10 h 10"/>
                <a:gd name="T26" fmla="*/ 10 w 10"/>
                <a:gd name="T27" fmla="*/ 7 h 10"/>
                <a:gd name="T28" fmla="*/ 4 w 10"/>
                <a:gd name="T29" fmla="*/ 1 h 10"/>
                <a:gd name="T30" fmla="*/ 3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7" y="10"/>
                  </a:moveTo>
                  <a:cubicBezTo>
                    <a:pt x="7" y="10"/>
                    <a:pt x="7" y="10"/>
                    <a:pt x="7" y="10"/>
                  </a:cubicBezTo>
                  <a:cubicBezTo>
                    <a:pt x="4" y="6"/>
                    <a:pt x="1" y="4"/>
                    <a:pt x="1" y="4"/>
                  </a:cubicBezTo>
                  <a:cubicBezTo>
                    <a:pt x="1" y="3"/>
                    <a:pt x="1" y="3"/>
                    <a:pt x="1" y="2"/>
                  </a:cubicBezTo>
                  <a:cubicBezTo>
                    <a:pt x="1" y="2"/>
                    <a:pt x="1" y="1"/>
                    <a:pt x="1" y="1"/>
                  </a:cubicBezTo>
                  <a:cubicBezTo>
                    <a:pt x="2" y="1"/>
                    <a:pt x="2" y="1"/>
                    <a:pt x="3" y="1"/>
                  </a:cubicBezTo>
                  <a:cubicBezTo>
                    <a:pt x="3" y="1"/>
                    <a:pt x="3" y="1"/>
                    <a:pt x="4" y="1"/>
                  </a:cubicBezTo>
                  <a:cubicBezTo>
                    <a:pt x="9" y="7"/>
                    <a:pt x="9" y="7"/>
                    <a:pt x="9" y="7"/>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10" y="7"/>
                    <a:pt x="10" y="7"/>
                    <a:pt x="10" y="7"/>
                  </a:cubicBezTo>
                  <a:cubicBezTo>
                    <a:pt x="4" y="1"/>
                    <a:pt x="4" y="1"/>
                    <a:pt x="4" y="1"/>
                  </a:cubicBezTo>
                  <a:cubicBezTo>
                    <a:pt x="4" y="0"/>
                    <a:pt x="3" y="0"/>
                    <a:pt x="3"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2" name="Freeform 112"/>
            <p:cNvSpPr>
              <a:spLocks/>
            </p:cNvSpPr>
            <p:nvPr/>
          </p:nvSpPr>
          <p:spPr bwMode="auto">
            <a:xfrm>
              <a:off x="9269414" y="3673476"/>
              <a:ext cx="28575" cy="46038"/>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19 h 21"/>
                <a:gd name="T12" fmla="*/ 13 w 13"/>
                <a:gd name="T13" fmla="*/ 18 h 21"/>
                <a:gd name="T14" fmla="*/ 12 w 13"/>
                <a:gd name="T15" fmla="*/ 17 h 21"/>
                <a:gd name="T16" fmla="*/ 5 w 13"/>
                <a:gd name="T17" fmla="*/ 12 h 21"/>
                <a:gd name="T18" fmla="*/ 13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2" y="19"/>
                  </a:cubicBezTo>
                  <a:cubicBezTo>
                    <a:pt x="13" y="19"/>
                    <a:pt x="13" y="19"/>
                    <a:pt x="13" y="18"/>
                  </a:cubicBezTo>
                  <a:cubicBezTo>
                    <a:pt x="13" y="18"/>
                    <a:pt x="12" y="17"/>
                    <a:pt x="12" y="17"/>
                  </a:cubicBezTo>
                  <a:cubicBezTo>
                    <a:pt x="12" y="17"/>
                    <a:pt x="7" y="14"/>
                    <a:pt x="5" y="12"/>
                  </a:cubicBezTo>
                  <a:cubicBezTo>
                    <a:pt x="7" y="10"/>
                    <a:pt x="13" y="4"/>
                    <a:pt x="13"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3" name="Freeform 113"/>
            <p:cNvSpPr>
              <a:spLocks/>
            </p:cNvSpPr>
            <p:nvPr/>
          </p:nvSpPr>
          <p:spPr bwMode="auto">
            <a:xfrm>
              <a:off x="9278939" y="3673476"/>
              <a:ext cx="19050" cy="22225"/>
            </a:xfrm>
            <a:custGeom>
              <a:avLst/>
              <a:gdLst>
                <a:gd name="T0" fmla="*/ 3 w 9"/>
                <a:gd name="T1" fmla="*/ 10 h 10"/>
                <a:gd name="T2" fmla="*/ 9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4" name="Freeform 114"/>
            <p:cNvSpPr>
              <a:spLocks/>
            </p:cNvSpPr>
            <p:nvPr/>
          </p:nvSpPr>
          <p:spPr bwMode="auto">
            <a:xfrm>
              <a:off x="9275764" y="3673476"/>
              <a:ext cx="22225" cy="22225"/>
            </a:xfrm>
            <a:custGeom>
              <a:avLst/>
              <a:gdLst>
                <a:gd name="T0" fmla="*/ 4 w 10"/>
                <a:gd name="T1" fmla="*/ 10 h 10"/>
                <a:gd name="T2" fmla="*/ 4 w 10"/>
                <a:gd name="T3" fmla="*/ 10 h 10"/>
                <a:gd name="T4" fmla="*/ 10 w 10"/>
                <a:gd name="T5" fmla="*/ 4 h 10"/>
                <a:gd name="T6" fmla="*/ 10 w 10"/>
                <a:gd name="T7" fmla="*/ 2 h 10"/>
                <a:gd name="T8" fmla="*/ 10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10" y="1"/>
                  </a:cubicBezTo>
                  <a:cubicBezTo>
                    <a:pt x="9" y="0"/>
                    <a:pt x="9"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5" name="Freeform 115"/>
            <p:cNvSpPr>
              <a:spLocks/>
            </p:cNvSpPr>
            <p:nvPr/>
          </p:nvSpPr>
          <p:spPr bwMode="auto">
            <a:xfrm>
              <a:off x="9291639" y="3673476"/>
              <a:ext cx="36513" cy="71438"/>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8 h 33"/>
                <a:gd name="T12" fmla="*/ 17 w 17"/>
                <a:gd name="T13" fmla="*/ 1 h 33"/>
                <a:gd name="T14" fmla="*/ 15 w 17"/>
                <a:gd name="T15" fmla="*/ 0 h 33"/>
                <a:gd name="T16" fmla="*/ 12 w 17"/>
                <a:gd name="T17" fmla="*/ 0 h 33"/>
                <a:gd name="T18" fmla="*/ 8 w 17"/>
                <a:gd name="T19" fmla="*/ 4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5" y="0"/>
                  </a:cubicBezTo>
                  <a:cubicBezTo>
                    <a:pt x="12" y="0"/>
                    <a:pt x="12" y="0"/>
                    <a:pt x="12" y="0"/>
                  </a:cubicBezTo>
                  <a:cubicBezTo>
                    <a:pt x="11" y="1"/>
                    <a:pt x="8" y="4"/>
                    <a:pt x="8" y="4"/>
                  </a:cubicBezTo>
                  <a:cubicBezTo>
                    <a:pt x="8" y="4"/>
                    <a:pt x="5" y="1"/>
                    <a:pt x="4"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6" name="Oval 116"/>
            <p:cNvSpPr>
              <a:spLocks noChangeArrowheads="1"/>
            </p:cNvSpPr>
            <p:nvPr/>
          </p:nvSpPr>
          <p:spPr bwMode="auto">
            <a:xfrm>
              <a:off x="9296402" y="38179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7" name="Freeform 117"/>
            <p:cNvSpPr>
              <a:spLocks/>
            </p:cNvSpPr>
            <p:nvPr/>
          </p:nvSpPr>
          <p:spPr bwMode="auto">
            <a:xfrm>
              <a:off x="9286877" y="3897313"/>
              <a:ext cx="22225" cy="76200"/>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8" name="Freeform 118"/>
            <p:cNvSpPr>
              <a:spLocks/>
            </p:cNvSpPr>
            <p:nvPr/>
          </p:nvSpPr>
          <p:spPr bwMode="auto">
            <a:xfrm>
              <a:off x="9310689" y="3898901"/>
              <a:ext cx="17463" cy="74613"/>
            </a:xfrm>
            <a:custGeom>
              <a:avLst/>
              <a:gdLst>
                <a:gd name="T0" fmla="*/ 10 w 11"/>
                <a:gd name="T1" fmla="*/ 6 h 47"/>
                <a:gd name="T2" fmla="*/ 0 w 11"/>
                <a:gd name="T3" fmla="*/ 7 h 47"/>
                <a:gd name="T4" fmla="*/ 2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2"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9" name="Freeform 119"/>
            <p:cNvSpPr>
              <a:spLocks/>
            </p:cNvSpPr>
            <p:nvPr/>
          </p:nvSpPr>
          <p:spPr bwMode="auto">
            <a:xfrm>
              <a:off x="9320214" y="3849688"/>
              <a:ext cx="30163" cy="42863"/>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9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2"/>
                    <a:pt x="14" y="12"/>
                    <a:pt x="14" y="13"/>
                  </a:cubicBezTo>
                  <a:cubicBezTo>
                    <a:pt x="14" y="13"/>
                    <a:pt x="13" y="14"/>
                    <a:pt x="13" y="14"/>
                  </a:cubicBezTo>
                  <a:cubicBezTo>
                    <a:pt x="4" y="20"/>
                    <a:pt x="4" y="20"/>
                    <a:pt x="4" y="20"/>
                  </a:cubicBezTo>
                  <a:cubicBezTo>
                    <a:pt x="3" y="20"/>
                    <a:pt x="2" y="20"/>
                    <a:pt x="1" y="19"/>
                  </a:cubicBezTo>
                  <a:cubicBezTo>
                    <a:pt x="1" y="19"/>
                    <a:pt x="1" y="19"/>
                    <a:pt x="1" y="18"/>
                  </a:cubicBezTo>
                  <a:cubicBezTo>
                    <a:pt x="1" y="17"/>
                    <a:pt x="1" y="17"/>
                    <a:pt x="2" y="16"/>
                  </a:cubicBezTo>
                  <a:cubicBezTo>
                    <a:pt x="2" y="16"/>
                    <a:pt x="6" y="14"/>
                    <a:pt x="9"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0" name="Freeform 120"/>
            <p:cNvSpPr>
              <a:spLocks/>
            </p:cNvSpPr>
            <p:nvPr/>
          </p:nvSpPr>
          <p:spPr bwMode="auto">
            <a:xfrm>
              <a:off x="9320214" y="3849688"/>
              <a:ext cx="22225" cy="20638"/>
            </a:xfrm>
            <a:custGeom>
              <a:avLst/>
              <a:gdLst>
                <a:gd name="T0" fmla="*/ 7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1" name="Freeform 121"/>
            <p:cNvSpPr>
              <a:spLocks/>
            </p:cNvSpPr>
            <p:nvPr/>
          </p:nvSpPr>
          <p:spPr bwMode="auto">
            <a:xfrm>
              <a:off x="9320214" y="3849688"/>
              <a:ext cx="22225" cy="20638"/>
            </a:xfrm>
            <a:custGeom>
              <a:avLst/>
              <a:gdLst>
                <a:gd name="T0" fmla="*/ 7 w 10"/>
                <a:gd name="T1" fmla="*/ 10 h 10"/>
                <a:gd name="T2" fmla="*/ 7 w 10"/>
                <a:gd name="T3" fmla="*/ 9 h 10"/>
                <a:gd name="T4" fmla="*/ 1 w 10"/>
                <a:gd name="T5" fmla="*/ 3 h 10"/>
                <a:gd name="T6" fmla="*/ 1 w 10"/>
                <a:gd name="T7" fmla="*/ 2 h 10"/>
                <a:gd name="T8" fmla="*/ 1 w 10"/>
                <a:gd name="T9" fmla="*/ 1 h 10"/>
                <a:gd name="T10" fmla="*/ 3 w 10"/>
                <a:gd name="T11" fmla="*/ 0 h 10"/>
                <a:gd name="T12" fmla="*/ 4 w 10"/>
                <a:gd name="T13" fmla="*/ 1 h 10"/>
                <a:gd name="T14" fmla="*/ 9 w 10"/>
                <a:gd name="T15" fmla="*/ 7 h 10"/>
                <a:gd name="T16" fmla="*/ 6 w 10"/>
                <a:gd name="T17" fmla="*/ 9 h 10"/>
                <a:gd name="T18" fmla="*/ 7 w 10"/>
                <a:gd name="T19" fmla="*/ 10 h 10"/>
                <a:gd name="T20" fmla="*/ 7 w 10"/>
                <a:gd name="T21" fmla="*/ 9 h 10"/>
                <a:gd name="T22" fmla="*/ 7 w 10"/>
                <a:gd name="T23" fmla="*/ 10 h 10"/>
                <a:gd name="T24" fmla="*/ 7 w 10"/>
                <a:gd name="T25" fmla="*/ 10 h 10"/>
                <a:gd name="T26" fmla="*/ 10 w 10"/>
                <a:gd name="T27" fmla="*/ 7 h 10"/>
                <a:gd name="T28" fmla="*/ 4 w 10"/>
                <a:gd name="T29" fmla="*/ 1 h 10"/>
                <a:gd name="T30" fmla="*/ 3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7" y="10"/>
                  </a:moveTo>
                  <a:cubicBezTo>
                    <a:pt x="7" y="9"/>
                    <a:pt x="7" y="9"/>
                    <a:pt x="7" y="9"/>
                  </a:cubicBezTo>
                  <a:cubicBezTo>
                    <a:pt x="4" y="6"/>
                    <a:pt x="1" y="3"/>
                    <a:pt x="1" y="3"/>
                  </a:cubicBezTo>
                  <a:cubicBezTo>
                    <a:pt x="1" y="3"/>
                    <a:pt x="1" y="3"/>
                    <a:pt x="1" y="2"/>
                  </a:cubicBezTo>
                  <a:cubicBezTo>
                    <a:pt x="1" y="2"/>
                    <a:pt x="1" y="1"/>
                    <a:pt x="1" y="1"/>
                  </a:cubicBezTo>
                  <a:cubicBezTo>
                    <a:pt x="2" y="1"/>
                    <a:pt x="2" y="0"/>
                    <a:pt x="3" y="0"/>
                  </a:cubicBezTo>
                  <a:cubicBezTo>
                    <a:pt x="3" y="0"/>
                    <a:pt x="3" y="1"/>
                    <a:pt x="4" y="1"/>
                  </a:cubicBezTo>
                  <a:cubicBezTo>
                    <a:pt x="9" y="7"/>
                    <a:pt x="9" y="7"/>
                    <a:pt x="9" y="7"/>
                  </a:cubicBezTo>
                  <a:cubicBezTo>
                    <a:pt x="6" y="9"/>
                    <a:pt x="6" y="9"/>
                    <a:pt x="6" y="9"/>
                  </a:cubicBezTo>
                  <a:cubicBezTo>
                    <a:pt x="7" y="10"/>
                    <a:pt x="7" y="10"/>
                    <a:pt x="7" y="10"/>
                  </a:cubicBezTo>
                  <a:cubicBezTo>
                    <a:pt x="7" y="9"/>
                    <a:pt x="7" y="9"/>
                    <a:pt x="7" y="9"/>
                  </a:cubicBezTo>
                  <a:cubicBezTo>
                    <a:pt x="7" y="10"/>
                    <a:pt x="7" y="10"/>
                    <a:pt x="7" y="10"/>
                  </a:cubicBezTo>
                  <a:cubicBezTo>
                    <a:pt x="7" y="10"/>
                    <a:pt x="7" y="10"/>
                    <a:pt x="7" y="10"/>
                  </a:cubicBezTo>
                  <a:cubicBezTo>
                    <a:pt x="10" y="7"/>
                    <a:pt x="10" y="7"/>
                    <a:pt x="10" y="7"/>
                  </a:cubicBezTo>
                  <a:cubicBezTo>
                    <a:pt x="4" y="1"/>
                    <a:pt x="4" y="1"/>
                    <a:pt x="4" y="1"/>
                  </a:cubicBezTo>
                  <a:cubicBezTo>
                    <a:pt x="4" y="0"/>
                    <a:pt x="3" y="0"/>
                    <a:pt x="3"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2" name="Freeform 122"/>
            <p:cNvSpPr>
              <a:spLocks/>
            </p:cNvSpPr>
            <p:nvPr/>
          </p:nvSpPr>
          <p:spPr bwMode="auto">
            <a:xfrm>
              <a:off x="9269414" y="3849688"/>
              <a:ext cx="28575" cy="42863"/>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3 w 13"/>
                <a:gd name="T19" fmla="*/ 4 h 20"/>
                <a:gd name="T20" fmla="*/ 13 w 13"/>
                <a:gd name="T21" fmla="*/ 2 h 20"/>
                <a:gd name="T22" fmla="*/ 12 w 13"/>
                <a:gd name="T23" fmla="*/ 1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2"/>
                    <a:pt x="0" y="12"/>
                    <a:pt x="0" y="13"/>
                  </a:cubicBezTo>
                  <a:cubicBezTo>
                    <a:pt x="0" y="13"/>
                    <a:pt x="0" y="14"/>
                    <a:pt x="1" y="14"/>
                  </a:cubicBezTo>
                  <a:cubicBezTo>
                    <a:pt x="10" y="20"/>
                    <a:pt x="10" y="20"/>
                    <a:pt x="10" y="20"/>
                  </a:cubicBezTo>
                  <a:cubicBezTo>
                    <a:pt x="11" y="20"/>
                    <a:pt x="12" y="20"/>
                    <a:pt x="12" y="19"/>
                  </a:cubicBezTo>
                  <a:cubicBezTo>
                    <a:pt x="13" y="19"/>
                    <a:pt x="13" y="19"/>
                    <a:pt x="13" y="18"/>
                  </a:cubicBezTo>
                  <a:cubicBezTo>
                    <a:pt x="13" y="17"/>
                    <a:pt x="12" y="17"/>
                    <a:pt x="12" y="16"/>
                  </a:cubicBezTo>
                  <a:cubicBezTo>
                    <a:pt x="12" y="16"/>
                    <a:pt x="7" y="14"/>
                    <a:pt x="5" y="12"/>
                  </a:cubicBezTo>
                  <a:cubicBezTo>
                    <a:pt x="7" y="10"/>
                    <a:pt x="13" y="4"/>
                    <a:pt x="13"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3" name="Freeform 123"/>
            <p:cNvSpPr>
              <a:spLocks/>
            </p:cNvSpPr>
            <p:nvPr/>
          </p:nvSpPr>
          <p:spPr bwMode="auto">
            <a:xfrm>
              <a:off x="9278939" y="3849688"/>
              <a:ext cx="19050" cy="20638"/>
            </a:xfrm>
            <a:custGeom>
              <a:avLst/>
              <a:gdLst>
                <a:gd name="T0" fmla="*/ 3 w 9"/>
                <a:gd name="T1" fmla="*/ 10 h 10"/>
                <a:gd name="T2" fmla="*/ 9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4" name="Freeform 124"/>
            <p:cNvSpPr>
              <a:spLocks/>
            </p:cNvSpPr>
            <p:nvPr/>
          </p:nvSpPr>
          <p:spPr bwMode="auto">
            <a:xfrm>
              <a:off x="9275764" y="3849688"/>
              <a:ext cx="22225" cy="20638"/>
            </a:xfrm>
            <a:custGeom>
              <a:avLst/>
              <a:gdLst>
                <a:gd name="T0" fmla="*/ 4 w 10"/>
                <a:gd name="T1" fmla="*/ 10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10" y="0"/>
                  </a:cubicBezTo>
                  <a:cubicBezTo>
                    <a:pt x="9" y="0"/>
                    <a:pt x="9"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1"/>
                    <a:pt x="7" y="0"/>
                    <a:pt x="8" y="0"/>
                  </a:cubicBezTo>
                  <a:cubicBezTo>
                    <a:pt x="8" y="0"/>
                    <a:pt x="9" y="1"/>
                    <a:pt x="9" y="1"/>
                  </a:cubicBezTo>
                  <a:cubicBezTo>
                    <a:pt x="9" y="1"/>
                    <a:pt x="10" y="2"/>
                    <a:pt x="10" y="2"/>
                  </a:cubicBezTo>
                  <a:cubicBezTo>
                    <a:pt x="10" y="3"/>
                    <a:pt x="10"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5" name="Freeform 125"/>
            <p:cNvSpPr>
              <a:spLocks/>
            </p:cNvSpPr>
            <p:nvPr/>
          </p:nvSpPr>
          <p:spPr bwMode="auto">
            <a:xfrm>
              <a:off x="9291639" y="3849688"/>
              <a:ext cx="36513" cy="71438"/>
            </a:xfrm>
            <a:custGeom>
              <a:avLst/>
              <a:gdLst>
                <a:gd name="T0" fmla="*/ 0 w 17"/>
                <a:gd name="T1" fmla="*/ 1 h 33"/>
                <a:gd name="T2" fmla="*/ 0 w 17"/>
                <a:gd name="T3" fmla="*/ 18 h 33"/>
                <a:gd name="T4" fmla="*/ 0 w 17"/>
                <a:gd name="T5" fmla="*/ 29 h 33"/>
                <a:gd name="T6" fmla="*/ 1 w 17"/>
                <a:gd name="T7" fmla="*/ 33 h 33"/>
                <a:gd name="T8" fmla="*/ 17 w 17"/>
                <a:gd name="T9" fmla="*/ 33 h 33"/>
                <a:gd name="T10" fmla="*/ 16 w 17"/>
                <a:gd name="T11" fmla="*/ 18 h 33"/>
                <a:gd name="T12" fmla="*/ 17 w 17"/>
                <a:gd name="T13" fmla="*/ 1 h 33"/>
                <a:gd name="T14" fmla="*/ 15 w 17"/>
                <a:gd name="T15" fmla="*/ 0 h 33"/>
                <a:gd name="T16" fmla="*/ 12 w 17"/>
                <a:gd name="T17" fmla="*/ 0 h 33"/>
                <a:gd name="T18" fmla="*/ 8 w 17"/>
                <a:gd name="T19" fmla="*/ 4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29"/>
                    <a:pt x="0" y="29"/>
                    <a:pt x="0" y="29"/>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5" y="0"/>
                  </a:cubicBezTo>
                  <a:cubicBezTo>
                    <a:pt x="12" y="0"/>
                    <a:pt x="12" y="0"/>
                    <a:pt x="12" y="0"/>
                  </a:cubicBezTo>
                  <a:cubicBezTo>
                    <a:pt x="11" y="1"/>
                    <a:pt x="8" y="4"/>
                    <a:pt x="8" y="4"/>
                  </a:cubicBezTo>
                  <a:cubicBezTo>
                    <a:pt x="8" y="4"/>
                    <a:pt x="5" y="1"/>
                    <a:pt x="4"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6" name="Freeform 126"/>
            <p:cNvSpPr>
              <a:spLocks/>
            </p:cNvSpPr>
            <p:nvPr/>
          </p:nvSpPr>
          <p:spPr bwMode="auto">
            <a:xfrm>
              <a:off x="9296402" y="3994151"/>
              <a:ext cx="28575" cy="28575"/>
            </a:xfrm>
            <a:custGeom>
              <a:avLst/>
              <a:gdLst>
                <a:gd name="T0" fmla="*/ 0 w 13"/>
                <a:gd name="T1" fmla="*/ 6 h 13"/>
                <a:gd name="T2" fmla="*/ 6 w 13"/>
                <a:gd name="T3" fmla="*/ 13 h 13"/>
                <a:gd name="T4" fmla="*/ 13 w 13"/>
                <a:gd name="T5" fmla="*/ 6 h 13"/>
                <a:gd name="T6" fmla="*/ 6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cubicBezTo>
                    <a:pt x="0" y="10"/>
                    <a:pt x="3" y="13"/>
                    <a:pt x="6" y="13"/>
                  </a:cubicBezTo>
                  <a:cubicBezTo>
                    <a:pt x="10" y="12"/>
                    <a:pt x="13" y="10"/>
                    <a:pt x="13" y="6"/>
                  </a:cubicBezTo>
                  <a:cubicBezTo>
                    <a:pt x="13"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7" name="Freeform 127"/>
            <p:cNvSpPr>
              <a:spLocks/>
            </p:cNvSpPr>
            <p:nvPr/>
          </p:nvSpPr>
          <p:spPr bwMode="auto">
            <a:xfrm>
              <a:off x="9286877" y="4071938"/>
              <a:ext cx="22225" cy="76200"/>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8" name="Freeform 128"/>
            <p:cNvSpPr>
              <a:spLocks/>
            </p:cNvSpPr>
            <p:nvPr/>
          </p:nvSpPr>
          <p:spPr bwMode="auto">
            <a:xfrm>
              <a:off x="9310689" y="4075113"/>
              <a:ext cx="17463" cy="73025"/>
            </a:xfrm>
            <a:custGeom>
              <a:avLst/>
              <a:gdLst>
                <a:gd name="T0" fmla="*/ 10 w 11"/>
                <a:gd name="T1" fmla="*/ 5 h 46"/>
                <a:gd name="T2" fmla="*/ 0 w 11"/>
                <a:gd name="T3" fmla="*/ 7 h 46"/>
                <a:gd name="T4" fmla="*/ 2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2"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9" name="Freeform 129"/>
            <p:cNvSpPr>
              <a:spLocks/>
            </p:cNvSpPr>
            <p:nvPr/>
          </p:nvSpPr>
          <p:spPr bwMode="auto">
            <a:xfrm>
              <a:off x="9320214" y="4024313"/>
              <a:ext cx="30163" cy="44450"/>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9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9"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0" name="Freeform 130"/>
            <p:cNvSpPr>
              <a:spLocks/>
            </p:cNvSpPr>
            <p:nvPr/>
          </p:nvSpPr>
          <p:spPr bwMode="auto">
            <a:xfrm>
              <a:off x="9320214" y="4024313"/>
              <a:ext cx="22225" cy="20638"/>
            </a:xfrm>
            <a:custGeom>
              <a:avLst/>
              <a:gdLst>
                <a:gd name="T0" fmla="*/ 7 w 10"/>
                <a:gd name="T1" fmla="*/ 9 h 9"/>
                <a:gd name="T2" fmla="*/ 1 w 10"/>
                <a:gd name="T3" fmla="*/ 3 h 9"/>
                <a:gd name="T4" fmla="*/ 0 w 10"/>
                <a:gd name="T5" fmla="*/ 2 h 9"/>
                <a:gd name="T6" fmla="*/ 1 w 10"/>
                <a:gd name="T7" fmla="*/ 0 h 9"/>
                <a:gd name="T8" fmla="*/ 4 w 10"/>
                <a:gd name="T9" fmla="*/ 1 h 9"/>
                <a:gd name="T10" fmla="*/ 10 w 10"/>
                <a:gd name="T11" fmla="*/ 7 h 9"/>
                <a:gd name="T12" fmla="*/ 7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7"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1" name="Freeform 131"/>
            <p:cNvSpPr>
              <a:spLocks/>
            </p:cNvSpPr>
            <p:nvPr/>
          </p:nvSpPr>
          <p:spPr bwMode="auto">
            <a:xfrm>
              <a:off x="9320214" y="4024313"/>
              <a:ext cx="22225" cy="22225"/>
            </a:xfrm>
            <a:custGeom>
              <a:avLst/>
              <a:gdLst>
                <a:gd name="T0" fmla="*/ 7 w 10"/>
                <a:gd name="T1" fmla="*/ 9 h 10"/>
                <a:gd name="T2" fmla="*/ 7 w 10"/>
                <a:gd name="T3" fmla="*/ 9 h 10"/>
                <a:gd name="T4" fmla="*/ 1 w 10"/>
                <a:gd name="T5" fmla="*/ 3 h 10"/>
                <a:gd name="T6" fmla="*/ 1 w 10"/>
                <a:gd name="T7" fmla="*/ 2 h 10"/>
                <a:gd name="T8" fmla="*/ 1 w 10"/>
                <a:gd name="T9" fmla="*/ 1 h 10"/>
                <a:gd name="T10" fmla="*/ 3 w 10"/>
                <a:gd name="T11" fmla="*/ 0 h 10"/>
                <a:gd name="T12" fmla="*/ 4 w 10"/>
                <a:gd name="T13" fmla="*/ 1 h 10"/>
                <a:gd name="T14" fmla="*/ 9 w 10"/>
                <a:gd name="T15" fmla="*/ 7 h 10"/>
                <a:gd name="T16" fmla="*/ 6 w 10"/>
                <a:gd name="T17" fmla="*/ 9 h 10"/>
                <a:gd name="T18" fmla="*/ 7 w 10"/>
                <a:gd name="T19" fmla="*/ 9 h 10"/>
                <a:gd name="T20" fmla="*/ 7 w 10"/>
                <a:gd name="T21" fmla="*/ 9 h 10"/>
                <a:gd name="T22" fmla="*/ 7 w 10"/>
                <a:gd name="T23" fmla="*/ 9 h 10"/>
                <a:gd name="T24" fmla="*/ 7 w 10"/>
                <a:gd name="T25" fmla="*/ 10 h 10"/>
                <a:gd name="T26" fmla="*/ 10 w 10"/>
                <a:gd name="T27" fmla="*/ 7 h 10"/>
                <a:gd name="T28" fmla="*/ 4 w 10"/>
                <a:gd name="T29" fmla="*/ 0 h 10"/>
                <a:gd name="T30" fmla="*/ 3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7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7" y="9"/>
                  </a:moveTo>
                  <a:cubicBezTo>
                    <a:pt x="7" y="9"/>
                    <a:pt x="7" y="9"/>
                    <a:pt x="7" y="9"/>
                  </a:cubicBezTo>
                  <a:cubicBezTo>
                    <a:pt x="4" y="6"/>
                    <a:pt x="1" y="3"/>
                    <a:pt x="1" y="3"/>
                  </a:cubicBezTo>
                  <a:cubicBezTo>
                    <a:pt x="1" y="3"/>
                    <a:pt x="1" y="2"/>
                    <a:pt x="1" y="2"/>
                  </a:cubicBezTo>
                  <a:cubicBezTo>
                    <a:pt x="1" y="1"/>
                    <a:pt x="1" y="1"/>
                    <a:pt x="1" y="1"/>
                  </a:cubicBezTo>
                  <a:cubicBezTo>
                    <a:pt x="2" y="0"/>
                    <a:pt x="2" y="0"/>
                    <a:pt x="3" y="0"/>
                  </a:cubicBezTo>
                  <a:cubicBezTo>
                    <a:pt x="3" y="0"/>
                    <a:pt x="3" y="0"/>
                    <a:pt x="4" y="1"/>
                  </a:cubicBezTo>
                  <a:cubicBezTo>
                    <a:pt x="9" y="7"/>
                    <a:pt x="9" y="7"/>
                    <a:pt x="9" y="7"/>
                  </a:cubicBezTo>
                  <a:cubicBezTo>
                    <a:pt x="6" y="9"/>
                    <a:pt x="6" y="9"/>
                    <a:pt x="6" y="9"/>
                  </a:cubicBezTo>
                  <a:cubicBezTo>
                    <a:pt x="7" y="9"/>
                    <a:pt x="7" y="9"/>
                    <a:pt x="7" y="9"/>
                  </a:cubicBezTo>
                  <a:cubicBezTo>
                    <a:pt x="7" y="9"/>
                    <a:pt x="7" y="9"/>
                    <a:pt x="7" y="9"/>
                  </a:cubicBezTo>
                  <a:cubicBezTo>
                    <a:pt x="7" y="9"/>
                    <a:pt x="7" y="9"/>
                    <a:pt x="7" y="9"/>
                  </a:cubicBezTo>
                  <a:cubicBezTo>
                    <a:pt x="7" y="10"/>
                    <a:pt x="7" y="10"/>
                    <a:pt x="7" y="10"/>
                  </a:cubicBezTo>
                  <a:cubicBezTo>
                    <a:pt x="10" y="7"/>
                    <a:pt x="10" y="7"/>
                    <a:pt x="10" y="7"/>
                  </a:cubicBezTo>
                  <a:cubicBezTo>
                    <a:pt x="4" y="0"/>
                    <a:pt x="4" y="0"/>
                    <a:pt x="4" y="0"/>
                  </a:cubicBezTo>
                  <a:cubicBezTo>
                    <a:pt x="4" y="0"/>
                    <a:pt x="3" y="0"/>
                    <a:pt x="3"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2" name="Freeform 132"/>
            <p:cNvSpPr>
              <a:spLocks/>
            </p:cNvSpPr>
            <p:nvPr/>
          </p:nvSpPr>
          <p:spPr bwMode="auto">
            <a:xfrm>
              <a:off x="9269414" y="4024313"/>
              <a:ext cx="28575" cy="44450"/>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3" y="3"/>
                    <a:pt x="13"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3" name="Freeform 133"/>
            <p:cNvSpPr>
              <a:spLocks/>
            </p:cNvSpPr>
            <p:nvPr/>
          </p:nvSpPr>
          <p:spPr bwMode="auto">
            <a:xfrm>
              <a:off x="9278939" y="4024313"/>
              <a:ext cx="19050" cy="20638"/>
            </a:xfrm>
            <a:custGeom>
              <a:avLst/>
              <a:gdLst>
                <a:gd name="T0" fmla="*/ 3 w 9"/>
                <a:gd name="T1" fmla="*/ 9 h 9"/>
                <a:gd name="T2" fmla="*/ 9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4" name="Freeform 134"/>
            <p:cNvSpPr>
              <a:spLocks/>
            </p:cNvSpPr>
            <p:nvPr/>
          </p:nvSpPr>
          <p:spPr bwMode="auto">
            <a:xfrm>
              <a:off x="9275764" y="4024313"/>
              <a:ext cx="22225" cy="22225"/>
            </a:xfrm>
            <a:custGeom>
              <a:avLst/>
              <a:gdLst>
                <a:gd name="T0" fmla="*/ 4 w 10"/>
                <a:gd name="T1" fmla="*/ 9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10" y="4"/>
                    <a:pt x="10" y="4"/>
                  </a:cubicBezTo>
                  <a:cubicBezTo>
                    <a:pt x="10" y="3"/>
                    <a:pt x="10" y="3"/>
                    <a:pt x="10" y="2"/>
                  </a:cubicBezTo>
                  <a:cubicBezTo>
                    <a:pt x="10" y="1"/>
                    <a:pt x="10" y="1"/>
                    <a:pt x="10" y="0"/>
                  </a:cubicBezTo>
                  <a:cubicBezTo>
                    <a:pt x="9" y="0"/>
                    <a:pt x="9" y="0"/>
                    <a:pt x="8" y="0"/>
                  </a:cubicBezTo>
                  <a:cubicBezTo>
                    <a:pt x="7" y="0"/>
                    <a:pt x="7"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10" y="3"/>
                    <a:pt x="9" y="3"/>
                  </a:cubicBezTo>
                  <a:cubicBezTo>
                    <a:pt x="9"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5" name="Freeform 135"/>
            <p:cNvSpPr>
              <a:spLocks/>
            </p:cNvSpPr>
            <p:nvPr/>
          </p:nvSpPr>
          <p:spPr bwMode="auto">
            <a:xfrm>
              <a:off x="9291639" y="4022726"/>
              <a:ext cx="36513" cy="71438"/>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6" name="Oval 136"/>
            <p:cNvSpPr>
              <a:spLocks noChangeArrowheads="1"/>
            </p:cNvSpPr>
            <p:nvPr/>
          </p:nvSpPr>
          <p:spPr bwMode="auto">
            <a:xfrm>
              <a:off x="9398002" y="3644901"/>
              <a:ext cx="26988"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7" name="Freeform 137"/>
            <p:cNvSpPr>
              <a:spLocks/>
            </p:cNvSpPr>
            <p:nvPr/>
          </p:nvSpPr>
          <p:spPr bwMode="auto">
            <a:xfrm>
              <a:off x="9390064" y="3721101"/>
              <a:ext cx="19050" cy="77788"/>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8" name="Freeform 138"/>
            <p:cNvSpPr>
              <a:spLocks/>
            </p:cNvSpPr>
            <p:nvPr/>
          </p:nvSpPr>
          <p:spPr bwMode="auto">
            <a:xfrm>
              <a:off x="9410702" y="3722688"/>
              <a:ext cx="20638" cy="76200"/>
            </a:xfrm>
            <a:custGeom>
              <a:avLst/>
              <a:gdLst>
                <a:gd name="T0" fmla="*/ 11 w 13"/>
                <a:gd name="T1" fmla="*/ 6 h 48"/>
                <a:gd name="T2" fmla="*/ 0 w 13"/>
                <a:gd name="T3" fmla="*/ 7 h 48"/>
                <a:gd name="T4" fmla="*/ 3 w 13"/>
                <a:gd name="T5" fmla="*/ 48 h 48"/>
                <a:gd name="T6" fmla="*/ 13 w 13"/>
                <a:gd name="T7" fmla="*/ 48 h 48"/>
                <a:gd name="T8" fmla="*/ 11 w 13"/>
                <a:gd name="T9" fmla="*/ 0 h 48"/>
                <a:gd name="T10" fmla="*/ 11 w 13"/>
                <a:gd name="T11" fmla="*/ 6 h 48"/>
              </a:gdLst>
              <a:ahLst/>
              <a:cxnLst>
                <a:cxn ang="0">
                  <a:pos x="T0" y="T1"/>
                </a:cxn>
                <a:cxn ang="0">
                  <a:pos x="T2" y="T3"/>
                </a:cxn>
                <a:cxn ang="0">
                  <a:pos x="T4" y="T5"/>
                </a:cxn>
                <a:cxn ang="0">
                  <a:pos x="T6" y="T7"/>
                </a:cxn>
                <a:cxn ang="0">
                  <a:pos x="T8" y="T9"/>
                </a:cxn>
                <a:cxn ang="0">
                  <a:pos x="T10" y="T11"/>
                </a:cxn>
              </a:cxnLst>
              <a:rect l="0" t="0" r="r" b="b"/>
              <a:pathLst>
                <a:path w="13" h="48">
                  <a:moveTo>
                    <a:pt x="11" y="6"/>
                  </a:moveTo>
                  <a:lnTo>
                    <a:pt x="0" y="7"/>
                  </a:lnTo>
                  <a:lnTo>
                    <a:pt x="3" y="48"/>
                  </a:lnTo>
                  <a:lnTo>
                    <a:pt x="13" y="48"/>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9" name="Freeform 139"/>
            <p:cNvSpPr>
              <a:spLocks/>
            </p:cNvSpPr>
            <p:nvPr/>
          </p:nvSpPr>
          <p:spPr bwMode="auto">
            <a:xfrm>
              <a:off x="9421814" y="3673476"/>
              <a:ext cx="28575" cy="46038"/>
            </a:xfrm>
            <a:custGeom>
              <a:avLst/>
              <a:gdLst>
                <a:gd name="T0" fmla="*/ 4 w 13"/>
                <a:gd name="T1" fmla="*/ 1 h 21"/>
                <a:gd name="T2" fmla="*/ 13 w 13"/>
                <a:gd name="T3" fmla="*/ 11 h 21"/>
                <a:gd name="T4" fmla="*/ 13 w 13"/>
                <a:gd name="T5" fmla="*/ 13 h 21"/>
                <a:gd name="T6" fmla="*/ 12 w 13"/>
                <a:gd name="T7" fmla="*/ 14 h 21"/>
                <a:gd name="T8" fmla="*/ 3 w 13"/>
                <a:gd name="T9" fmla="*/ 20 h 21"/>
                <a:gd name="T10" fmla="*/ 0 w 13"/>
                <a:gd name="T11" fmla="*/ 19 h 21"/>
                <a:gd name="T12" fmla="*/ 0 w 13"/>
                <a:gd name="T13" fmla="*/ 18 h 21"/>
                <a:gd name="T14" fmla="*/ 1 w 13"/>
                <a:gd name="T15" fmla="*/ 17 h 21"/>
                <a:gd name="T16" fmla="*/ 8 w 13"/>
                <a:gd name="T17" fmla="*/ 12 h 21"/>
                <a:gd name="T18" fmla="*/ 0 w 13"/>
                <a:gd name="T19" fmla="*/ 4 h 21"/>
                <a:gd name="T20" fmla="*/ 0 w 13"/>
                <a:gd name="T21" fmla="*/ 2 h 21"/>
                <a:gd name="T22" fmla="*/ 1 w 13"/>
                <a:gd name="T23" fmla="*/ 1 h 21"/>
                <a:gd name="T24" fmla="*/ 4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4"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19"/>
                  </a:cubicBezTo>
                  <a:cubicBezTo>
                    <a:pt x="0" y="19"/>
                    <a:pt x="0" y="19"/>
                    <a:pt x="0" y="18"/>
                  </a:cubicBezTo>
                  <a:cubicBezTo>
                    <a:pt x="0" y="18"/>
                    <a:pt x="0" y="17"/>
                    <a:pt x="1" y="17"/>
                  </a:cubicBezTo>
                  <a:cubicBezTo>
                    <a:pt x="1" y="17"/>
                    <a:pt x="6" y="14"/>
                    <a:pt x="8" y="12"/>
                  </a:cubicBezTo>
                  <a:cubicBezTo>
                    <a:pt x="6" y="10"/>
                    <a:pt x="0" y="4"/>
                    <a:pt x="0" y="4"/>
                  </a:cubicBezTo>
                  <a:cubicBezTo>
                    <a:pt x="0" y="3"/>
                    <a:pt x="0" y="3"/>
                    <a:pt x="0" y="2"/>
                  </a:cubicBezTo>
                  <a:cubicBezTo>
                    <a:pt x="0" y="2"/>
                    <a:pt x="0" y="1"/>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0" name="Freeform 140"/>
            <p:cNvSpPr>
              <a:spLocks/>
            </p:cNvSpPr>
            <p:nvPr/>
          </p:nvSpPr>
          <p:spPr bwMode="auto">
            <a:xfrm>
              <a:off x="9421814" y="3673476"/>
              <a:ext cx="20638" cy="22225"/>
            </a:xfrm>
            <a:custGeom>
              <a:avLst/>
              <a:gdLst>
                <a:gd name="T0" fmla="*/ 6 w 9"/>
                <a:gd name="T1" fmla="*/ 10 h 10"/>
                <a:gd name="T2" fmla="*/ 0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1" y="1"/>
                  </a:cubicBezTo>
                  <a:cubicBezTo>
                    <a:pt x="1"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1" name="Freeform 141"/>
            <p:cNvSpPr>
              <a:spLocks/>
            </p:cNvSpPr>
            <p:nvPr/>
          </p:nvSpPr>
          <p:spPr bwMode="auto">
            <a:xfrm>
              <a:off x="9421814" y="3673476"/>
              <a:ext cx="22225" cy="22225"/>
            </a:xfrm>
            <a:custGeom>
              <a:avLst/>
              <a:gdLst>
                <a:gd name="T0" fmla="*/ 6 w 10"/>
                <a:gd name="T1" fmla="*/ 10 h 10"/>
                <a:gd name="T2" fmla="*/ 6 w 10"/>
                <a:gd name="T3" fmla="*/ 10 h 10"/>
                <a:gd name="T4" fmla="*/ 1 w 10"/>
                <a:gd name="T5" fmla="*/ 4 h 10"/>
                <a:gd name="T6" fmla="*/ 0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0" y="3"/>
                    <a:pt x="0" y="3"/>
                    <a:pt x="0" y="2"/>
                  </a:cubicBezTo>
                  <a:cubicBezTo>
                    <a:pt x="0" y="2"/>
                    <a:pt x="0" y="1"/>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2" name="Freeform 142"/>
            <p:cNvSpPr>
              <a:spLocks/>
            </p:cNvSpPr>
            <p:nvPr/>
          </p:nvSpPr>
          <p:spPr bwMode="auto">
            <a:xfrm>
              <a:off x="9369427" y="3673476"/>
              <a:ext cx="30163" cy="46038"/>
            </a:xfrm>
            <a:custGeom>
              <a:avLst/>
              <a:gdLst>
                <a:gd name="T0" fmla="*/ 10 w 14"/>
                <a:gd name="T1" fmla="*/ 1 h 21"/>
                <a:gd name="T2" fmla="*/ 1 w 14"/>
                <a:gd name="T3" fmla="*/ 11 h 21"/>
                <a:gd name="T4" fmla="*/ 0 w 14"/>
                <a:gd name="T5" fmla="*/ 13 h 21"/>
                <a:gd name="T6" fmla="*/ 1 w 14"/>
                <a:gd name="T7" fmla="*/ 14 h 21"/>
                <a:gd name="T8" fmla="*/ 10 w 14"/>
                <a:gd name="T9" fmla="*/ 20 h 21"/>
                <a:gd name="T10" fmla="*/ 13 w 14"/>
                <a:gd name="T11" fmla="*/ 19 h 21"/>
                <a:gd name="T12" fmla="*/ 13 w 14"/>
                <a:gd name="T13" fmla="*/ 18 h 21"/>
                <a:gd name="T14" fmla="*/ 12 w 14"/>
                <a:gd name="T15" fmla="*/ 17 h 21"/>
                <a:gd name="T16" fmla="*/ 5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19"/>
                  </a:cubicBezTo>
                  <a:cubicBezTo>
                    <a:pt x="13" y="19"/>
                    <a:pt x="13" y="19"/>
                    <a:pt x="13" y="18"/>
                  </a:cubicBezTo>
                  <a:cubicBezTo>
                    <a:pt x="13" y="18"/>
                    <a:pt x="13" y="17"/>
                    <a:pt x="12" y="17"/>
                  </a:cubicBezTo>
                  <a:cubicBezTo>
                    <a:pt x="12" y="17"/>
                    <a:pt x="8" y="14"/>
                    <a:pt x="5" y="12"/>
                  </a:cubicBezTo>
                  <a:cubicBezTo>
                    <a:pt x="8" y="10"/>
                    <a:pt x="13" y="4"/>
                    <a:pt x="13" y="4"/>
                  </a:cubicBezTo>
                  <a:cubicBezTo>
                    <a:pt x="13"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3" name="Freeform 143"/>
            <p:cNvSpPr>
              <a:spLocks/>
            </p:cNvSpPr>
            <p:nvPr/>
          </p:nvSpPr>
          <p:spPr bwMode="auto">
            <a:xfrm>
              <a:off x="9378952" y="3673476"/>
              <a:ext cx="20638" cy="22225"/>
            </a:xfrm>
            <a:custGeom>
              <a:avLst/>
              <a:gdLst>
                <a:gd name="T0" fmla="*/ 3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6"/>
                    <a:pt x="9" y="4"/>
                    <a:pt x="9" y="4"/>
                  </a:cubicBezTo>
                  <a:cubicBezTo>
                    <a:pt x="9" y="3"/>
                    <a:pt x="10" y="3"/>
                    <a:pt x="10" y="2"/>
                  </a:cubicBezTo>
                  <a:cubicBezTo>
                    <a:pt x="10"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4" name="Freeform 144"/>
            <p:cNvSpPr>
              <a:spLocks/>
            </p:cNvSpPr>
            <p:nvPr/>
          </p:nvSpPr>
          <p:spPr bwMode="auto">
            <a:xfrm>
              <a:off x="9378952" y="3673476"/>
              <a:ext cx="20638" cy="22225"/>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9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10" y="1"/>
                    <a:pt x="9" y="1"/>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7" y="1"/>
                    <a:pt x="7" y="1"/>
                    <a:pt x="7" y="1"/>
                  </a:cubicBezTo>
                  <a:cubicBezTo>
                    <a:pt x="8" y="1"/>
                    <a:pt x="8" y="1"/>
                    <a:pt x="9"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5" name="Freeform 145"/>
            <p:cNvSpPr>
              <a:spLocks/>
            </p:cNvSpPr>
            <p:nvPr/>
          </p:nvSpPr>
          <p:spPr bwMode="auto">
            <a:xfrm>
              <a:off x="9391652" y="3673476"/>
              <a:ext cx="36513" cy="71438"/>
            </a:xfrm>
            <a:custGeom>
              <a:avLst/>
              <a:gdLst>
                <a:gd name="T0" fmla="*/ 0 w 17"/>
                <a:gd name="T1" fmla="*/ 1 h 33"/>
                <a:gd name="T2" fmla="*/ 1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1"/>
                    <a:pt x="9" y="4"/>
                    <a:pt x="9" y="4"/>
                  </a:cubicBezTo>
                  <a:cubicBezTo>
                    <a:pt x="9" y="4"/>
                    <a:pt x="6" y="1"/>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6" name="Oval 146"/>
            <p:cNvSpPr>
              <a:spLocks noChangeArrowheads="1"/>
            </p:cNvSpPr>
            <p:nvPr/>
          </p:nvSpPr>
          <p:spPr bwMode="auto">
            <a:xfrm>
              <a:off x="9398002" y="3817938"/>
              <a:ext cx="26988"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7" name="Freeform 147"/>
            <p:cNvSpPr>
              <a:spLocks/>
            </p:cNvSpPr>
            <p:nvPr/>
          </p:nvSpPr>
          <p:spPr bwMode="auto">
            <a:xfrm>
              <a:off x="9390064" y="3897313"/>
              <a:ext cx="19050" cy="76200"/>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1"/>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8" name="Freeform 148"/>
            <p:cNvSpPr>
              <a:spLocks/>
            </p:cNvSpPr>
            <p:nvPr/>
          </p:nvSpPr>
          <p:spPr bwMode="auto">
            <a:xfrm>
              <a:off x="9410702" y="3898901"/>
              <a:ext cx="20638" cy="74613"/>
            </a:xfrm>
            <a:custGeom>
              <a:avLst/>
              <a:gdLst>
                <a:gd name="T0" fmla="*/ 11 w 13"/>
                <a:gd name="T1" fmla="*/ 6 h 47"/>
                <a:gd name="T2" fmla="*/ 0 w 13"/>
                <a:gd name="T3" fmla="*/ 7 h 47"/>
                <a:gd name="T4" fmla="*/ 3 w 13"/>
                <a:gd name="T5" fmla="*/ 47 h 47"/>
                <a:gd name="T6" fmla="*/ 13 w 13"/>
                <a:gd name="T7" fmla="*/ 47 h 47"/>
                <a:gd name="T8" fmla="*/ 11 w 13"/>
                <a:gd name="T9" fmla="*/ 0 h 47"/>
                <a:gd name="T10" fmla="*/ 11 w 13"/>
                <a:gd name="T11" fmla="*/ 6 h 47"/>
              </a:gdLst>
              <a:ahLst/>
              <a:cxnLst>
                <a:cxn ang="0">
                  <a:pos x="T0" y="T1"/>
                </a:cxn>
                <a:cxn ang="0">
                  <a:pos x="T2" y="T3"/>
                </a:cxn>
                <a:cxn ang="0">
                  <a:pos x="T4" y="T5"/>
                </a:cxn>
                <a:cxn ang="0">
                  <a:pos x="T6" y="T7"/>
                </a:cxn>
                <a:cxn ang="0">
                  <a:pos x="T8" y="T9"/>
                </a:cxn>
                <a:cxn ang="0">
                  <a:pos x="T10" y="T11"/>
                </a:cxn>
              </a:cxnLst>
              <a:rect l="0" t="0" r="r" b="b"/>
              <a:pathLst>
                <a:path w="13" h="47">
                  <a:moveTo>
                    <a:pt x="11" y="6"/>
                  </a:moveTo>
                  <a:lnTo>
                    <a:pt x="0" y="7"/>
                  </a:lnTo>
                  <a:lnTo>
                    <a:pt x="3" y="47"/>
                  </a:lnTo>
                  <a:lnTo>
                    <a:pt x="13"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9" name="Freeform 149"/>
            <p:cNvSpPr>
              <a:spLocks/>
            </p:cNvSpPr>
            <p:nvPr/>
          </p:nvSpPr>
          <p:spPr bwMode="auto">
            <a:xfrm>
              <a:off x="9421814" y="3849688"/>
              <a:ext cx="28575" cy="42863"/>
            </a:xfrm>
            <a:custGeom>
              <a:avLst/>
              <a:gdLst>
                <a:gd name="T0" fmla="*/ 4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4 h 20"/>
                <a:gd name="T20" fmla="*/ 0 w 13"/>
                <a:gd name="T21" fmla="*/ 2 h 20"/>
                <a:gd name="T22" fmla="*/ 1 w 13"/>
                <a:gd name="T23" fmla="*/ 1 h 20"/>
                <a:gd name="T24" fmla="*/ 4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4" y="1"/>
                  </a:moveTo>
                  <a:cubicBezTo>
                    <a:pt x="13" y="11"/>
                    <a:pt x="13" y="11"/>
                    <a:pt x="13" y="11"/>
                  </a:cubicBezTo>
                  <a:cubicBezTo>
                    <a:pt x="13" y="12"/>
                    <a:pt x="13" y="12"/>
                    <a:pt x="13" y="13"/>
                  </a:cubicBezTo>
                  <a:cubicBezTo>
                    <a:pt x="13" y="13"/>
                    <a:pt x="13" y="14"/>
                    <a:pt x="12" y="14"/>
                  </a:cubicBezTo>
                  <a:cubicBezTo>
                    <a:pt x="3" y="20"/>
                    <a:pt x="3" y="20"/>
                    <a:pt x="3" y="20"/>
                  </a:cubicBezTo>
                  <a:cubicBezTo>
                    <a:pt x="2" y="20"/>
                    <a:pt x="1" y="20"/>
                    <a:pt x="0" y="19"/>
                  </a:cubicBezTo>
                  <a:cubicBezTo>
                    <a:pt x="0" y="19"/>
                    <a:pt x="0" y="19"/>
                    <a:pt x="0" y="18"/>
                  </a:cubicBezTo>
                  <a:cubicBezTo>
                    <a:pt x="0" y="17"/>
                    <a:pt x="0" y="17"/>
                    <a:pt x="1" y="16"/>
                  </a:cubicBezTo>
                  <a:cubicBezTo>
                    <a:pt x="1" y="16"/>
                    <a:pt x="6" y="14"/>
                    <a:pt x="8" y="12"/>
                  </a:cubicBezTo>
                  <a:cubicBezTo>
                    <a:pt x="6" y="10"/>
                    <a:pt x="0" y="4"/>
                    <a:pt x="0" y="4"/>
                  </a:cubicBezTo>
                  <a:cubicBezTo>
                    <a:pt x="0" y="3"/>
                    <a:pt x="0" y="3"/>
                    <a:pt x="0" y="2"/>
                  </a:cubicBezTo>
                  <a:cubicBezTo>
                    <a:pt x="0" y="2"/>
                    <a:pt x="0" y="1"/>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0" name="Freeform 150"/>
            <p:cNvSpPr>
              <a:spLocks/>
            </p:cNvSpPr>
            <p:nvPr/>
          </p:nvSpPr>
          <p:spPr bwMode="auto">
            <a:xfrm>
              <a:off x="9421814" y="3849688"/>
              <a:ext cx="20638" cy="20638"/>
            </a:xfrm>
            <a:custGeom>
              <a:avLst/>
              <a:gdLst>
                <a:gd name="T0" fmla="*/ 6 w 9"/>
                <a:gd name="T1" fmla="*/ 10 h 10"/>
                <a:gd name="T2" fmla="*/ 0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1" y="1"/>
                  </a:cubicBezTo>
                  <a:cubicBezTo>
                    <a:pt x="1"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1" name="Freeform 151"/>
            <p:cNvSpPr>
              <a:spLocks/>
            </p:cNvSpPr>
            <p:nvPr/>
          </p:nvSpPr>
          <p:spPr bwMode="auto">
            <a:xfrm>
              <a:off x="9421814" y="3849688"/>
              <a:ext cx="22225" cy="20638"/>
            </a:xfrm>
            <a:custGeom>
              <a:avLst/>
              <a:gdLst>
                <a:gd name="T0" fmla="*/ 6 w 10"/>
                <a:gd name="T1" fmla="*/ 10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0" y="3"/>
                    <a:pt x="0" y="3"/>
                    <a:pt x="0" y="2"/>
                  </a:cubicBezTo>
                  <a:cubicBezTo>
                    <a:pt x="0" y="2"/>
                    <a:pt x="0" y="1"/>
                    <a:pt x="1" y="1"/>
                  </a:cubicBezTo>
                  <a:cubicBezTo>
                    <a:pt x="1" y="1"/>
                    <a:pt x="2" y="0"/>
                    <a:pt x="2" y="0"/>
                  </a:cubicBezTo>
                  <a:cubicBezTo>
                    <a:pt x="2" y="0"/>
                    <a:pt x="3" y="1"/>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2" name="Freeform 152"/>
            <p:cNvSpPr>
              <a:spLocks/>
            </p:cNvSpPr>
            <p:nvPr/>
          </p:nvSpPr>
          <p:spPr bwMode="auto">
            <a:xfrm>
              <a:off x="9369427" y="3849688"/>
              <a:ext cx="30163" cy="42863"/>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3 w 14"/>
                <a:gd name="T13" fmla="*/ 18 h 20"/>
                <a:gd name="T14" fmla="*/ 12 w 14"/>
                <a:gd name="T15" fmla="*/ 16 h 20"/>
                <a:gd name="T16" fmla="*/ 5 w 14"/>
                <a:gd name="T17" fmla="*/ 12 h 20"/>
                <a:gd name="T18" fmla="*/ 13 w 14"/>
                <a:gd name="T19" fmla="*/ 4 h 20"/>
                <a:gd name="T20" fmla="*/ 14 w 14"/>
                <a:gd name="T21" fmla="*/ 2 h 20"/>
                <a:gd name="T22" fmla="*/ 13 w 14"/>
                <a:gd name="T23" fmla="*/ 1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0" y="12"/>
                    <a:pt x="0" y="12"/>
                    <a:pt x="0" y="13"/>
                  </a:cubicBezTo>
                  <a:cubicBezTo>
                    <a:pt x="0" y="13"/>
                    <a:pt x="1" y="14"/>
                    <a:pt x="1" y="14"/>
                  </a:cubicBezTo>
                  <a:cubicBezTo>
                    <a:pt x="10" y="20"/>
                    <a:pt x="10" y="20"/>
                    <a:pt x="10" y="20"/>
                  </a:cubicBezTo>
                  <a:cubicBezTo>
                    <a:pt x="11" y="20"/>
                    <a:pt x="12" y="20"/>
                    <a:pt x="13" y="19"/>
                  </a:cubicBezTo>
                  <a:cubicBezTo>
                    <a:pt x="13" y="19"/>
                    <a:pt x="13" y="19"/>
                    <a:pt x="13" y="18"/>
                  </a:cubicBezTo>
                  <a:cubicBezTo>
                    <a:pt x="13" y="17"/>
                    <a:pt x="13" y="17"/>
                    <a:pt x="12" y="16"/>
                  </a:cubicBezTo>
                  <a:cubicBezTo>
                    <a:pt x="12" y="16"/>
                    <a:pt x="8" y="14"/>
                    <a:pt x="5" y="12"/>
                  </a:cubicBezTo>
                  <a:cubicBezTo>
                    <a:pt x="8" y="10"/>
                    <a:pt x="13" y="4"/>
                    <a:pt x="13" y="4"/>
                  </a:cubicBezTo>
                  <a:cubicBezTo>
                    <a:pt x="13"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3" name="Freeform 153"/>
            <p:cNvSpPr>
              <a:spLocks/>
            </p:cNvSpPr>
            <p:nvPr/>
          </p:nvSpPr>
          <p:spPr bwMode="auto">
            <a:xfrm>
              <a:off x="9378952" y="3849688"/>
              <a:ext cx="20638" cy="20638"/>
            </a:xfrm>
            <a:custGeom>
              <a:avLst/>
              <a:gdLst>
                <a:gd name="T0" fmla="*/ 3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6"/>
                    <a:pt x="9" y="4"/>
                    <a:pt x="9" y="4"/>
                  </a:cubicBezTo>
                  <a:cubicBezTo>
                    <a:pt x="9" y="3"/>
                    <a:pt x="10" y="3"/>
                    <a:pt x="10" y="2"/>
                  </a:cubicBezTo>
                  <a:cubicBezTo>
                    <a:pt x="10"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4" name="Freeform 154"/>
            <p:cNvSpPr>
              <a:spLocks/>
            </p:cNvSpPr>
            <p:nvPr/>
          </p:nvSpPr>
          <p:spPr bwMode="auto">
            <a:xfrm>
              <a:off x="9378952" y="3849688"/>
              <a:ext cx="20638" cy="20638"/>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7" y="1"/>
                    <a:pt x="7" y="0"/>
                    <a:pt x="7" y="0"/>
                  </a:cubicBezTo>
                  <a:cubicBezTo>
                    <a:pt x="8" y="0"/>
                    <a:pt x="8" y="1"/>
                    <a:pt x="9" y="1"/>
                  </a:cubicBezTo>
                  <a:cubicBezTo>
                    <a:pt x="9" y="1"/>
                    <a:pt x="9" y="2"/>
                    <a:pt x="9" y="2"/>
                  </a:cubicBezTo>
                  <a:cubicBezTo>
                    <a:pt x="9" y="3"/>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5" name="Freeform 155"/>
            <p:cNvSpPr>
              <a:spLocks/>
            </p:cNvSpPr>
            <p:nvPr/>
          </p:nvSpPr>
          <p:spPr bwMode="auto">
            <a:xfrm>
              <a:off x="9391652" y="3849688"/>
              <a:ext cx="36513" cy="71438"/>
            </a:xfrm>
            <a:custGeom>
              <a:avLst/>
              <a:gdLst>
                <a:gd name="T0" fmla="*/ 0 w 17"/>
                <a:gd name="T1" fmla="*/ 1 h 33"/>
                <a:gd name="T2" fmla="*/ 1 w 17"/>
                <a:gd name="T3" fmla="*/ 18 h 33"/>
                <a:gd name="T4" fmla="*/ 0 w 17"/>
                <a:gd name="T5" fmla="*/ 29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0" y="29"/>
                    <a:pt x="0" y="29"/>
                    <a:pt x="0" y="29"/>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1"/>
                    <a:pt x="9" y="4"/>
                    <a:pt x="9" y="4"/>
                  </a:cubicBezTo>
                  <a:cubicBezTo>
                    <a:pt x="9" y="4"/>
                    <a:pt x="6" y="1"/>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6" name="Freeform 156"/>
            <p:cNvSpPr>
              <a:spLocks/>
            </p:cNvSpPr>
            <p:nvPr/>
          </p:nvSpPr>
          <p:spPr bwMode="auto">
            <a:xfrm>
              <a:off x="9398002" y="3994151"/>
              <a:ext cx="26988" cy="28575"/>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2" y="13"/>
                    <a:pt x="6" y="13"/>
                  </a:cubicBezTo>
                  <a:cubicBezTo>
                    <a:pt x="9" y="12"/>
                    <a:pt x="12" y="10"/>
                    <a:pt x="12" y="6"/>
                  </a:cubicBezTo>
                  <a:cubicBezTo>
                    <a:pt x="12" y="3"/>
                    <a:pt x="9" y="0"/>
                    <a:pt x="6" y="0"/>
                  </a:cubicBezTo>
                  <a:cubicBezTo>
                    <a:pt x="2"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7" name="Freeform 157"/>
            <p:cNvSpPr>
              <a:spLocks/>
            </p:cNvSpPr>
            <p:nvPr/>
          </p:nvSpPr>
          <p:spPr bwMode="auto">
            <a:xfrm>
              <a:off x="9390064" y="4071938"/>
              <a:ext cx="19050" cy="76200"/>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8" name="Freeform 158"/>
            <p:cNvSpPr>
              <a:spLocks/>
            </p:cNvSpPr>
            <p:nvPr/>
          </p:nvSpPr>
          <p:spPr bwMode="auto">
            <a:xfrm>
              <a:off x="9410702" y="4075113"/>
              <a:ext cx="20638" cy="73025"/>
            </a:xfrm>
            <a:custGeom>
              <a:avLst/>
              <a:gdLst>
                <a:gd name="T0" fmla="*/ 11 w 13"/>
                <a:gd name="T1" fmla="*/ 5 h 46"/>
                <a:gd name="T2" fmla="*/ 0 w 13"/>
                <a:gd name="T3" fmla="*/ 7 h 46"/>
                <a:gd name="T4" fmla="*/ 3 w 13"/>
                <a:gd name="T5" fmla="*/ 46 h 46"/>
                <a:gd name="T6" fmla="*/ 13 w 13"/>
                <a:gd name="T7" fmla="*/ 46 h 46"/>
                <a:gd name="T8" fmla="*/ 11 w 13"/>
                <a:gd name="T9" fmla="*/ 0 h 46"/>
                <a:gd name="T10" fmla="*/ 11 w 13"/>
                <a:gd name="T11" fmla="*/ 5 h 46"/>
              </a:gdLst>
              <a:ahLst/>
              <a:cxnLst>
                <a:cxn ang="0">
                  <a:pos x="T0" y="T1"/>
                </a:cxn>
                <a:cxn ang="0">
                  <a:pos x="T2" y="T3"/>
                </a:cxn>
                <a:cxn ang="0">
                  <a:pos x="T4" y="T5"/>
                </a:cxn>
                <a:cxn ang="0">
                  <a:pos x="T6" y="T7"/>
                </a:cxn>
                <a:cxn ang="0">
                  <a:pos x="T8" y="T9"/>
                </a:cxn>
                <a:cxn ang="0">
                  <a:pos x="T10" y="T11"/>
                </a:cxn>
              </a:cxnLst>
              <a:rect l="0" t="0" r="r" b="b"/>
              <a:pathLst>
                <a:path w="13" h="46">
                  <a:moveTo>
                    <a:pt x="11" y="5"/>
                  </a:moveTo>
                  <a:lnTo>
                    <a:pt x="0" y="7"/>
                  </a:lnTo>
                  <a:lnTo>
                    <a:pt x="3" y="46"/>
                  </a:lnTo>
                  <a:lnTo>
                    <a:pt x="13"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9" name="Freeform 159"/>
            <p:cNvSpPr>
              <a:spLocks/>
            </p:cNvSpPr>
            <p:nvPr/>
          </p:nvSpPr>
          <p:spPr bwMode="auto">
            <a:xfrm>
              <a:off x="9421814" y="4024313"/>
              <a:ext cx="28575" cy="44450"/>
            </a:xfrm>
            <a:custGeom>
              <a:avLst/>
              <a:gdLst>
                <a:gd name="T0" fmla="*/ 4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4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4"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0" name="Freeform 160"/>
            <p:cNvSpPr>
              <a:spLocks/>
            </p:cNvSpPr>
            <p:nvPr/>
          </p:nvSpPr>
          <p:spPr bwMode="auto">
            <a:xfrm>
              <a:off x="9421814" y="4024313"/>
              <a:ext cx="20638" cy="20638"/>
            </a:xfrm>
            <a:custGeom>
              <a:avLst/>
              <a:gdLst>
                <a:gd name="T0" fmla="*/ 6 w 9"/>
                <a:gd name="T1" fmla="*/ 9 h 9"/>
                <a:gd name="T2" fmla="*/ 0 w 9"/>
                <a:gd name="T3" fmla="*/ 3 h 9"/>
                <a:gd name="T4" fmla="*/ 0 w 9"/>
                <a:gd name="T5" fmla="*/ 2 h 9"/>
                <a:gd name="T6" fmla="*/ 1 w 9"/>
                <a:gd name="T7" fmla="*/ 0 h 9"/>
                <a:gd name="T8" fmla="*/ 4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1" y="0"/>
                  </a:cubicBezTo>
                  <a:cubicBezTo>
                    <a:pt x="1" y="0"/>
                    <a:pt x="3" y="0"/>
                    <a:pt x="4"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1" name="Freeform 161"/>
            <p:cNvSpPr>
              <a:spLocks/>
            </p:cNvSpPr>
            <p:nvPr/>
          </p:nvSpPr>
          <p:spPr bwMode="auto">
            <a:xfrm>
              <a:off x="9421814" y="4024313"/>
              <a:ext cx="22225" cy="22225"/>
            </a:xfrm>
            <a:custGeom>
              <a:avLst/>
              <a:gdLst>
                <a:gd name="T0" fmla="*/ 6 w 10"/>
                <a:gd name="T1" fmla="*/ 9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9 h 10"/>
                <a:gd name="T20" fmla="*/ 6 w 10"/>
                <a:gd name="T21" fmla="*/ 9 h 10"/>
                <a:gd name="T22" fmla="*/ 6 w 10"/>
                <a:gd name="T23" fmla="*/ 9 h 10"/>
                <a:gd name="T24" fmla="*/ 6 w 10"/>
                <a:gd name="T25" fmla="*/ 10 h 10"/>
                <a:gd name="T26" fmla="*/ 10 w 10"/>
                <a:gd name="T27" fmla="*/ 7 h 10"/>
                <a:gd name="T28" fmla="*/ 4 w 10"/>
                <a:gd name="T29" fmla="*/ 0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6" y="9"/>
                    <a:pt x="6" y="9"/>
                    <a:pt x="6" y="9"/>
                  </a:cubicBezTo>
                  <a:cubicBezTo>
                    <a:pt x="3" y="6"/>
                    <a:pt x="1" y="3"/>
                    <a:pt x="1" y="3"/>
                  </a:cubicBezTo>
                  <a:cubicBezTo>
                    <a:pt x="0" y="3"/>
                    <a:pt x="0" y="2"/>
                    <a:pt x="0" y="2"/>
                  </a:cubicBezTo>
                  <a:cubicBezTo>
                    <a:pt x="0" y="1"/>
                    <a:pt x="0" y="1"/>
                    <a:pt x="1" y="1"/>
                  </a:cubicBezTo>
                  <a:cubicBezTo>
                    <a:pt x="1" y="0"/>
                    <a:pt x="2" y="0"/>
                    <a:pt x="2" y="0"/>
                  </a:cubicBezTo>
                  <a:cubicBezTo>
                    <a:pt x="2" y="0"/>
                    <a:pt x="3" y="0"/>
                    <a:pt x="3" y="1"/>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10"/>
                    <a:pt x="6" y="10"/>
                    <a:pt x="6" y="10"/>
                  </a:cubicBezTo>
                  <a:cubicBezTo>
                    <a:pt x="10" y="7"/>
                    <a:pt x="10" y="7"/>
                    <a:pt x="10" y="7"/>
                  </a:cubicBezTo>
                  <a:cubicBezTo>
                    <a:pt x="4" y="0"/>
                    <a:pt x="4" y="0"/>
                    <a:pt x="4" y="0"/>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2" name="Freeform 162"/>
            <p:cNvSpPr>
              <a:spLocks/>
            </p:cNvSpPr>
            <p:nvPr/>
          </p:nvSpPr>
          <p:spPr bwMode="auto">
            <a:xfrm>
              <a:off x="9369427" y="4024313"/>
              <a:ext cx="30163" cy="44450"/>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3 w 14"/>
                <a:gd name="T13" fmla="*/ 18 h 20"/>
                <a:gd name="T14" fmla="*/ 12 w 14"/>
                <a:gd name="T15" fmla="*/ 16 h 20"/>
                <a:gd name="T16" fmla="*/ 5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3" name="Freeform 163"/>
            <p:cNvSpPr>
              <a:spLocks/>
            </p:cNvSpPr>
            <p:nvPr/>
          </p:nvSpPr>
          <p:spPr bwMode="auto">
            <a:xfrm>
              <a:off x="9378952" y="4024313"/>
              <a:ext cx="20638" cy="20638"/>
            </a:xfrm>
            <a:custGeom>
              <a:avLst/>
              <a:gdLst>
                <a:gd name="T0" fmla="*/ 3 w 10"/>
                <a:gd name="T1" fmla="*/ 9 h 9"/>
                <a:gd name="T2" fmla="*/ 9 w 10"/>
                <a:gd name="T3" fmla="*/ 3 h 9"/>
                <a:gd name="T4" fmla="*/ 10 w 10"/>
                <a:gd name="T5" fmla="*/ 2 h 9"/>
                <a:gd name="T6" fmla="*/ 9 w 10"/>
                <a:gd name="T7" fmla="*/ 0 h 9"/>
                <a:gd name="T8" fmla="*/ 6 w 10"/>
                <a:gd name="T9" fmla="*/ 1 h 9"/>
                <a:gd name="T10" fmla="*/ 0 w 10"/>
                <a:gd name="T11" fmla="*/ 7 h 9"/>
                <a:gd name="T12" fmla="*/ 3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3" y="9"/>
                  </a:moveTo>
                  <a:cubicBezTo>
                    <a:pt x="7" y="6"/>
                    <a:pt x="9" y="3"/>
                    <a:pt x="9" y="3"/>
                  </a:cubicBezTo>
                  <a:cubicBezTo>
                    <a:pt x="9" y="3"/>
                    <a:pt x="10" y="2"/>
                    <a:pt x="10" y="2"/>
                  </a:cubicBezTo>
                  <a:cubicBezTo>
                    <a:pt x="10"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4" name="Freeform 164"/>
            <p:cNvSpPr>
              <a:spLocks/>
            </p:cNvSpPr>
            <p:nvPr/>
          </p:nvSpPr>
          <p:spPr bwMode="auto">
            <a:xfrm>
              <a:off x="9378952" y="4024313"/>
              <a:ext cx="20638" cy="22225"/>
            </a:xfrm>
            <a:custGeom>
              <a:avLst/>
              <a:gdLst>
                <a:gd name="T0" fmla="*/ 3 w 10"/>
                <a:gd name="T1" fmla="*/ 9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9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9 h 10"/>
                <a:gd name="T40" fmla="*/ 4 w 10"/>
                <a:gd name="T41" fmla="*/ 9 h 10"/>
                <a:gd name="T42" fmla="*/ 3 w 10"/>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9"/>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0"/>
                  </a:cubicBezTo>
                  <a:cubicBezTo>
                    <a:pt x="0" y="7"/>
                    <a:pt x="0" y="7"/>
                    <a:pt x="0" y="7"/>
                  </a:cubicBezTo>
                  <a:cubicBezTo>
                    <a:pt x="3" y="10"/>
                    <a:pt x="3" y="10"/>
                    <a:pt x="3" y="10"/>
                  </a:cubicBezTo>
                  <a:cubicBezTo>
                    <a:pt x="4" y="10"/>
                    <a:pt x="4" y="10"/>
                    <a:pt x="4" y="10"/>
                  </a:cubicBezTo>
                  <a:cubicBezTo>
                    <a:pt x="3" y="9"/>
                    <a:pt x="3" y="9"/>
                    <a:pt x="3" y="9"/>
                  </a:cubicBezTo>
                  <a:cubicBezTo>
                    <a:pt x="4" y="9"/>
                    <a:pt x="4" y="9"/>
                    <a:pt x="4" y="9"/>
                  </a:cubicBezTo>
                  <a:cubicBezTo>
                    <a:pt x="1" y="7"/>
                    <a:pt x="1" y="7"/>
                    <a:pt x="1" y="7"/>
                  </a:cubicBezTo>
                  <a:cubicBezTo>
                    <a:pt x="6" y="1"/>
                    <a:pt x="6" y="1"/>
                    <a:pt x="6" y="1"/>
                  </a:cubicBezTo>
                  <a:cubicBezTo>
                    <a:pt x="7" y="0"/>
                    <a:pt x="7" y="0"/>
                    <a:pt x="7" y="0"/>
                  </a:cubicBezTo>
                  <a:cubicBezTo>
                    <a:pt x="8" y="0"/>
                    <a:pt x="8" y="0"/>
                    <a:pt x="9" y="1"/>
                  </a:cubicBezTo>
                  <a:cubicBezTo>
                    <a:pt x="9" y="1"/>
                    <a:pt x="9" y="1"/>
                    <a:pt x="9" y="2"/>
                  </a:cubicBezTo>
                  <a:cubicBezTo>
                    <a:pt x="9" y="2"/>
                    <a:pt x="9" y="3"/>
                    <a:pt x="9" y="3"/>
                  </a:cubicBezTo>
                  <a:cubicBezTo>
                    <a:pt x="9" y="3"/>
                    <a:pt x="6" y="6"/>
                    <a:pt x="3" y="9"/>
                  </a:cubicBezTo>
                  <a:cubicBezTo>
                    <a:pt x="3" y="9"/>
                    <a:pt x="3" y="9"/>
                    <a:pt x="3" y="9"/>
                  </a:cubicBezTo>
                  <a:cubicBezTo>
                    <a:pt x="4" y="9"/>
                    <a:pt x="4" y="9"/>
                    <a:pt x="4" y="9"/>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5" name="Freeform 165"/>
            <p:cNvSpPr>
              <a:spLocks/>
            </p:cNvSpPr>
            <p:nvPr/>
          </p:nvSpPr>
          <p:spPr bwMode="auto">
            <a:xfrm>
              <a:off x="9391652" y="4022726"/>
              <a:ext cx="36513" cy="71438"/>
            </a:xfrm>
            <a:custGeom>
              <a:avLst/>
              <a:gdLst>
                <a:gd name="T0" fmla="*/ 0 w 17"/>
                <a:gd name="T1" fmla="*/ 2 h 33"/>
                <a:gd name="T2" fmla="*/ 1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6" name="Oval 166"/>
            <p:cNvSpPr>
              <a:spLocks noChangeArrowheads="1"/>
            </p:cNvSpPr>
            <p:nvPr/>
          </p:nvSpPr>
          <p:spPr bwMode="auto">
            <a:xfrm>
              <a:off x="9498014" y="3644901"/>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7" name="Freeform 167"/>
            <p:cNvSpPr>
              <a:spLocks/>
            </p:cNvSpPr>
            <p:nvPr/>
          </p:nvSpPr>
          <p:spPr bwMode="auto">
            <a:xfrm>
              <a:off x="9490077" y="3721101"/>
              <a:ext cx="20638" cy="77788"/>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8" name="Freeform 168"/>
            <p:cNvSpPr>
              <a:spLocks/>
            </p:cNvSpPr>
            <p:nvPr/>
          </p:nvSpPr>
          <p:spPr bwMode="auto">
            <a:xfrm>
              <a:off x="9513889" y="3722688"/>
              <a:ext cx="17463" cy="76200"/>
            </a:xfrm>
            <a:custGeom>
              <a:avLst/>
              <a:gdLst>
                <a:gd name="T0" fmla="*/ 9 w 11"/>
                <a:gd name="T1" fmla="*/ 6 h 48"/>
                <a:gd name="T2" fmla="*/ 0 w 11"/>
                <a:gd name="T3" fmla="*/ 7 h 48"/>
                <a:gd name="T4" fmla="*/ 1 w 11"/>
                <a:gd name="T5" fmla="*/ 48 h 48"/>
                <a:gd name="T6" fmla="*/ 11 w 11"/>
                <a:gd name="T7" fmla="*/ 48 h 48"/>
                <a:gd name="T8" fmla="*/ 9 w 11"/>
                <a:gd name="T9" fmla="*/ 0 h 48"/>
                <a:gd name="T10" fmla="*/ 9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9" y="6"/>
                  </a:moveTo>
                  <a:lnTo>
                    <a:pt x="0" y="7"/>
                  </a:lnTo>
                  <a:lnTo>
                    <a:pt x="1" y="48"/>
                  </a:lnTo>
                  <a:lnTo>
                    <a:pt x="11" y="48"/>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9" name="Freeform 169"/>
            <p:cNvSpPr>
              <a:spLocks/>
            </p:cNvSpPr>
            <p:nvPr/>
          </p:nvSpPr>
          <p:spPr bwMode="auto">
            <a:xfrm>
              <a:off x="9521827" y="3673476"/>
              <a:ext cx="30163" cy="46038"/>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19 h 21"/>
                <a:gd name="T12" fmla="*/ 1 w 14"/>
                <a:gd name="T13" fmla="*/ 18 h 21"/>
                <a:gd name="T14" fmla="*/ 2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2" y="20"/>
                    <a:pt x="1" y="19"/>
                  </a:cubicBezTo>
                  <a:cubicBezTo>
                    <a:pt x="1" y="19"/>
                    <a:pt x="1" y="19"/>
                    <a:pt x="1" y="18"/>
                  </a:cubicBezTo>
                  <a:cubicBezTo>
                    <a:pt x="1" y="18"/>
                    <a:pt x="1" y="17"/>
                    <a:pt x="2" y="17"/>
                  </a:cubicBezTo>
                  <a:cubicBezTo>
                    <a:pt x="2" y="17"/>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0" name="Freeform 170"/>
            <p:cNvSpPr>
              <a:spLocks/>
            </p:cNvSpPr>
            <p:nvPr/>
          </p:nvSpPr>
          <p:spPr bwMode="auto">
            <a:xfrm>
              <a:off x="9521827" y="3673476"/>
              <a:ext cx="22225" cy="22225"/>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1" name="Freeform 171"/>
            <p:cNvSpPr>
              <a:spLocks/>
            </p:cNvSpPr>
            <p:nvPr/>
          </p:nvSpPr>
          <p:spPr bwMode="auto">
            <a:xfrm>
              <a:off x="9521827" y="3673476"/>
              <a:ext cx="22225" cy="22225"/>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4"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2" name="Freeform 172"/>
            <p:cNvSpPr>
              <a:spLocks/>
            </p:cNvSpPr>
            <p:nvPr/>
          </p:nvSpPr>
          <p:spPr bwMode="auto">
            <a:xfrm>
              <a:off x="9472614" y="3673476"/>
              <a:ext cx="26988" cy="46038"/>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19 h 21"/>
                <a:gd name="T12" fmla="*/ 13 w 13"/>
                <a:gd name="T13" fmla="*/ 18 h 21"/>
                <a:gd name="T14" fmla="*/ 12 w 13"/>
                <a:gd name="T15" fmla="*/ 17 h 21"/>
                <a:gd name="T16" fmla="*/ 5 w 13"/>
                <a:gd name="T17" fmla="*/ 12 h 21"/>
                <a:gd name="T18" fmla="*/ 12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2" y="19"/>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3" name="Freeform 173"/>
            <p:cNvSpPr>
              <a:spLocks/>
            </p:cNvSpPr>
            <p:nvPr/>
          </p:nvSpPr>
          <p:spPr bwMode="auto">
            <a:xfrm>
              <a:off x="9480552" y="3673476"/>
              <a:ext cx="19050" cy="22225"/>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4" name="Freeform 174"/>
            <p:cNvSpPr>
              <a:spLocks/>
            </p:cNvSpPr>
            <p:nvPr/>
          </p:nvSpPr>
          <p:spPr bwMode="auto">
            <a:xfrm>
              <a:off x="9478964" y="3673476"/>
              <a:ext cx="20638" cy="22225"/>
            </a:xfrm>
            <a:custGeom>
              <a:avLst/>
              <a:gdLst>
                <a:gd name="T0" fmla="*/ 4 w 10"/>
                <a:gd name="T1" fmla="*/ 10 h 10"/>
                <a:gd name="T2" fmla="*/ 4 w 10"/>
                <a:gd name="T3" fmla="*/ 10 h 10"/>
                <a:gd name="T4" fmla="*/ 10 w 10"/>
                <a:gd name="T5" fmla="*/ 4 h 10"/>
                <a:gd name="T6" fmla="*/ 10 w 10"/>
                <a:gd name="T7" fmla="*/ 2 h 10"/>
                <a:gd name="T8" fmla="*/ 10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10" y="1"/>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5" name="Freeform 175"/>
            <p:cNvSpPr>
              <a:spLocks/>
            </p:cNvSpPr>
            <p:nvPr/>
          </p:nvSpPr>
          <p:spPr bwMode="auto">
            <a:xfrm>
              <a:off x="9491664" y="3673476"/>
              <a:ext cx="39688" cy="71438"/>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6" name="Oval 176"/>
            <p:cNvSpPr>
              <a:spLocks noChangeArrowheads="1"/>
            </p:cNvSpPr>
            <p:nvPr/>
          </p:nvSpPr>
          <p:spPr bwMode="auto">
            <a:xfrm>
              <a:off x="9498014" y="3817938"/>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7" name="Freeform 177"/>
            <p:cNvSpPr>
              <a:spLocks/>
            </p:cNvSpPr>
            <p:nvPr/>
          </p:nvSpPr>
          <p:spPr bwMode="auto">
            <a:xfrm>
              <a:off x="9490077" y="3897313"/>
              <a:ext cx="20638" cy="76200"/>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8" name="Freeform 178"/>
            <p:cNvSpPr>
              <a:spLocks/>
            </p:cNvSpPr>
            <p:nvPr/>
          </p:nvSpPr>
          <p:spPr bwMode="auto">
            <a:xfrm>
              <a:off x="9513889" y="3898901"/>
              <a:ext cx="17463" cy="74613"/>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9" name="Freeform 179"/>
            <p:cNvSpPr>
              <a:spLocks/>
            </p:cNvSpPr>
            <p:nvPr/>
          </p:nvSpPr>
          <p:spPr bwMode="auto">
            <a:xfrm>
              <a:off x="9521827" y="3849688"/>
              <a:ext cx="30163" cy="42863"/>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2"/>
                    <a:pt x="14" y="12"/>
                    <a:pt x="14" y="13"/>
                  </a:cubicBezTo>
                  <a:cubicBezTo>
                    <a:pt x="14" y="13"/>
                    <a:pt x="13" y="14"/>
                    <a:pt x="13" y="14"/>
                  </a:cubicBezTo>
                  <a:cubicBezTo>
                    <a:pt x="4" y="20"/>
                    <a:pt x="4" y="20"/>
                    <a:pt x="4" y="20"/>
                  </a:cubicBezTo>
                  <a:cubicBezTo>
                    <a:pt x="3" y="20"/>
                    <a:pt x="2" y="20"/>
                    <a:pt x="1" y="19"/>
                  </a:cubicBezTo>
                  <a:cubicBezTo>
                    <a:pt x="1" y="19"/>
                    <a:pt x="1" y="19"/>
                    <a:pt x="1" y="18"/>
                  </a:cubicBezTo>
                  <a:cubicBezTo>
                    <a:pt x="1" y="17"/>
                    <a:pt x="1" y="17"/>
                    <a:pt x="2" y="16"/>
                  </a:cubicBezTo>
                  <a:cubicBezTo>
                    <a:pt x="2" y="16"/>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0" name="Freeform 180"/>
            <p:cNvSpPr>
              <a:spLocks/>
            </p:cNvSpPr>
            <p:nvPr/>
          </p:nvSpPr>
          <p:spPr bwMode="auto">
            <a:xfrm>
              <a:off x="9521827" y="3849688"/>
              <a:ext cx="22225" cy="20638"/>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1" name="Freeform 181"/>
            <p:cNvSpPr>
              <a:spLocks/>
            </p:cNvSpPr>
            <p:nvPr/>
          </p:nvSpPr>
          <p:spPr bwMode="auto">
            <a:xfrm>
              <a:off x="9521827" y="3849688"/>
              <a:ext cx="22225" cy="20638"/>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4" y="6"/>
                    <a:pt x="1" y="3"/>
                    <a:pt x="1" y="3"/>
                  </a:cubicBezTo>
                  <a:cubicBezTo>
                    <a:pt x="1" y="3"/>
                    <a:pt x="1" y="3"/>
                    <a:pt x="1" y="2"/>
                  </a:cubicBezTo>
                  <a:cubicBezTo>
                    <a:pt x="1" y="2"/>
                    <a:pt x="1" y="1"/>
                    <a:pt x="1" y="1"/>
                  </a:cubicBezTo>
                  <a:cubicBezTo>
                    <a:pt x="2" y="1"/>
                    <a:pt x="2" y="0"/>
                    <a:pt x="2" y="0"/>
                  </a:cubicBezTo>
                  <a:cubicBezTo>
                    <a:pt x="3" y="0"/>
                    <a:pt x="3" y="1"/>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2" name="Freeform 182"/>
            <p:cNvSpPr>
              <a:spLocks/>
            </p:cNvSpPr>
            <p:nvPr/>
          </p:nvSpPr>
          <p:spPr bwMode="auto">
            <a:xfrm>
              <a:off x="9472614" y="3849688"/>
              <a:ext cx="26988" cy="42863"/>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4 h 20"/>
                <a:gd name="T20" fmla="*/ 13 w 13"/>
                <a:gd name="T21" fmla="*/ 2 h 20"/>
                <a:gd name="T22" fmla="*/ 12 w 13"/>
                <a:gd name="T23" fmla="*/ 1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2"/>
                    <a:pt x="0" y="12"/>
                    <a:pt x="0" y="13"/>
                  </a:cubicBezTo>
                  <a:cubicBezTo>
                    <a:pt x="0" y="13"/>
                    <a:pt x="0" y="14"/>
                    <a:pt x="1" y="14"/>
                  </a:cubicBezTo>
                  <a:cubicBezTo>
                    <a:pt x="10" y="20"/>
                    <a:pt x="10" y="20"/>
                    <a:pt x="10" y="20"/>
                  </a:cubicBezTo>
                  <a:cubicBezTo>
                    <a:pt x="11" y="20"/>
                    <a:pt x="12" y="20"/>
                    <a:pt x="12" y="19"/>
                  </a:cubicBezTo>
                  <a:cubicBezTo>
                    <a:pt x="13" y="19"/>
                    <a:pt x="13" y="19"/>
                    <a:pt x="13" y="18"/>
                  </a:cubicBezTo>
                  <a:cubicBezTo>
                    <a:pt x="13" y="17"/>
                    <a:pt x="12" y="17"/>
                    <a:pt x="12" y="16"/>
                  </a:cubicBezTo>
                  <a:cubicBezTo>
                    <a:pt x="12" y="16"/>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3" name="Freeform 183"/>
            <p:cNvSpPr>
              <a:spLocks/>
            </p:cNvSpPr>
            <p:nvPr/>
          </p:nvSpPr>
          <p:spPr bwMode="auto">
            <a:xfrm>
              <a:off x="9480552" y="3849688"/>
              <a:ext cx="19050" cy="20638"/>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4" name="Freeform 184"/>
            <p:cNvSpPr>
              <a:spLocks/>
            </p:cNvSpPr>
            <p:nvPr/>
          </p:nvSpPr>
          <p:spPr bwMode="auto">
            <a:xfrm>
              <a:off x="9478964" y="3849688"/>
              <a:ext cx="20638" cy="20638"/>
            </a:xfrm>
            <a:custGeom>
              <a:avLst/>
              <a:gdLst>
                <a:gd name="T0" fmla="*/ 4 w 10"/>
                <a:gd name="T1" fmla="*/ 10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10" y="0"/>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1"/>
                    <a:pt x="7" y="0"/>
                    <a:pt x="8" y="0"/>
                  </a:cubicBezTo>
                  <a:cubicBezTo>
                    <a:pt x="8" y="0"/>
                    <a:pt x="9" y="1"/>
                    <a:pt x="9" y="1"/>
                  </a:cubicBezTo>
                  <a:cubicBezTo>
                    <a:pt x="9" y="1"/>
                    <a:pt x="10" y="2"/>
                    <a:pt x="10" y="2"/>
                  </a:cubicBezTo>
                  <a:cubicBezTo>
                    <a:pt x="10" y="3"/>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5" name="Freeform 185"/>
            <p:cNvSpPr>
              <a:spLocks/>
            </p:cNvSpPr>
            <p:nvPr/>
          </p:nvSpPr>
          <p:spPr bwMode="auto">
            <a:xfrm>
              <a:off x="9491664" y="3849688"/>
              <a:ext cx="39688" cy="71438"/>
            </a:xfrm>
            <a:custGeom>
              <a:avLst/>
              <a:gdLst>
                <a:gd name="T0" fmla="*/ 0 w 18"/>
                <a:gd name="T1" fmla="*/ 1 h 33"/>
                <a:gd name="T2" fmla="*/ 1 w 18"/>
                <a:gd name="T3" fmla="*/ 18 h 33"/>
                <a:gd name="T4" fmla="*/ 1 w 18"/>
                <a:gd name="T5" fmla="*/ 29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29"/>
                    <a:pt x="1" y="29"/>
                    <a:pt x="1" y="29"/>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6" name="Freeform 186"/>
            <p:cNvSpPr>
              <a:spLocks/>
            </p:cNvSpPr>
            <p:nvPr/>
          </p:nvSpPr>
          <p:spPr bwMode="auto">
            <a:xfrm>
              <a:off x="9498014" y="3994151"/>
              <a:ext cx="28575" cy="28575"/>
            </a:xfrm>
            <a:custGeom>
              <a:avLst/>
              <a:gdLst>
                <a:gd name="T0" fmla="*/ 0 w 13"/>
                <a:gd name="T1" fmla="*/ 6 h 13"/>
                <a:gd name="T2" fmla="*/ 6 w 13"/>
                <a:gd name="T3" fmla="*/ 13 h 13"/>
                <a:gd name="T4" fmla="*/ 13 w 13"/>
                <a:gd name="T5" fmla="*/ 6 h 13"/>
                <a:gd name="T6" fmla="*/ 6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cubicBezTo>
                    <a:pt x="0" y="10"/>
                    <a:pt x="3" y="13"/>
                    <a:pt x="6" y="13"/>
                  </a:cubicBezTo>
                  <a:cubicBezTo>
                    <a:pt x="10" y="12"/>
                    <a:pt x="13" y="10"/>
                    <a:pt x="13" y="6"/>
                  </a:cubicBezTo>
                  <a:cubicBezTo>
                    <a:pt x="13"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7" name="Freeform 187"/>
            <p:cNvSpPr>
              <a:spLocks/>
            </p:cNvSpPr>
            <p:nvPr/>
          </p:nvSpPr>
          <p:spPr bwMode="auto">
            <a:xfrm>
              <a:off x="9490077" y="4071938"/>
              <a:ext cx="20638" cy="76200"/>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8" name="Freeform 188"/>
            <p:cNvSpPr>
              <a:spLocks/>
            </p:cNvSpPr>
            <p:nvPr/>
          </p:nvSpPr>
          <p:spPr bwMode="auto">
            <a:xfrm>
              <a:off x="9513889" y="4075113"/>
              <a:ext cx="17463" cy="73025"/>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9" name="Freeform 189"/>
            <p:cNvSpPr>
              <a:spLocks/>
            </p:cNvSpPr>
            <p:nvPr/>
          </p:nvSpPr>
          <p:spPr bwMode="auto">
            <a:xfrm>
              <a:off x="9521827" y="4024313"/>
              <a:ext cx="30163" cy="44450"/>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0" name="Freeform 190"/>
            <p:cNvSpPr>
              <a:spLocks/>
            </p:cNvSpPr>
            <p:nvPr/>
          </p:nvSpPr>
          <p:spPr bwMode="auto">
            <a:xfrm>
              <a:off x="9521827" y="4024313"/>
              <a:ext cx="22225" cy="20638"/>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1" name="Freeform 191"/>
            <p:cNvSpPr>
              <a:spLocks/>
            </p:cNvSpPr>
            <p:nvPr/>
          </p:nvSpPr>
          <p:spPr bwMode="auto">
            <a:xfrm>
              <a:off x="9521827" y="4024313"/>
              <a:ext cx="22225" cy="22225"/>
            </a:xfrm>
            <a:custGeom>
              <a:avLst/>
              <a:gdLst>
                <a:gd name="T0" fmla="*/ 6 w 10"/>
                <a:gd name="T1" fmla="*/ 9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9 h 10"/>
                <a:gd name="T20" fmla="*/ 7 w 10"/>
                <a:gd name="T21" fmla="*/ 9 h 10"/>
                <a:gd name="T22" fmla="*/ 6 w 10"/>
                <a:gd name="T23" fmla="*/ 9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7" y="9"/>
                    <a:pt x="7" y="9"/>
                    <a:pt x="7" y="9"/>
                  </a:cubicBezTo>
                  <a:cubicBezTo>
                    <a:pt x="4"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9"/>
                    <a:pt x="6" y="9"/>
                    <a:pt x="6" y="9"/>
                  </a:cubicBezTo>
                  <a:cubicBezTo>
                    <a:pt x="7" y="9"/>
                    <a:pt x="7" y="9"/>
                    <a:pt x="7" y="9"/>
                  </a:cubicBezTo>
                  <a:cubicBezTo>
                    <a:pt x="6" y="9"/>
                    <a:pt x="6" y="9"/>
                    <a:pt x="6" y="9"/>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2" name="Freeform 192"/>
            <p:cNvSpPr>
              <a:spLocks/>
            </p:cNvSpPr>
            <p:nvPr/>
          </p:nvSpPr>
          <p:spPr bwMode="auto">
            <a:xfrm>
              <a:off x="9472614" y="4024313"/>
              <a:ext cx="26988" cy="44450"/>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3" name="Freeform 193"/>
            <p:cNvSpPr>
              <a:spLocks/>
            </p:cNvSpPr>
            <p:nvPr/>
          </p:nvSpPr>
          <p:spPr bwMode="auto">
            <a:xfrm>
              <a:off x="9480552" y="4024313"/>
              <a:ext cx="19050" cy="20638"/>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4" name="Freeform 194"/>
            <p:cNvSpPr>
              <a:spLocks/>
            </p:cNvSpPr>
            <p:nvPr/>
          </p:nvSpPr>
          <p:spPr bwMode="auto">
            <a:xfrm>
              <a:off x="9478964" y="4024313"/>
              <a:ext cx="20638" cy="22225"/>
            </a:xfrm>
            <a:custGeom>
              <a:avLst/>
              <a:gdLst>
                <a:gd name="T0" fmla="*/ 4 w 10"/>
                <a:gd name="T1" fmla="*/ 9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10" y="4"/>
                    <a:pt x="10" y="4"/>
                  </a:cubicBezTo>
                  <a:cubicBezTo>
                    <a:pt x="10" y="3"/>
                    <a:pt x="10" y="3"/>
                    <a:pt x="10" y="2"/>
                  </a:cubicBezTo>
                  <a:cubicBezTo>
                    <a:pt x="10" y="1"/>
                    <a:pt x="10" y="1"/>
                    <a:pt x="10" y="0"/>
                  </a:cubicBezTo>
                  <a:cubicBezTo>
                    <a:pt x="9" y="0"/>
                    <a:pt x="8" y="0"/>
                    <a:pt x="8" y="0"/>
                  </a:cubicBezTo>
                  <a:cubicBezTo>
                    <a:pt x="7" y="0"/>
                    <a:pt x="7"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9" y="3"/>
                    <a:pt x="9" y="3"/>
                  </a:cubicBezTo>
                  <a:cubicBezTo>
                    <a:pt x="9"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5" name="Freeform 195"/>
            <p:cNvSpPr>
              <a:spLocks/>
            </p:cNvSpPr>
            <p:nvPr/>
          </p:nvSpPr>
          <p:spPr bwMode="auto">
            <a:xfrm>
              <a:off x="9491664" y="4022726"/>
              <a:ext cx="39688" cy="71438"/>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6" name="Oval 196"/>
            <p:cNvSpPr>
              <a:spLocks noChangeArrowheads="1"/>
            </p:cNvSpPr>
            <p:nvPr/>
          </p:nvSpPr>
          <p:spPr bwMode="auto">
            <a:xfrm>
              <a:off x="9599614" y="3644901"/>
              <a:ext cx="26988"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7" name="Freeform 197"/>
            <p:cNvSpPr>
              <a:spLocks/>
            </p:cNvSpPr>
            <p:nvPr/>
          </p:nvSpPr>
          <p:spPr bwMode="auto">
            <a:xfrm>
              <a:off x="9591677" y="3721101"/>
              <a:ext cx="19050" cy="77788"/>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8" name="Freeform 198"/>
            <p:cNvSpPr>
              <a:spLocks/>
            </p:cNvSpPr>
            <p:nvPr/>
          </p:nvSpPr>
          <p:spPr bwMode="auto">
            <a:xfrm>
              <a:off x="9613902" y="3722688"/>
              <a:ext cx="19050" cy="76200"/>
            </a:xfrm>
            <a:custGeom>
              <a:avLst/>
              <a:gdLst>
                <a:gd name="T0" fmla="*/ 11 w 12"/>
                <a:gd name="T1" fmla="*/ 6 h 48"/>
                <a:gd name="T2" fmla="*/ 0 w 12"/>
                <a:gd name="T3" fmla="*/ 7 h 48"/>
                <a:gd name="T4" fmla="*/ 2 w 12"/>
                <a:gd name="T5" fmla="*/ 48 h 48"/>
                <a:gd name="T6" fmla="*/ 12 w 12"/>
                <a:gd name="T7" fmla="*/ 48 h 48"/>
                <a:gd name="T8" fmla="*/ 11 w 12"/>
                <a:gd name="T9" fmla="*/ 0 h 48"/>
                <a:gd name="T10" fmla="*/ 11 w 12"/>
                <a:gd name="T11" fmla="*/ 6 h 48"/>
              </a:gdLst>
              <a:ahLst/>
              <a:cxnLst>
                <a:cxn ang="0">
                  <a:pos x="T0" y="T1"/>
                </a:cxn>
                <a:cxn ang="0">
                  <a:pos x="T2" y="T3"/>
                </a:cxn>
                <a:cxn ang="0">
                  <a:pos x="T4" y="T5"/>
                </a:cxn>
                <a:cxn ang="0">
                  <a:pos x="T6" y="T7"/>
                </a:cxn>
                <a:cxn ang="0">
                  <a:pos x="T8" y="T9"/>
                </a:cxn>
                <a:cxn ang="0">
                  <a:pos x="T10" y="T11"/>
                </a:cxn>
              </a:cxnLst>
              <a:rect l="0" t="0" r="r" b="b"/>
              <a:pathLst>
                <a:path w="12" h="48">
                  <a:moveTo>
                    <a:pt x="11" y="6"/>
                  </a:moveTo>
                  <a:lnTo>
                    <a:pt x="0" y="7"/>
                  </a:lnTo>
                  <a:lnTo>
                    <a:pt x="2" y="48"/>
                  </a:lnTo>
                  <a:lnTo>
                    <a:pt x="12" y="48"/>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9" name="Freeform 199"/>
            <p:cNvSpPr>
              <a:spLocks/>
            </p:cNvSpPr>
            <p:nvPr/>
          </p:nvSpPr>
          <p:spPr bwMode="auto">
            <a:xfrm>
              <a:off x="9623427" y="3673476"/>
              <a:ext cx="28575" cy="46038"/>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19 h 21"/>
                <a:gd name="T12" fmla="*/ 0 w 13"/>
                <a:gd name="T13" fmla="*/ 18 h 21"/>
                <a:gd name="T14" fmla="*/ 1 w 13"/>
                <a:gd name="T15" fmla="*/ 17 h 21"/>
                <a:gd name="T16" fmla="*/ 8 w 13"/>
                <a:gd name="T17" fmla="*/ 12 h 21"/>
                <a:gd name="T18" fmla="*/ 0 w 13"/>
                <a:gd name="T19" fmla="*/ 4 h 21"/>
                <a:gd name="T20" fmla="*/ 0 w 13"/>
                <a:gd name="T21" fmla="*/ 2 h 21"/>
                <a:gd name="T22" fmla="*/ 1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19"/>
                  </a:cubicBezTo>
                  <a:cubicBezTo>
                    <a:pt x="0" y="19"/>
                    <a:pt x="0" y="19"/>
                    <a:pt x="0" y="18"/>
                  </a:cubicBezTo>
                  <a:cubicBezTo>
                    <a:pt x="0" y="18"/>
                    <a:pt x="0" y="17"/>
                    <a:pt x="1" y="17"/>
                  </a:cubicBezTo>
                  <a:cubicBezTo>
                    <a:pt x="1" y="17"/>
                    <a:pt x="6" y="14"/>
                    <a:pt x="8" y="12"/>
                  </a:cubicBezTo>
                  <a:cubicBezTo>
                    <a:pt x="6" y="10"/>
                    <a:pt x="0" y="4"/>
                    <a:pt x="0" y="4"/>
                  </a:cubicBezTo>
                  <a:cubicBezTo>
                    <a:pt x="0" y="3"/>
                    <a:pt x="0" y="3"/>
                    <a:pt x="0" y="2"/>
                  </a:cubicBezTo>
                  <a:cubicBezTo>
                    <a:pt x="0" y="2"/>
                    <a:pt x="0" y="1"/>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0" name="Freeform 200"/>
            <p:cNvSpPr>
              <a:spLocks/>
            </p:cNvSpPr>
            <p:nvPr/>
          </p:nvSpPr>
          <p:spPr bwMode="auto">
            <a:xfrm>
              <a:off x="9623427" y="3673476"/>
              <a:ext cx="20638" cy="22225"/>
            </a:xfrm>
            <a:custGeom>
              <a:avLst/>
              <a:gdLst>
                <a:gd name="T0" fmla="*/ 6 w 9"/>
                <a:gd name="T1" fmla="*/ 10 h 10"/>
                <a:gd name="T2" fmla="*/ 0 w 9"/>
                <a:gd name="T3" fmla="*/ 4 h 10"/>
                <a:gd name="T4" fmla="*/ 0 w 9"/>
                <a:gd name="T5" fmla="*/ 2 h 10"/>
                <a:gd name="T6" fmla="*/ 1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1"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1" name="Freeform 201"/>
            <p:cNvSpPr>
              <a:spLocks/>
            </p:cNvSpPr>
            <p:nvPr/>
          </p:nvSpPr>
          <p:spPr bwMode="auto">
            <a:xfrm>
              <a:off x="9623427" y="3673476"/>
              <a:ext cx="22225" cy="22225"/>
            </a:xfrm>
            <a:custGeom>
              <a:avLst/>
              <a:gdLst>
                <a:gd name="T0" fmla="*/ 6 w 10"/>
                <a:gd name="T1" fmla="*/ 10 h 10"/>
                <a:gd name="T2" fmla="*/ 6 w 10"/>
                <a:gd name="T3" fmla="*/ 10 h 10"/>
                <a:gd name="T4" fmla="*/ 1 w 10"/>
                <a:gd name="T5" fmla="*/ 4 h 10"/>
                <a:gd name="T6" fmla="*/ 0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0" y="3"/>
                    <a:pt x="0" y="3"/>
                    <a:pt x="0" y="2"/>
                  </a:cubicBezTo>
                  <a:cubicBezTo>
                    <a:pt x="0" y="2"/>
                    <a:pt x="0" y="1"/>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2" name="Freeform 202"/>
            <p:cNvSpPr>
              <a:spLocks/>
            </p:cNvSpPr>
            <p:nvPr/>
          </p:nvSpPr>
          <p:spPr bwMode="auto">
            <a:xfrm>
              <a:off x="9572627" y="3673476"/>
              <a:ext cx="26988" cy="46038"/>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19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19"/>
                  </a:cubicBezTo>
                  <a:cubicBezTo>
                    <a:pt x="13" y="19"/>
                    <a:pt x="13" y="19"/>
                    <a:pt x="13" y="18"/>
                  </a:cubicBezTo>
                  <a:cubicBezTo>
                    <a:pt x="13" y="18"/>
                    <a:pt x="13" y="17"/>
                    <a:pt x="12" y="17"/>
                  </a:cubicBezTo>
                  <a:cubicBezTo>
                    <a:pt x="12" y="17"/>
                    <a:pt x="8" y="14"/>
                    <a:pt x="5" y="12"/>
                  </a:cubicBezTo>
                  <a:cubicBezTo>
                    <a:pt x="8"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3" name="Freeform 203"/>
            <p:cNvSpPr>
              <a:spLocks/>
            </p:cNvSpPr>
            <p:nvPr/>
          </p:nvSpPr>
          <p:spPr bwMode="auto">
            <a:xfrm>
              <a:off x="9580564" y="3673476"/>
              <a:ext cx="19050" cy="22225"/>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6"/>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4" name="Freeform 204"/>
            <p:cNvSpPr>
              <a:spLocks/>
            </p:cNvSpPr>
            <p:nvPr/>
          </p:nvSpPr>
          <p:spPr bwMode="auto">
            <a:xfrm>
              <a:off x="9580564" y="3673476"/>
              <a:ext cx="22225" cy="22225"/>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9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10" y="1"/>
                    <a:pt x="9" y="1"/>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9"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8" name="Group 406"/>
            <p:cNvGrpSpPr>
              <a:grpSpLocks/>
            </p:cNvGrpSpPr>
            <p:nvPr/>
          </p:nvGrpSpPr>
          <p:grpSpPr bwMode="auto">
            <a:xfrm>
              <a:off x="9572627" y="3644901"/>
              <a:ext cx="685800" cy="503238"/>
              <a:chOff x="6030" y="2296"/>
              <a:chExt cx="432" cy="317"/>
            </a:xfrm>
          </p:grpSpPr>
          <p:sp>
            <p:nvSpPr>
              <p:cNvPr id="1145" name="Freeform 206"/>
              <p:cNvSpPr>
                <a:spLocks/>
              </p:cNvSpPr>
              <p:nvPr/>
            </p:nvSpPr>
            <p:spPr bwMode="auto">
              <a:xfrm>
                <a:off x="6043" y="2314"/>
                <a:ext cx="24"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1"/>
                      <a:pt x="9" y="4"/>
                      <a:pt x="9" y="4"/>
                    </a:cubicBezTo>
                    <a:cubicBezTo>
                      <a:pt x="9" y="4"/>
                      <a:pt x="6" y="1"/>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6" name="Oval 207"/>
              <p:cNvSpPr>
                <a:spLocks noChangeArrowheads="1"/>
              </p:cNvSpPr>
              <p:nvPr/>
            </p:nvSpPr>
            <p:spPr bwMode="auto">
              <a:xfrm>
                <a:off x="6047" y="2405"/>
                <a:ext cx="17"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7" name="Freeform 208"/>
              <p:cNvSpPr>
                <a:spLocks/>
              </p:cNvSpPr>
              <p:nvPr/>
            </p:nvSpPr>
            <p:spPr bwMode="auto">
              <a:xfrm>
                <a:off x="6042" y="2455"/>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1"/>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8" name="Freeform 209"/>
              <p:cNvSpPr>
                <a:spLocks/>
              </p:cNvSpPr>
              <p:nvPr/>
            </p:nvSpPr>
            <p:spPr bwMode="auto">
              <a:xfrm>
                <a:off x="6056" y="2456"/>
                <a:ext cx="12" cy="47"/>
              </a:xfrm>
              <a:custGeom>
                <a:avLst/>
                <a:gdLst>
                  <a:gd name="T0" fmla="*/ 11 w 12"/>
                  <a:gd name="T1" fmla="*/ 6 h 47"/>
                  <a:gd name="T2" fmla="*/ 0 w 12"/>
                  <a:gd name="T3" fmla="*/ 7 h 47"/>
                  <a:gd name="T4" fmla="*/ 2 w 12"/>
                  <a:gd name="T5" fmla="*/ 47 h 47"/>
                  <a:gd name="T6" fmla="*/ 12 w 12"/>
                  <a:gd name="T7" fmla="*/ 47 h 47"/>
                  <a:gd name="T8" fmla="*/ 11 w 12"/>
                  <a:gd name="T9" fmla="*/ 0 h 47"/>
                  <a:gd name="T10" fmla="*/ 11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11" y="6"/>
                    </a:moveTo>
                    <a:lnTo>
                      <a:pt x="0" y="7"/>
                    </a:lnTo>
                    <a:lnTo>
                      <a:pt x="2" y="47"/>
                    </a:lnTo>
                    <a:lnTo>
                      <a:pt x="12"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9" name="Freeform 210"/>
              <p:cNvSpPr>
                <a:spLocks/>
              </p:cNvSpPr>
              <p:nvPr/>
            </p:nvSpPr>
            <p:spPr bwMode="auto">
              <a:xfrm>
                <a:off x="6062" y="2425"/>
                <a:ext cx="18" cy="27"/>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4 h 20"/>
                  <a:gd name="T20" fmla="*/ 0 w 13"/>
                  <a:gd name="T21" fmla="*/ 2 h 20"/>
                  <a:gd name="T22" fmla="*/ 1 w 13"/>
                  <a:gd name="T23" fmla="*/ 1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2"/>
                      <a:pt x="13" y="12"/>
                      <a:pt x="13" y="13"/>
                    </a:cubicBezTo>
                    <a:cubicBezTo>
                      <a:pt x="13" y="13"/>
                      <a:pt x="13" y="14"/>
                      <a:pt x="12" y="14"/>
                    </a:cubicBezTo>
                    <a:cubicBezTo>
                      <a:pt x="3" y="20"/>
                      <a:pt x="3" y="20"/>
                      <a:pt x="3" y="20"/>
                    </a:cubicBezTo>
                    <a:cubicBezTo>
                      <a:pt x="2" y="20"/>
                      <a:pt x="1" y="20"/>
                      <a:pt x="0" y="19"/>
                    </a:cubicBezTo>
                    <a:cubicBezTo>
                      <a:pt x="0" y="19"/>
                      <a:pt x="0" y="19"/>
                      <a:pt x="0" y="18"/>
                    </a:cubicBezTo>
                    <a:cubicBezTo>
                      <a:pt x="0" y="17"/>
                      <a:pt x="0" y="17"/>
                      <a:pt x="1" y="16"/>
                    </a:cubicBezTo>
                    <a:cubicBezTo>
                      <a:pt x="1" y="16"/>
                      <a:pt x="6" y="14"/>
                      <a:pt x="8" y="12"/>
                    </a:cubicBezTo>
                    <a:cubicBezTo>
                      <a:pt x="6" y="10"/>
                      <a:pt x="0" y="4"/>
                      <a:pt x="0" y="4"/>
                    </a:cubicBezTo>
                    <a:cubicBezTo>
                      <a:pt x="0" y="3"/>
                      <a:pt x="0" y="3"/>
                      <a:pt x="0" y="2"/>
                    </a:cubicBezTo>
                    <a:cubicBezTo>
                      <a:pt x="0" y="2"/>
                      <a:pt x="0" y="1"/>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0" name="Freeform 211"/>
              <p:cNvSpPr>
                <a:spLocks/>
              </p:cNvSpPr>
              <p:nvPr/>
            </p:nvSpPr>
            <p:spPr bwMode="auto">
              <a:xfrm>
                <a:off x="6062" y="2425"/>
                <a:ext cx="13" cy="13"/>
              </a:xfrm>
              <a:custGeom>
                <a:avLst/>
                <a:gdLst>
                  <a:gd name="T0" fmla="*/ 6 w 9"/>
                  <a:gd name="T1" fmla="*/ 10 h 10"/>
                  <a:gd name="T2" fmla="*/ 0 w 9"/>
                  <a:gd name="T3" fmla="*/ 4 h 10"/>
                  <a:gd name="T4" fmla="*/ 0 w 9"/>
                  <a:gd name="T5" fmla="*/ 2 h 10"/>
                  <a:gd name="T6" fmla="*/ 1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1"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1" name="Freeform 212"/>
              <p:cNvSpPr>
                <a:spLocks/>
              </p:cNvSpPr>
              <p:nvPr/>
            </p:nvSpPr>
            <p:spPr bwMode="auto">
              <a:xfrm>
                <a:off x="6062" y="2425"/>
                <a:ext cx="14" cy="13"/>
              </a:xfrm>
              <a:custGeom>
                <a:avLst/>
                <a:gdLst>
                  <a:gd name="T0" fmla="*/ 6 w 10"/>
                  <a:gd name="T1" fmla="*/ 10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0" y="3"/>
                      <a:pt x="0" y="3"/>
                      <a:pt x="0" y="2"/>
                    </a:cubicBezTo>
                    <a:cubicBezTo>
                      <a:pt x="0" y="2"/>
                      <a:pt x="0" y="1"/>
                      <a:pt x="1" y="1"/>
                    </a:cubicBezTo>
                    <a:cubicBezTo>
                      <a:pt x="1" y="1"/>
                      <a:pt x="2" y="0"/>
                      <a:pt x="2" y="0"/>
                    </a:cubicBezTo>
                    <a:cubicBezTo>
                      <a:pt x="2" y="0"/>
                      <a:pt x="3" y="1"/>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2" name="Freeform 213"/>
              <p:cNvSpPr>
                <a:spLocks/>
              </p:cNvSpPr>
              <p:nvPr/>
            </p:nvSpPr>
            <p:spPr bwMode="auto">
              <a:xfrm>
                <a:off x="6030" y="2425"/>
                <a:ext cx="17" cy="27"/>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4 h 20"/>
                  <a:gd name="T20" fmla="*/ 13 w 13"/>
                  <a:gd name="T21" fmla="*/ 2 h 20"/>
                  <a:gd name="T22" fmla="*/ 13 w 13"/>
                  <a:gd name="T23" fmla="*/ 1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2"/>
                      <a:pt x="0" y="12"/>
                      <a:pt x="0" y="13"/>
                    </a:cubicBezTo>
                    <a:cubicBezTo>
                      <a:pt x="0" y="13"/>
                      <a:pt x="1" y="14"/>
                      <a:pt x="1" y="14"/>
                    </a:cubicBezTo>
                    <a:cubicBezTo>
                      <a:pt x="10" y="20"/>
                      <a:pt x="10" y="20"/>
                      <a:pt x="10" y="20"/>
                    </a:cubicBezTo>
                    <a:cubicBezTo>
                      <a:pt x="11" y="20"/>
                      <a:pt x="12" y="20"/>
                      <a:pt x="13" y="19"/>
                    </a:cubicBezTo>
                    <a:cubicBezTo>
                      <a:pt x="13" y="19"/>
                      <a:pt x="13" y="19"/>
                      <a:pt x="13" y="18"/>
                    </a:cubicBezTo>
                    <a:cubicBezTo>
                      <a:pt x="13" y="17"/>
                      <a:pt x="13" y="17"/>
                      <a:pt x="12" y="16"/>
                    </a:cubicBezTo>
                    <a:cubicBezTo>
                      <a:pt x="12" y="16"/>
                      <a:pt x="8" y="14"/>
                      <a:pt x="5" y="12"/>
                    </a:cubicBezTo>
                    <a:cubicBezTo>
                      <a:pt x="8"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3" name="Freeform 214"/>
              <p:cNvSpPr>
                <a:spLocks/>
              </p:cNvSpPr>
              <p:nvPr/>
            </p:nvSpPr>
            <p:spPr bwMode="auto">
              <a:xfrm>
                <a:off x="6035" y="2425"/>
                <a:ext cx="12" cy="13"/>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6"/>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4" name="Freeform 215"/>
              <p:cNvSpPr>
                <a:spLocks/>
              </p:cNvSpPr>
              <p:nvPr/>
            </p:nvSpPr>
            <p:spPr bwMode="auto">
              <a:xfrm>
                <a:off x="6035" y="2425"/>
                <a:ext cx="14" cy="13"/>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6" y="1"/>
                      <a:pt x="7" y="0"/>
                      <a:pt x="7" y="0"/>
                    </a:cubicBezTo>
                    <a:cubicBezTo>
                      <a:pt x="8" y="0"/>
                      <a:pt x="8" y="1"/>
                      <a:pt x="9" y="1"/>
                    </a:cubicBezTo>
                    <a:cubicBezTo>
                      <a:pt x="9" y="1"/>
                      <a:pt x="9" y="2"/>
                      <a:pt x="9" y="2"/>
                    </a:cubicBezTo>
                    <a:cubicBezTo>
                      <a:pt x="9" y="3"/>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5" name="Freeform 216"/>
              <p:cNvSpPr>
                <a:spLocks/>
              </p:cNvSpPr>
              <p:nvPr/>
            </p:nvSpPr>
            <p:spPr bwMode="auto">
              <a:xfrm>
                <a:off x="6043" y="2425"/>
                <a:ext cx="24" cy="45"/>
              </a:xfrm>
              <a:custGeom>
                <a:avLst/>
                <a:gdLst>
                  <a:gd name="T0" fmla="*/ 0 w 17"/>
                  <a:gd name="T1" fmla="*/ 1 h 33"/>
                  <a:gd name="T2" fmla="*/ 0 w 17"/>
                  <a:gd name="T3" fmla="*/ 18 h 33"/>
                  <a:gd name="T4" fmla="*/ 0 w 17"/>
                  <a:gd name="T5" fmla="*/ 29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29"/>
                      <a:pt x="0" y="29"/>
                      <a:pt x="0" y="29"/>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1"/>
                      <a:pt x="9" y="4"/>
                      <a:pt x="9" y="4"/>
                    </a:cubicBezTo>
                    <a:cubicBezTo>
                      <a:pt x="9" y="4"/>
                      <a:pt x="6" y="1"/>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6" name="Freeform 217"/>
              <p:cNvSpPr>
                <a:spLocks/>
              </p:cNvSpPr>
              <p:nvPr/>
            </p:nvSpPr>
            <p:spPr bwMode="auto">
              <a:xfrm>
                <a:off x="6047" y="2516"/>
                <a:ext cx="17"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2" y="13"/>
                      <a:pt x="6" y="13"/>
                    </a:cubicBezTo>
                    <a:cubicBezTo>
                      <a:pt x="9" y="12"/>
                      <a:pt x="12" y="10"/>
                      <a:pt x="12" y="6"/>
                    </a:cubicBezTo>
                    <a:cubicBezTo>
                      <a:pt x="12" y="3"/>
                      <a:pt x="9" y="0"/>
                      <a:pt x="6" y="0"/>
                    </a:cubicBezTo>
                    <a:cubicBezTo>
                      <a:pt x="2"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7" name="Freeform 218"/>
              <p:cNvSpPr>
                <a:spLocks/>
              </p:cNvSpPr>
              <p:nvPr/>
            </p:nvSpPr>
            <p:spPr bwMode="auto">
              <a:xfrm>
                <a:off x="6042" y="2565"/>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8" name="Freeform 219"/>
              <p:cNvSpPr>
                <a:spLocks/>
              </p:cNvSpPr>
              <p:nvPr/>
            </p:nvSpPr>
            <p:spPr bwMode="auto">
              <a:xfrm>
                <a:off x="6056" y="2567"/>
                <a:ext cx="12" cy="46"/>
              </a:xfrm>
              <a:custGeom>
                <a:avLst/>
                <a:gdLst>
                  <a:gd name="T0" fmla="*/ 11 w 12"/>
                  <a:gd name="T1" fmla="*/ 5 h 46"/>
                  <a:gd name="T2" fmla="*/ 0 w 12"/>
                  <a:gd name="T3" fmla="*/ 7 h 46"/>
                  <a:gd name="T4" fmla="*/ 2 w 12"/>
                  <a:gd name="T5" fmla="*/ 46 h 46"/>
                  <a:gd name="T6" fmla="*/ 12 w 12"/>
                  <a:gd name="T7" fmla="*/ 46 h 46"/>
                  <a:gd name="T8" fmla="*/ 11 w 12"/>
                  <a:gd name="T9" fmla="*/ 0 h 46"/>
                  <a:gd name="T10" fmla="*/ 11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11" y="5"/>
                    </a:moveTo>
                    <a:lnTo>
                      <a:pt x="0" y="7"/>
                    </a:lnTo>
                    <a:lnTo>
                      <a:pt x="2" y="46"/>
                    </a:lnTo>
                    <a:lnTo>
                      <a:pt x="12"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9" name="Freeform 220"/>
              <p:cNvSpPr>
                <a:spLocks/>
              </p:cNvSpPr>
              <p:nvPr/>
            </p:nvSpPr>
            <p:spPr bwMode="auto">
              <a:xfrm>
                <a:off x="6062" y="2535"/>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0" name="Freeform 221"/>
              <p:cNvSpPr>
                <a:spLocks/>
              </p:cNvSpPr>
              <p:nvPr/>
            </p:nvSpPr>
            <p:spPr bwMode="auto">
              <a:xfrm>
                <a:off x="6062" y="2535"/>
                <a:ext cx="13" cy="13"/>
              </a:xfrm>
              <a:custGeom>
                <a:avLst/>
                <a:gdLst>
                  <a:gd name="T0" fmla="*/ 6 w 9"/>
                  <a:gd name="T1" fmla="*/ 9 h 9"/>
                  <a:gd name="T2" fmla="*/ 0 w 9"/>
                  <a:gd name="T3" fmla="*/ 3 h 9"/>
                  <a:gd name="T4" fmla="*/ 0 w 9"/>
                  <a:gd name="T5" fmla="*/ 2 h 9"/>
                  <a:gd name="T6" fmla="*/ 1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1"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1" name="Freeform 222"/>
              <p:cNvSpPr>
                <a:spLocks/>
              </p:cNvSpPr>
              <p:nvPr/>
            </p:nvSpPr>
            <p:spPr bwMode="auto">
              <a:xfrm>
                <a:off x="6062" y="2535"/>
                <a:ext cx="14" cy="14"/>
              </a:xfrm>
              <a:custGeom>
                <a:avLst/>
                <a:gdLst>
                  <a:gd name="T0" fmla="*/ 6 w 10"/>
                  <a:gd name="T1" fmla="*/ 9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9 h 10"/>
                  <a:gd name="T20" fmla="*/ 6 w 10"/>
                  <a:gd name="T21" fmla="*/ 9 h 10"/>
                  <a:gd name="T22" fmla="*/ 6 w 10"/>
                  <a:gd name="T23" fmla="*/ 9 h 10"/>
                  <a:gd name="T24" fmla="*/ 6 w 10"/>
                  <a:gd name="T25" fmla="*/ 10 h 10"/>
                  <a:gd name="T26" fmla="*/ 10 w 10"/>
                  <a:gd name="T27" fmla="*/ 7 h 10"/>
                  <a:gd name="T28" fmla="*/ 4 w 10"/>
                  <a:gd name="T29" fmla="*/ 0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6" y="9"/>
                      <a:pt x="6" y="9"/>
                      <a:pt x="6" y="9"/>
                    </a:cubicBezTo>
                    <a:cubicBezTo>
                      <a:pt x="3" y="6"/>
                      <a:pt x="1" y="3"/>
                      <a:pt x="1" y="3"/>
                    </a:cubicBezTo>
                    <a:cubicBezTo>
                      <a:pt x="0" y="3"/>
                      <a:pt x="0" y="2"/>
                      <a:pt x="0" y="2"/>
                    </a:cubicBezTo>
                    <a:cubicBezTo>
                      <a:pt x="0" y="1"/>
                      <a:pt x="0" y="1"/>
                      <a:pt x="1" y="1"/>
                    </a:cubicBezTo>
                    <a:cubicBezTo>
                      <a:pt x="1" y="0"/>
                      <a:pt x="2" y="0"/>
                      <a:pt x="2" y="0"/>
                    </a:cubicBezTo>
                    <a:cubicBezTo>
                      <a:pt x="2" y="0"/>
                      <a:pt x="3" y="0"/>
                      <a:pt x="3" y="1"/>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10"/>
                      <a:pt x="6" y="10"/>
                      <a:pt x="6" y="10"/>
                    </a:cubicBezTo>
                    <a:cubicBezTo>
                      <a:pt x="10" y="7"/>
                      <a:pt x="10" y="7"/>
                      <a:pt x="10" y="7"/>
                    </a:cubicBezTo>
                    <a:cubicBezTo>
                      <a:pt x="4" y="0"/>
                      <a:pt x="4" y="0"/>
                      <a:pt x="4" y="0"/>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2" name="Freeform 223"/>
              <p:cNvSpPr>
                <a:spLocks/>
              </p:cNvSpPr>
              <p:nvPr/>
            </p:nvSpPr>
            <p:spPr bwMode="auto">
              <a:xfrm>
                <a:off x="6030" y="2535"/>
                <a:ext cx="17"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3" name="Freeform 224"/>
              <p:cNvSpPr>
                <a:spLocks/>
              </p:cNvSpPr>
              <p:nvPr/>
            </p:nvSpPr>
            <p:spPr bwMode="auto">
              <a:xfrm>
                <a:off x="6035" y="2535"/>
                <a:ext cx="12" cy="13"/>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7" y="6"/>
                      <a:pt x="9" y="3"/>
                      <a:pt x="9" y="3"/>
                    </a:cubicBezTo>
                    <a:cubicBezTo>
                      <a:pt x="9" y="3"/>
                      <a:pt x="9" y="2"/>
                      <a:pt x="9" y="2"/>
                    </a:cubicBezTo>
                    <a:cubicBezTo>
                      <a:pt x="9"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4" name="Freeform 225"/>
              <p:cNvSpPr>
                <a:spLocks/>
              </p:cNvSpPr>
              <p:nvPr/>
            </p:nvSpPr>
            <p:spPr bwMode="auto">
              <a:xfrm>
                <a:off x="6035" y="2535"/>
                <a:ext cx="14" cy="14"/>
              </a:xfrm>
              <a:custGeom>
                <a:avLst/>
                <a:gdLst>
                  <a:gd name="T0" fmla="*/ 3 w 10"/>
                  <a:gd name="T1" fmla="*/ 9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9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9 h 10"/>
                  <a:gd name="T40" fmla="*/ 4 w 10"/>
                  <a:gd name="T41" fmla="*/ 9 h 10"/>
                  <a:gd name="T42" fmla="*/ 3 w 10"/>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9"/>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0"/>
                    </a:cubicBezTo>
                    <a:cubicBezTo>
                      <a:pt x="0" y="7"/>
                      <a:pt x="0" y="7"/>
                      <a:pt x="0" y="7"/>
                    </a:cubicBezTo>
                    <a:cubicBezTo>
                      <a:pt x="3" y="10"/>
                      <a:pt x="3" y="10"/>
                      <a:pt x="3" y="10"/>
                    </a:cubicBezTo>
                    <a:cubicBezTo>
                      <a:pt x="4" y="10"/>
                      <a:pt x="4" y="10"/>
                      <a:pt x="4" y="10"/>
                    </a:cubicBezTo>
                    <a:cubicBezTo>
                      <a:pt x="3" y="9"/>
                      <a:pt x="3" y="9"/>
                      <a:pt x="3" y="9"/>
                    </a:cubicBezTo>
                    <a:cubicBezTo>
                      <a:pt x="4" y="9"/>
                      <a:pt x="4" y="9"/>
                      <a:pt x="4" y="9"/>
                    </a:cubicBezTo>
                    <a:cubicBezTo>
                      <a:pt x="1" y="7"/>
                      <a:pt x="1" y="7"/>
                      <a:pt x="1" y="7"/>
                    </a:cubicBezTo>
                    <a:cubicBezTo>
                      <a:pt x="6" y="1"/>
                      <a:pt x="6" y="1"/>
                      <a:pt x="6" y="1"/>
                    </a:cubicBezTo>
                    <a:cubicBezTo>
                      <a:pt x="6" y="0"/>
                      <a:pt x="7" y="0"/>
                      <a:pt x="7" y="0"/>
                    </a:cubicBezTo>
                    <a:cubicBezTo>
                      <a:pt x="8" y="0"/>
                      <a:pt x="8" y="0"/>
                      <a:pt x="9" y="1"/>
                    </a:cubicBezTo>
                    <a:cubicBezTo>
                      <a:pt x="9" y="1"/>
                      <a:pt x="9" y="1"/>
                      <a:pt x="9" y="2"/>
                    </a:cubicBezTo>
                    <a:cubicBezTo>
                      <a:pt x="9" y="2"/>
                      <a:pt x="9" y="3"/>
                      <a:pt x="9" y="3"/>
                    </a:cubicBezTo>
                    <a:cubicBezTo>
                      <a:pt x="9" y="3"/>
                      <a:pt x="6" y="6"/>
                      <a:pt x="3" y="9"/>
                    </a:cubicBezTo>
                    <a:cubicBezTo>
                      <a:pt x="3" y="9"/>
                      <a:pt x="3" y="9"/>
                      <a:pt x="3" y="9"/>
                    </a:cubicBezTo>
                    <a:cubicBezTo>
                      <a:pt x="4" y="9"/>
                      <a:pt x="4" y="9"/>
                      <a:pt x="4" y="9"/>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5" name="Freeform 226"/>
              <p:cNvSpPr>
                <a:spLocks/>
              </p:cNvSpPr>
              <p:nvPr/>
            </p:nvSpPr>
            <p:spPr bwMode="auto">
              <a:xfrm>
                <a:off x="6043" y="2534"/>
                <a:ext cx="24"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6" name="Freeform 227"/>
              <p:cNvSpPr>
                <a:spLocks/>
              </p:cNvSpPr>
              <p:nvPr/>
            </p:nvSpPr>
            <p:spPr bwMode="auto">
              <a:xfrm>
                <a:off x="6110" y="2296"/>
                <a:ext cx="18" cy="16"/>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9"/>
                      <a:pt x="3" y="12"/>
                      <a:pt x="6" y="12"/>
                    </a:cubicBezTo>
                    <a:cubicBezTo>
                      <a:pt x="10" y="12"/>
                      <a:pt x="13" y="9"/>
                      <a:pt x="13" y="6"/>
                    </a:cubicBezTo>
                    <a:cubicBezTo>
                      <a:pt x="12" y="2"/>
                      <a:pt x="10" y="0"/>
                      <a:pt x="6" y="0"/>
                    </a:cubicBezTo>
                    <a:cubicBezTo>
                      <a:pt x="3" y="0"/>
                      <a:pt x="0" y="2"/>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7" name="Freeform 228"/>
              <p:cNvSpPr>
                <a:spLocks/>
              </p:cNvSpPr>
              <p:nvPr/>
            </p:nvSpPr>
            <p:spPr bwMode="auto">
              <a:xfrm>
                <a:off x="6105" y="2344"/>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8" name="Freeform 229"/>
              <p:cNvSpPr>
                <a:spLocks/>
              </p:cNvSpPr>
              <p:nvPr/>
            </p:nvSpPr>
            <p:spPr bwMode="auto">
              <a:xfrm>
                <a:off x="6120" y="2345"/>
                <a:ext cx="11" cy="48"/>
              </a:xfrm>
              <a:custGeom>
                <a:avLst/>
                <a:gdLst>
                  <a:gd name="T0" fmla="*/ 10 w 11"/>
                  <a:gd name="T1" fmla="*/ 6 h 48"/>
                  <a:gd name="T2" fmla="*/ 0 w 11"/>
                  <a:gd name="T3" fmla="*/ 7 h 48"/>
                  <a:gd name="T4" fmla="*/ 1 w 11"/>
                  <a:gd name="T5" fmla="*/ 48 h 48"/>
                  <a:gd name="T6" fmla="*/ 11 w 11"/>
                  <a:gd name="T7" fmla="*/ 48 h 48"/>
                  <a:gd name="T8" fmla="*/ 10 w 11"/>
                  <a:gd name="T9" fmla="*/ 0 h 48"/>
                  <a:gd name="T10" fmla="*/ 10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10" y="6"/>
                    </a:moveTo>
                    <a:lnTo>
                      <a:pt x="0" y="7"/>
                    </a:lnTo>
                    <a:lnTo>
                      <a:pt x="1" y="48"/>
                    </a:lnTo>
                    <a:lnTo>
                      <a:pt x="11" y="48"/>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9" name="Freeform 230"/>
              <p:cNvSpPr>
                <a:spLocks/>
              </p:cNvSpPr>
              <p:nvPr/>
            </p:nvSpPr>
            <p:spPr bwMode="auto">
              <a:xfrm>
                <a:off x="6125" y="2314"/>
                <a:ext cx="20"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19 h 21"/>
                  <a:gd name="T12" fmla="*/ 1 w 14"/>
                  <a:gd name="T13" fmla="*/ 18 h 21"/>
                  <a:gd name="T14" fmla="*/ 2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1" y="20"/>
                      <a:pt x="1" y="19"/>
                    </a:cubicBezTo>
                    <a:cubicBezTo>
                      <a:pt x="1" y="19"/>
                      <a:pt x="1" y="19"/>
                      <a:pt x="1" y="18"/>
                    </a:cubicBezTo>
                    <a:cubicBezTo>
                      <a:pt x="1" y="18"/>
                      <a:pt x="1" y="17"/>
                      <a:pt x="2" y="17"/>
                    </a:cubicBezTo>
                    <a:cubicBezTo>
                      <a:pt x="2" y="17"/>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0" name="Freeform 231"/>
              <p:cNvSpPr>
                <a:spLocks/>
              </p:cNvSpPr>
              <p:nvPr/>
            </p:nvSpPr>
            <p:spPr bwMode="auto">
              <a:xfrm>
                <a:off x="6125" y="2314"/>
                <a:ext cx="14"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1" name="Freeform 232"/>
              <p:cNvSpPr>
                <a:spLocks/>
              </p:cNvSpPr>
              <p:nvPr/>
            </p:nvSpPr>
            <p:spPr bwMode="auto">
              <a:xfrm>
                <a:off x="6125" y="2314"/>
                <a:ext cx="14"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4"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2" name="Freeform 233"/>
              <p:cNvSpPr>
                <a:spLocks/>
              </p:cNvSpPr>
              <p:nvPr/>
            </p:nvSpPr>
            <p:spPr bwMode="auto">
              <a:xfrm>
                <a:off x="6094" y="2314"/>
                <a:ext cx="18" cy="29"/>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19 h 21"/>
                  <a:gd name="T12" fmla="*/ 13 w 13"/>
                  <a:gd name="T13" fmla="*/ 18 h 21"/>
                  <a:gd name="T14" fmla="*/ 12 w 13"/>
                  <a:gd name="T15" fmla="*/ 17 h 21"/>
                  <a:gd name="T16" fmla="*/ 5 w 13"/>
                  <a:gd name="T17" fmla="*/ 12 h 21"/>
                  <a:gd name="T18" fmla="*/ 12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0" y="21"/>
                      <a:pt x="12" y="20"/>
                      <a:pt x="12" y="19"/>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3" name="Freeform 234"/>
              <p:cNvSpPr>
                <a:spLocks/>
              </p:cNvSpPr>
              <p:nvPr/>
            </p:nvSpPr>
            <p:spPr bwMode="auto">
              <a:xfrm>
                <a:off x="6099" y="2314"/>
                <a:ext cx="13" cy="14"/>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4" name="Freeform 235"/>
              <p:cNvSpPr>
                <a:spLocks/>
              </p:cNvSpPr>
              <p:nvPr/>
            </p:nvSpPr>
            <p:spPr bwMode="auto">
              <a:xfrm>
                <a:off x="6098" y="2314"/>
                <a:ext cx="14" cy="14"/>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5" name="Freeform 236"/>
              <p:cNvSpPr>
                <a:spLocks/>
              </p:cNvSpPr>
              <p:nvPr/>
            </p:nvSpPr>
            <p:spPr bwMode="auto">
              <a:xfrm>
                <a:off x="6106" y="2314"/>
                <a:ext cx="25" cy="45"/>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6" name="Freeform 237"/>
              <p:cNvSpPr>
                <a:spLocks/>
              </p:cNvSpPr>
              <p:nvPr/>
            </p:nvSpPr>
            <p:spPr bwMode="auto">
              <a:xfrm>
                <a:off x="6110" y="2405"/>
                <a:ext cx="18" cy="18"/>
              </a:xfrm>
              <a:custGeom>
                <a:avLst/>
                <a:gdLst>
                  <a:gd name="T0" fmla="*/ 0 w 13"/>
                  <a:gd name="T1" fmla="*/ 7 h 13"/>
                  <a:gd name="T2" fmla="*/ 6 w 13"/>
                  <a:gd name="T3" fmla="*/ 13 h 13"/>
                  <a:gd name="T4" fmla="*/ 13 w 13"/>
                  <a:gd name="T5" fmla="*/ 7 h 13"/>
                  <a:gd name="T6" fmla="*/ 6 w 13"/>
                  <a:gd name="T7" fmla="*/ 0 h 13"/>
                  <a:gd name="T8" fmla="*/ 0 w 13"/>
                  <a:gd name="T9" fmla="*/ 7 h 13"/>
                </a:gdLst>
                <a:ahLst/>
                <a:cxnLst>
                  <a:cxn ang="0">
                    <a:pos x="T0" y="T1"/>
                  </a:cxn>
                  <a:cxn ang="0">
                    <a:pos x="T2" y="T3"/>
                  </a:cxn>
                  <a:cxn ang="0">
                    <a:pos x="T4" y="T5"/>
                  </a:cxn>
                  <a:cxn ang="0">
                    <a:pos x="T6" y="T7"/>
                  </a:cxn>
                  <a:cxn ang="0">
                    <a:pos x="T8" y="T9"/>
                  </a:cxn>
                </a:cxnLst>
                <a:rect l="0" t="0" r="r" b="b"/>
                <a:pathLst>
                  <a:path w="13" h="13">
                    <a:moveTo>
                      <a:pt x="0" y="7"/>
                    </a:moveTo>
                    <a:cubicBezTo>
                      <a:pt x="0" y="10"/>
                      <a:pt x="3" y="13"/>
                      <a:pt x="6" y="13"/>
                    </a:cubicBezTo>
                    <a:cubicBezTo>
                      <a:pt x="10" y="13"/>
                      <a:pt x="13" y="10"/>
                      <a:pt x="13" y="7"/>
                    </a:cubicBezTo>
                    <a:cubicBezTo>
                      <a:pt x="12" y="3"/>
                      <a:pt x="10" y="0"/>
                      <a:pt x="6" y="0"/>
                    </a:cubicBezTo>
                    <a:cubicBezTo>
                      <a:pt x="3" y="0"/>
                      <a:pt x="0" y="3"/>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7" name="Freeform 238"/>
              <p:cNvSpPr>
                <a:spLocks/>
              </p:cNvSpPr>
              <p:nvPr/>
            </p:nvSpPr>
            <p:spPr bwMode="auto">
              <a:xfrm>
                <a:off x="6105" y="245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8" name="Freeform 239"/>
              <p:cNvSpPr>
                <a:spLocks/>
              </p:cNvSpPr>
              <p:nvPr/>
            </p:nvSpPr>
            <p:spPr bwMode="auto">
              <a:xfrm>
                <a:off x="6120" y="2456"/>
                <a:ext cx="11" cy="47"/>
              </a:xfrm>
              <a:custGeom>
                <a:avLst/>
                <a:gdLst>
                  <a:gd name="T0" fmla="*/ 10 w 11"/>
                  <a:gd name="T1" fmla="*/ 6 h 47"/>
                  <a:gd name="T2" fmla="*/ 0 w 11"/>
                  <a:gd name="T3" fmla="*/ 7 h 47"/>
                  <a:gd name="T4" fmla="*/ 1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1"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9" name="Freeform 240"/>
              <p:cNvSpPr>
                <a:spLocks/>
              </p:cNvSpPr>
              <p:nvPr/>
            </p:nvSpPr>
            <p:spPr bwMode="auto">
              <a:xfrm>
                <a:off x="6125" y="2425"/>
                <a:ext cx="20" cy="27"/>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2"/>
                      <a:pt x="14" y="12"/>
                      <a:pt x="14" y="13"/>
                    </a:cubicBezTo>
                    <a:cubicBezTo>
                      <a:pt x="14" y="13"/>
                      <a:pt x="13" y="14"/>
                      <a:pt x="13" y="14"/>
                    </a:cubicBezTo>
                    <a:cubicBezTo>
                      <a:pt x="4" y="20"/>
                      <a:pt x="4" y="20"/>
                      <a:pt x="4" y="20"/>
                    </a:cubicBezTo>
                    <a:cubicBezTo>
                      <a:pt x="3" y="20"/>
                      <a:pt x="1" y="20"/>
                      <a:pt x="1" y="19"/>
                    </a:cubicBezTo>
                    <a:cubicBezTo>
                      <a:pt x="1" y="19"/>
                      <a:pt x="1" y="19"/>
                      <a:pt x="1" y="18"/>
                    </a:cubicBezTo>
                    <a:cubicBezTo>
                      <a:pt x="1" y="17"/>
                      <a:pt x="1" y="17"/>
                      <a:pt x="2" y="16"/>
                    </a:cubicBezTo>
                    <a:cubicBezTo>
                      <a:pt x="2" y="16"/>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0" name="Freeform 241"/>
              <p:cNvSpPr>
                <a:spLocks/>
              </p:cNvSpPr>
              <p:nvPr/>
            </p:nvSpPr>
            <p:spPr bwMode="auto">
              <a:xfrm>
                <a:off x="6125" y="2425"/>
                <a:ext cx="14" cy="13"/>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1" name="Freeform 242"/>
              <p:cNvSpPr>
                <a:spLocks/>
              </p:cNvSpPr>
              <p:nvPr/>
            </p:nvSpPr>
            <p:spPr bwMode="auto">
              <a:xfrm>
                <a:off x="6125" y="2425"/>
                <a:ext cx="14" cy="13"/>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4" y="6"/>
                      <a:pt x="1" y="3"/>
                      <a:pt x="1" y="3"/>
                    </a:cubicBezTo>
                    <a:cubicBezTo>
                      <a:pt x="1" y="3"/>
                      <a:pt x="1" y="3"/>
                      <a:pt x="1" y="2"/>
                    </a:cubicBezTo>
                    <a:cubicBezTo>
                      <a:pt x="1" y="2"/>
                      <a:pt x="1" y="1"/>
                      <a:pt x="1" y="1"/>
                    </a:cubicBezTo>
                    <a:cubicBezTo>
                      <a:pt x="2" y="1"/>
                      <a:pt x="2" y="0"/>
                      <a:pt x="2" y="0"/>
                    </a:cubicBezTo>
                    <a:cubicBezTo>
                      <a:pt x="3" y="0"/>
                      <a:pt x="3" y="1"/>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2" name="Freeform 243"/>
              <p:cNvSpPr>
                <a:spLocks/>
              </p:cNvSpPr>
              <p:nvPr/>
            </p:nvSpPr>
            <p:spPr bwMode="auto">
              <a:xfrm>
                <a:off x="6094" y="2425"/>
                <a:ext cx="18" cy="27"/>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4 h 20"/>
                  <a:gd name="T20" fmla="*/ 13 w 13"/>
                  <a:gd name="T21" fmla="*/ 2 h 20"/>
                  <a:gd name="T22" fmla="*/ 12 w 13"/>
                  <a:gd name="T23" fmla="*/ 1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2"/>
                      <a:pt x="0" y="12"/>
                      <a:pt x="0" y="13"/>
                    </a:cubicBezTo>
                    <a:cubicBezTo>
                      <a:pt x="0" y="13"/>
                      <a:pt x="0" y="14"/>
                      <a:pt x="1" y="14"/>
                    </a:cubicBezTo>
                    <a:cubicBezTo>
                      <a:pt x="10" y="20"/>
                      <a:pt x="10" y="20"/>
                      <a:pt x="10" y="20"/>
                    </a:cubicBezTo>
                    <a:cubicBezTo>
                      <a:pt x="10" y="20"/>
                      <a:pt x="12" y="20"/>
                      <a:pt x="12" y="19"/>
                    </a:cubicBezTo>
                    <a:cubicBezTo>
                      <a:pt x="13" y="19"/>
                      <a:pt x="13" y="19"/>
                      <a:pt x="13" y="18"/>
                    </a:cubicBezTo>
                    <a:cubicBezTo>
                      <a:pt x="13" y="17"/>
                      <a:pt x="12" y="17"/>
                      <a:pt x="12" y="16"/>
                    </a:cubicBezTo>
                    <a:cubicBezTo>
                      <a:pt x="12" y="16"/>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3" name="Freeform 244"/>
              <p:cNvSpPr>
                <a:spLocks/>
              </p:cNvSpPr>
              <p:nvPr/>
            </p:nvSpPr>
            <p:spPr bwMode="auto">
              <a:xfrm>
                <a:off x="6099" y="2425"/>
                <a:ext cx="13" cy="13"/>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4" name="Freeform 245"/>
              <p:cNvSpPr>
                <a:spLocks/>
              </p:cNvSpPr>
              <p:nvPr/>
            </p:nvSpPr>
            <p:spPr bwMode="auto">
              <a:xfrm>
                <a:off x="6098" y="2425"/>
                <a:ext cx="14" cy="13"/>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1"/>
                      <a:pt x="7" y="0"/>
                      <a:pt x="8" y="0"/>
                    </a:cubicBezTo>
                    <a:cubicBezTo>
                      <a:pt x="8" y="0"/>
                      <a:pt x="9" y="1"/>
                      <a:pt x="9" y="1"/>
                    </a:cubicBezTo>
                    <a:cubicBezTo>
                      <a:pt x="9" y="1"/>
                      <a:pt x="10" y="2"/>
                      <a:pt x="10" y="2"/>
                    </a:cubicBezTo>
                    <a:cubicBezTo>
                      <a:pt x="10" y="3"/>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5" name="Freeform 246"/>
              <p:cNvSpPr>
                <a:spLocks/>
              </p:cNvSpPr>
              <p:nvPr/>
            </p:nvSpPr>
            <p:spPr bwMode="auto">
              <a:xfrm>
                <a:off x="6106" y="2425"/>
                <a:ext cx="25" cy="45"/>
              </a:xfrm>
              <a:custGeom>
                <a:avLst/>
                <a:gdLst>
                  <a:gd name="T0" fmla="*/ 0 w 18"/>
                  <a:gd name="T1" fmla="*/ 1 h 33"/>
                  <a:gd name="T2" fmla="*/ 1 w 18"/>
                  <a:gd name="T3" fmla="*/ 18 h 33"/>
                  <a:gd name="T4" fmla="*/ 1 w 18"/>
                  <a:gd name="T5" fmla="*/ 29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29"/>
                      <a:pt x="1" y="29"/>
                      <a:pt x="1" y="29"/>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6" name="Freeform 247"/>
              <p:cNvSpPr>
                <a:spLocks/>
              </p:cNvSpPr>
              <p:nvPr/>
            </p:nvSpPr>
            <p:spPr bwMode="auto">
              <a:xfrm>
                <a:off x="6110" y="2516"/>
                <a:ext cx="18" cy="18"/>
              </a:xfrm>
              <a:custGeom>
                <a:avLst/>
                <a:gdLst>
                  <a:gd name="T0" fmla="*/ 0 w 13"/>
                  <a:gd name="T1" fmla="*/ 6 h 13"/>
                  <a:gd name="T2" fmla="*/ 6 w 13"/>
                  <a:gd name="T3" fmla="*/ 13 h 13"/>
                  <a:gd name="T4" fmla="*/ 13 w 13"/>
                  <a:gd name="T5" fmla="*/ 6 h 13"/>
                  <a:gd name="T6" fmla="*/ 6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cubicBezTo>
                      <a:pt x="0" y="10"/>
                      <a:pt x="3" y="13"/>
                      <a:pt x="6" y="13"/>
                    </a:cubicBezTo>
                    <a:cubicBezTo>
                      <a:pt x="10" y="12"/>
                      <a:pt x="13" y="10"/>
                      <a:pt x="13"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7" name="Freeform 248"/>
              <p:cNvSpPr>
                <a:spLocks/>
              </p:cNvSpPr>
              <p:nvPr/>
            </p:nvSpPr>
            <p:spPr bwMode="auto">
              <a:xfrm>
                <a:off x="6105" y="256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8" name="Freeform 249"/>
              <p:cNvSpPr>
                <a:spLocks/>
              </p:cNvSpPr>
              <p:nvPr/>
            </p:nvSpPr>
            <p:spPr bwMode="auto">
              <a:xfrm>
                <a:off x="6120" y="2567"/>
                <a:ext cx="11" cy="46"/>
              </a:xfrm>
              <a:custGeom>
                <a:avLst/>
                <a:gdLst>
                  <a:gd name="T0" fmla="*/ 10 w 11"/>
                  <a:gd name="T1" fmla="*/ 5 h 46"/>
                  <a:gd name="T2" fmla="*/ 0 w 11"/>
                  <a:gd name="T3" fmla="*/ 7 h 46"/>
                  <a:gd name="T4" fmla="*/ 1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1"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9" name="Freeform 250"/>
              <p:cNvSpPr>
                <a:spLocks/>
              </p:cNvSpPr>
              <p:nvPr/>
            </p:nvSpPr>
            <p:spPr bwMode="auto">
              <a:xfrm>
                <a:off x="6125" y="2535"/>
                <a:ext cx="20"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1"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0" name="Freeform 251"/>
              <p:cNvSpPr>
                <a:spLocks/>
              </p:cNvSpPr>
              <p:nvPr/>
            </p:nvSpPr>
            <p:spPr bwMode="auto">
              <a:xfrm>
                <a:off x="6125" y="2535"/>
                <a:ext cx="14" cy="13"/>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1" name="Freeform 252"/>
              <p:cNvSpPr>
                <a:spLocks/>
              </p:cNvSpPr>
              <p:nvPr/>
            </p:nvSpPr>
            <p:spPr bwMode="auto">
              <a:xfrm>
                <a:off x="6125" y="2535"/>
                <a:ext cx="14" cy="14"/>
              </a:xfrm>
              <a:custGeom>
                <a:avLst/>
                <a:gdLst>
                  <a:gd name="T0" fmla="*/ 6 w 10"/>
                  <a:gd name="T1" fmla="*/ 9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9 h 10"/>
                  <a:gd name="T20" fmla="*/ 7 w 10"/>
                  <a:gd name="T21" fmla="*/ 9 h 10"/>
                  <a:gd name="T22" fmla="*/ 6 w 10"/>
                  <a:gd name="T23" fmla="*/ 9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7" y="9"/>
                      <a:pt x="7" y="9"/>
                      <a:pt x="7" y="9"/>
                    </a:cubicBezTo>
                    <a:cubicBezTo>
                      <a:pt x="4"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9"/>
                      <a:pt x="6" y="9"/>
                      <a:pt x="6" y="9"/>
                    </a:cubicBezTo>
                    <a:cubicBezTo>
                      <a:pt x="7" y="9"/>
                      <a:pt x="7" y="9"/>
                      <a:pt x="7" y="9"/>
                    </a:cubicBezTo>
                    <a:cubicBezTo>
                      <a:pt x="6" y="9"/>
                      <a:pt x="6" y="9"/>
                      <a:pt x="6" y="9"/>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2" name="Freeform 253"/>
              <p:cNvSpPr>
                <a:spLocks/>
              </p:cNvSpPr>
              <p:nvPr/>
            </p:nvSpPr>
            <p:spPr bwMode="auto">
              <a:xfrm>
                <a:off x="6094" y="2535"/>
                <a:ext cx="18" cy="28"/>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0"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3" name="Freeform 254"/>
              <p:cNvSpPr>
                <a:spLocks/>
              </p:cNvSpPr>
              <p:nvPr/>
            </p:nvSpPr>
            <p:spPr bwMode="auto">
              <a:xfrm>
                <a:off x="6099" y="2535"/>
                <a:ext cx="13" cy="13"/>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4" name="Freeform 255"/>
              <p:cNvSpPr>
                <a:spLocks/>
              </p:cNvSpPr>
              <p:nvPr/>
            </p:nvSpPr>
            <p:spPr bwMode="auto">
              <a:xfrm>
                <a:off x="6098" y="2535"/>
                <a:ext cx="14" cy="14"/>
              </a:xfrm>
              <a:custGeom>
                <a:avLst/>
                <a:gdLst>
                  <a:gd name="T0" fmla="*/ 4 w 10"/>
                  <a:gd name="T1" fmla="*/ 9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7"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9" y="3"/>
                      <a:pt x="9" y="3"/>
                    </a:cubicBezTo>
                    <a:cubicBezTo>
                      <a:pt x="9"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5" name="Freeform 256"/>
              <p:cNvSpPr>
                <a:spLocks/>
              </p:cNvSpPr>
              <p:nvPr/>
            </p:nvSpPr>
            <p:spPr bwMode="auto">
              <a:xfrm>
                <a:off x="6106" y="2534"/>
                <a:ext cx="25"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6" name="Oval 257"/>
              <p:cNvSpPr>
                <a:spLocks noChangeArrowheads="1"/>
              </p:cNvSpPr>
              <p:nvPr/>
            </p:nvSpPr>
            <p:spPr bwMode="auto">
              <a:xfrm>
                <a:off x="6175" y="2296"/>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7" name="Freeform 258"/>
              <p:cNvSpPr>
                <a:spLocks/>
              </p:cNvSpPr>
              <p:nvPr/>
            </p:nvSpPr>
            <p:spPr bwMode="auto">
              <a:xfrm>
                <a:off x="6168" y="2344"/>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1"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8" name="Freeform 259"/>
              <p:cNvSpPr>
                <a:spLocks/>
              </p:cNvSpPr>
              <p:nvPr/>
            </p:nvSpPr>
            <p:spPr bwMode="auto">
              <a:xfrm>
                <a:off x="6183" y="2345"/>
                <a:ext cx="12" cy="48"/>
              </a:xfrm>
              <a:custGeom>
                <a:avLst/>
                <a:gdLst>
                  <a:gd name="T0" fmla="*/ 11 w 12"/>
                  <a:gd name="T1" fmla="*/ 6 h 48"/>
                  <a:gd name="T2" fmla="*/ 0 w 12"/>
                  <a:gd name="T3" fmla="*/ 7 h 48"/>
                  <a:gd name="T4" fmla="*/ 3 w 12"/>
                  <a:gd name="T5" fmla="*/ 48 h 48"/>
                  <a:gd name="T6" fmla="*/ 12 w 12"/>
                  <a:gd name="T7" fmla="*/ 48 h 48"/>
                  <a:gd name="T8" fmla="*/ 11 w 12"/>
                  <a:gd name="T9" fmla="*/ 0 h 48"/>
                  <a:gd name="T10" fmla="*/ 11 w 12"/>
                  <a:gd name="T11" fmla="*/ 6 h 48"/>
                </a:gdLst>
                <a:ahLst/>
                <a:cxnLst>
                  <a:cxn ang="0">
                    <a:pos x="T0" y="T1"/>
                  </a:cxn>
                  <a:cxn ang="0">
                    <a:pos x="T2" y="T3"/>
                  </a:cxn>
                  <a:cxn ang="0">
                    <a:pos x="T4" y="T5"/>
                  </a:cxn>
                  <a:cxn ang="0">
                    <a:pos x="T6" y="T7"/>
                  </a:cxn>
                  <a:cxn ang="0">
                    <a:pos x="T8" y="T9"/>
                  </a:cxn>
                  <a:cxn ang="0">
                    <a:pos x="T10" y="T11"/>
                  </a:cxn>
                </a:cxnLst>
                <a:rect l="0" t="0" r="r" b="b"/>
                <a:pathLst>
                  <a:path w="12" h="48">
                    <a:moveTo>
                      <a:pt x="11" y="6"/>
                    </a:moveTo>
                    <a:lnTo>
                      <a:pt x="0" y="7"/>
                    </a:lnTo>
                    <a:lnTo>
                      <a:pt x="3" y="48"/>
                    </a:lnTo>
                    <a:lnTo>
                      <a:pt x="12" y="48"/>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9" name="Freeform 260"/>
              <p:cNvSpPr>
                <a:spLocks/>
              </p:cNvSpPr>
              <p:nvPr/>
            </p:nvSpPr>
            <p:spPr bwMode="auto">
              <a:xfrm>
                <a:off x="6190" y="2314"/>
                <a:ext cx="18" cy="29"/>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19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19"/>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0" name="Freeform 261"/>
              <p:cNvSpPr>
                <a:spLocks/>
              </p:cNvSpPr>
              <p:nvPr/>
            </p:nvSpPr>
            <p:spPr bwMode="auto">
              <a:xfrm>
                <a:off x="6190" y="2314"/>
                <a:ext cx="12" cy="14"/>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1" name="Freeform 262"/>
              <p:cNvSpPr>
                <a:spLocks/>
              </p:cNvSpPr>
              <p:nvPr/>
            </p:nvSpPr>
            <p:spPr bwMode="auto">
              <a:xfrm>
                <a:off x="6188" y="2314"/>
                <a:ext cx="15" cy="14"/>
              </a:xfrm>
              <a:custGeom>
                <a:avLst/>
                <a:gdLst>
                  <a:gd name="T0" fmla="*/ 7 w 11"/>
                  <a:gd name="T1" fmla="*/ 10 h 10"/>
                  <a:gd name="T2" fmla="*/ 7 w 11"/>
                  <a:gd name="T3" fmla="*/ 10 h 10"/>
                  <a:gd name="T4" fmla="*/ 2 w 11"/>
                  <a:gd name="T5" fmla="*/ 4 h 10"/>
                  <a:gd name="T6" fmla="*/ 1 w 11"/>
                  <a:gd name="T7" fmla="*/ 2 h 10"/>
                  <a:gd name="T8" fmla="*/ 2 w 11"/>
                  <a:gd name="T9" fmla="*/ 1 h 10"/>
                  <a:gd name="T10" fmla="*/ 3 w 11"/>
                  <a:gd name="T11" fmla="*/ 1 h 10"/>
                  <a:gd name="T12" fmla="*/ 4 w 11"/>
                  <a:gd name="T13" fmla="*/ 1 h 10"/>
                  <a:gd name="T14" fmla="*/ 10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2" y="4"/>
                      <a:pt x="2" y="4"/>
                    </a:cubicBezTo>
                    <a:cubicBezTo>
                      <a:pt x="1" y="3"/>
                      <a:pt x="1" y="3"/>
                      <a:pt x="1" y="2"/>
                    </a:cubicBezTo>
                    <a:cubicBezTo>
                      <a:pt x="1" y="2"/>
                      <a:pt x="1" y="1"/>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4" y="0"/>
                      <a:pt x="3" y="0"/>
                    </a:cubicBezTo>
                    <a:cubicBezTo>
                      <a:pt x="2" y="0"/>
                      <a:pt x="2" y="0"/>
                      <a:pt x="1" y="1"/>
                    </a:cubicBezTo>
                    <a:cubicBezTo>
                      <a:pt x="1" y="1"/>
                      <a:pt x="0" y="2"/>
                      <a:pt x="0" y="2"/>
                    </a:cubicBezTo>
                    <a:cubicBezTo>
                      <a:pt x="0" y="3"/>
                      <a:pt x="1" y="4"/>
                      <a:pt x="1" y="4"/>
                    </a:cubicBezTo>
                    <a:cubicBezTo>
                      <a:pt x="1" y="4"/>
                      <a:pt x="3" y="7"/>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2" name="Freeform 263"/>
              <p:cNvSpPr>
                <a:spLocks/>
              </p:cNvSpPr>
              <p:nvPr/>
            </p:nvSpPr>
            <p:spPr bwMode="auto">
              <a:xfrm>
                <a:off x="6157" y="2314"/>
                <a:ext cx="18" cy="29"/>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19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19"/>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3" name="Freeform 264"/>
              <p:cNvSpPr>
                <a:spLocks/>
              </p:cNvSpPr>
              <p:nvPr/>
            </p:nvSpPr>
            <p:spPr bwMode="auto">
              <a:xfrm>
                <a:off x="6162" y="2314"/>
                <a:ext cx="13" cy="14"/>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4" name="Freeform 265"/>
              <p:cNvSpPr>
                <a:spLocks/>
              </p:cNvSpPr>
              <p:nvPr/>
            </p:nvSpPr>
            <p:spPr bwMode="auto">
              <a:xfrm>
                <a:off x="6162" y="2314"/>
                <a:ext cx="14" cy="14"/>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8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9" y="1"/>
                      <a:pt x="9" y="1"/>
                    </a:cubicBezTo>
                    <a:cubicBezTo>
                      <a:pt x="8"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8"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5" name="Freeform 266"/>
              <p:cNvSpPr>
                <a:spLocks/>
              </p:cNvSpPr>
              <p:nvPr/>
            </p:nvSpPr>
            <p:spPr bwMode="auto">
              <a:xfrm>
                <a:off x="6171" y="2314"/>
                <a:ext cx="23"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1"/>
                      <a:pt x="8" y="4"/>
                      <a:pt x="8" y="4"/>
                    </a:cubicBezTo>
                    <a:cubicBezTo>
                      <a:pt x="8" y="4"/>
                      <a:pt x="6"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6" name="Oval 267"/>
              <p:cNvSpPr>
                <a:spLocks noChangeArrowheads="1"/>
              </p:cNvSpPr>
              <p:nvPr/>
            </p:nvSpPr>
            <p:spPr bwMode="auto">
              <a:xfrm>
                <a:off x="6175" y="2405"/>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7" name="Freeform 268"/>
              <p:cNvSpPr>
                <a:spLocks/>
              </p:cNvSpPr>
              <p:nvPr/>
            </p:nvSpPr>
            <p:spPr bwMode="auto">
              <a:xfrm>
                <a:off x="6168" y="245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1" y="21"/>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8" name="Freeform 269"/>
              <p:cNvSpPr>
                <a:spLocks/>
              </p:cNvSpPr>
              <p:nvPr/>
            </p:nvSpPr>
            <p:spPr bwMode="auto">
              <a:xfrm>
                <a:off x="6183" y="2456"/>
                <a:ext cx="12" cy="47"/>
              </a:xfrm>
              <a:custGeom>
                <a:avLst/>
                <a:gdLst>
                  <a:gd name="T0" fmla="*/ 11 w 12"/>
                  <a:gd name="T1" fmla="*/ 6 h 47"/>
                  <a:gd name="T2" fmla="*/ 0 w 12"/>
                  <a:gd name="T3" fmla="*/ 7 h 47"/>
                  <a:gd name="T4" fmla="*/ 3 w 12"/>
                  <a:gd name="T5" fmla="*/ 47 h 47"/>
                  <a:gd name="T6" fmla="*/ 12 w 12"/>
                  <a:gd name="T7" fmla="*/ 47 h 47"/>
                  <a:gd name="T8" fmla="*/ 11 w 12"/>
                  <a:gd name="T9" fmla="*/ 0 h 47"/>
                  <a:gd name="T10" fmla="*/ 11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11" y="6"/>
                    </a:moveTo>
                    <a:lnTo>
                      <a:pt x="0" y="7"/>
                    </a:lnTo>
                    <a:lnTo>
                      <a:pt x="3" y="47"/>
                    </a:lnTo>
                    <a:lnTo>
                      <a:pt x="12"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9" name="Freeform 270"/>
              <p:cNvSpPr>
                <a:spLocks/>
              </p:cNvSpPr>
              <p:nvPr/>
            </p:nvSpPr>
            <p:spPr bwMode="auto">
              <a:xfrm>
                <a:off x="6190" y="2425"/>
                <a:ext cx="18" cy="27"/>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4 h 20"/>
                  <a:gd name="T20" fmla="*/ 0 w 13"/>
                  <a:gd name="T21" fmla="*/ 2 h 20"/>
                  <a:gd name="T22" fmla="*/ 0 w 13"/>
                  <a:gd name="T23" fmla="*/ 1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2"/>
                      <a:pt x="13" y="12"/>
                      <a:pt x="13" y="13"/>
                    </a:cubicBezTo>
                    <a:cubicBezTo>
                      <a:pt x="13" y="13"/>
                      <a:pt x="13" y="14"/>
                      <a:pt x="12" y="14"/>
                    </a:cubicBezTo>
                    <a:cubicBezTo>
                      <a:pt x="3" y="20"/>
                      <a:pt x="3" y="20"/>
                      <a:pt x="3" y="20"/>
                    </a:cubicBezTo>
                    <a:cubicBezTo>
                      <a:pt x="2" y="20"/>
                      <a:pt x="1" y="20"/>
                      <a:pt x="0" y="19"/>
                    </a:cubicBezTo>
                    <a:cubicBezTo>
                      <a:pt x="0" y="19"/>
                      <a:pt x="0" y="19"/>
                      <a:pt x="0" y="18"/>
                    </a:cubicBezTo>
                    <a:cubicBezTo>
                      <a:pt x="0" y="17"/>
                      <a:pt x="0" y="17"/>
                      <a:pt x="1" y="16"/>
                    </a:cubicBezTo>
                    <a:cubicBezTo>
                      <a:pt x="1" y="16"/>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0" name="Freeform 271"/>
              <p:cNvSpPr>
                <a:spLocks/>
              </p:cNvSpPr>
              <p:nvPr/>
            </p:nvSpPr>
            <p:spPr bwMode="auto">
              <a:xfrm>
                <a:off x="6190" y="2425"/>
                <a:ext cx="12" cy="13"/>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1" name="Freeform 272"/>
              <p:cNvSpPr>
                <a:spLocks/>
              </p:cNvSpPr>
              <p:nvPr/>
            </p:nvSpPr>
            <p:spPr bwMode="auto">
              <a:xfrm>
                <a:off x="6188" y="2425"/>
                <a:ext cx="15" cy="13"/>
              </a:xfrm>
              <a:custGeom>
                <a:avLst/>
                <a:gdLst>
                  <a:gd name="T0" fmla="*/ 7 w 11"/>
                  <a:gd name="T1" fmla="*/ 10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2" y="3"/>
                      <a:pt x="2" y="3"/>
                    </a:cubicBezTo>
                    <a:cubicBezTo>
                      <a:pt x="1" y="3"/>
                      <a:pt x="1" y="3"/>
                      <a:pt x="1" y="2"/>
                    </a:cubicBezTo>
                    <a:cubicBezTo>
                      <a:pt x="1" y="2"/>
                      <a:pt x="1" y="1"/>
                      <a:pt x="2" y="1"/>
                    </a:cubicBezTo>
                    <a:cubicBezTo>
                      <a:pt x="2" y="1"/>
                      <a:pt x="2" y="0"/>
                      <a:pt x="3" y="0"/>
                    </a:cubicBezTo>
                    <a:cubicBezTo>
                      <a:pt x="3" y="0"/>
                      <a:pt x="4" y="1"/>
                      <a:pt x="4" y="1"/>
                    </a:cubicBezTo>
                    <a:cubicBezTo>
                      <a:pt x="10" y="7"/>
                      <a:pt x="10" y="7"/>
                      <a:pt x="10"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1"/>
                      <a:pt x="5" y="1"/>
                      <a:pt x="5" y="1"/>
                    </a:cubicBezTo>
                    <a:cubicBezTo>
                      <a:pt x="4" y="0"/>
                      <a:pt x="4"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2" name="Freeform 273"/>
              <p:cNvSpPr>
                <a:spLocks/>
              </p:cNvSpPr>
              <p:nvPr/>
            </p:nvSpPr>
            <p:spPr bwMode="auto">
              <a:xfrm>
                <a:off x="6157" y="2425"/>
                <a:ext cx="18" cy="27"/>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4 h 20"/>
                  <a:gd name="T20" fmla="*/ 13 w 13"/>
                  <a:gd name="T21" fmla="*/ 2 h 20"/>
                  <a:gd name="T22" fmla="*/ 13 w 13"/>
                  <a:gd name="T23" fmla="*/ 1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2"/>
                      <a:pt x="0" y="12"/>
                      <a:pt x="0" y="13"/>
                    </a:cubicBezTo>
                    <a:cubicBezTo>
                      <a:pt x="0" y="13"/>
                      <a:pt x="1" y="14"/>
                      <a:pt x="1" y="14"/>
                    </a:cubicBezTo>
                    <a:cubicBezTo>
                      <a:pt x="10" y="20"/>
                      <a:pt x="10" y="20"/>
                      <a:pt x="10" y="20"/>
                    </a:cubicBezTo>
                    <a:cubicBezTo>
                      <a:pt x="11" y="20"/>
                      <a:pt x="12" y="20"/>
                      <a:pt x="13" y="19"/>
                    </a:cubicBezTo>
                    <a:cubicBezTo>
                      <a:pt x="13" y="19"/>
                      <a:pt x="13" y="19"/>
                      <a:pt x="13" y="18"/>
                    </a:cubicBezTo>
                    <a:cubicBezTo>
                      <a:pt x="13" y="17"/>
                      <a:pt x="13" y="17"/>
                      <a:pt x="12" y="16"/>
                    </a:cubicBezTo>
                    <a:cubicBezTo>
                      <a:pt x="12" y="16"/>
                      <a:pt x="8" y="14"/>
                      <a:pt x="5" y="12"/>
                    </a:cubicBezTo>
                    <a:cubicBezTo>
                      <a:pt x="7"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3" name="Freeform 274"/>
              <p:cNvSpPr>
                <a:spLocks/>
              </p:cNvSpPr>
              <p:nvPr/>
            </p:nvSpPr>
            <p:spPr bwMode="auto">
              <a:xfrm>
                <a:off x="6162" y="2425"/>
                <a:ext cx="13" cy="13"/>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4" name="Freeform 275"/>
              <p:cNvSpPr>
                <a:spLocks/>
              </p:cNvSpPr>
              <p:nvPr/>
            </p:nvSpPr>
            <p:spPr bwMode="auto">
              <a:xfrm>
                <a:off x="6162" y="2425"/>
                <a:ext cx="14" cy="13"/>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8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9" y="1"/>
                      <a:pt x="9" y="0"/>
                    </a:cubicBezTo>
                    <a:cubicBezTo>
                      <a:pt x="8"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6" y="1"/>
                      <a:pt x="7" y="0"/>
                      <a:pt x="7" y="0"/>
                    </a:cubicBezTo>
                    <a:cubicBezTo>
                      <a:pt x="8" y="0"/>
                      <a:pt x="8" y="1"/>
                      <a:pt x="8" y="1"/>
                    </a:cubicBezTo>
                    <a:cubicBezTo>
                      <a:pt x="9" y="1"/>
                      <a:pt x="9" y="2"/>
                      <a:pt x="9" y="2"/>
                    </a:cubicBezTo>
                    <a:cubicBezTo>
                      <a:pt x="9" y="3"/>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5" name="Freeform 276"/>
              <p:cNvSpPr>
                <a:spLocks/>
              </p:cNvSpPr>
              <p:nvPr/>
            </p:nvSpPr>
            <p:spPr bwMode="auto">
              <a:xfrm>
                <a:off x="6171" y="2425"/>
                <a:ext cx="23" cy="45"/>
              </a:xfrm>
              <a:custGeom>
                <a:avLst/>
                <a:gdLst>
                  <a:gd name="T0" fmla="*/ 0 w 17"/>
                  <a:gd name="T1" fmla="*/ 1 h 33"/>
                  <a:gd name="T2" fmla="*/ 0 w 17"/>
                  <a:gd name="T3" fmla="*/ 18 h 33"/>
                  <a:gd name="T4" fmla="*/ 0 w 17"/>
                  <a:gd name="T5" fmla="*/ 29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29"/>
                      <a:pt x="0" y="29"/>
                      <a:pt x="0" y="29"/>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1"/>
                      <a:pt x="8" y="4"/>
                      <a:pt x="8" y="4"/>
                    </a:cubicBezTo>
                    <a:cubicBezTo>
                      <a:pt x="8" y="4"/>
                      <a:pt x="6"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6" name="Freeform 277"/>
              <p:cNvSpPr>
                <a:spLocks/>
              </p:cNvSpPr>
              <p:nvPr/>
            </p:nvSpPr>
            <p:spPr bwMode="auto">
              <a:xfrm>
                <a:off x="6175" y="2516"/>
                <a:ext cx="16"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2" y="13"/>
                      <a:pt x="6" y="13"/>
                    </a:cubicBezTo>
                    <a:cubicBezTo>
                      <a:pt x="9" y="12"/>
                      <a:pt x="12" y="10"/>
                      <a:pt x="12" y="6"/>
                    </a:cubicBezTo>
                    <a:cubicBezTo>
                      <a:pt x="12" y="3"/>
                      <a:pt x="9" y="0"/>
                      <a:pt x="6" y="0"/>
                    </a:cubicBezTo>
                    <a:cubicBezTo>
                      <a:pt x="2"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7" name="Freeform 278"/>
              <p:cNvSpPr>
                <a:spLocks/>
              </p:cNvSpPr>
              <p:nvPr/>
            </p:nvSpPr>
            <p:spPr bwMode="auto">
              <a:xfrm>
                <a:off x="6168" y="256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1"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8" name="Freeform 279"/>
              <p:cNvSpPr>
                <a:spLocks/>
              </p:cNvSpPr>
              <p:nvPr/>
            </p:nvSpPr>
            <p:spPr bwMode="auto">
              <a:xfrm>
                <a:off x="6183" y="2567"/>
                <a:ext cx="12" cy="46"/>
              </a:xfrm>
              <a:custGeom>
                <a:avLst/>
                <a:gdLst>
                  <a:gd name="T0" fmla="*/ 11 w 12"/>
                  <a:gd name="T1" fmla="*/ 5 h 46"/>
                  <a:gd name="T2" fmla="*/ 0 w 12"/>
                  <a:gd name="T3" fmla="*/ 7 h 46"/>
                  <a:gd name="T4" fmla="*/ 3 w 12"/>
                  <a:gd name="T5" fmla="*/ 46 h 46"/>
                  <a:gd name="T6" fmla="*/ 12 w 12"/>
                  <a:gd name="T7" fmla="*/ 46 h 46"/>
                  <a:gd name="T8" fmla="*/ 11 w 12"/>
                  <a:gd name="T9" fmla="*/ 0 h 46"/>
                  <a:gd name="T10" fmla="*/ 11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11" y="5"/>
                    </a:moveTo>
                    <a:lnTo>
                      <a:pt x="0" y="7"/>
                    </a:lnTo>
                    <a:lnTo>
                      <a:pt x="3" y="46"/>
                    </a:lnTo>
                    <a:lnTo>
                      <a:pt x="12"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9" name="Freeform 280"/>
              <p:cNvSpPr>
                <a:spLocks/>
              </p:cNvSpPr>
              <p:nvPr/>
            </p:nvSpPr>
            <p:spPr bwMode="auto">
              <a:xfrm>
                <a:off x="6190" y="2535"/>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0" name="Freeform 281"/>
              <p:cNvSpPr>
                <a:spLocks/>
              </p:cNvSpPr>
              <p:nvPr/>
            </p:nvSpPr>
            <p:spPr bwMode="auto">
              <a:xfrm>
                <a:off x="6190" y="2535"/>
                <a:ext cx="12" cy="13"/>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1" name="Freeform 282"/>
              <p:cNvSpPr>
                <a:spLocks/>
              </p:cNvSpPr>
              <p:nvPr/>
            </p:nvSpPr>
            <p:spPr bwMode="auto">
              <a:xfrm>
                <a:off x="6188" y="2535"/>
                <a:ext cx="15" cy="14"/>
              </a:xfrm>
              <a:custGeom>
                <a:avLst/>
                <a:gdLst>
                  <a:gd name="T0" fmla="*/ 7 w 11"/>
                  <a:gd name="T1" fmla="*/ 9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9 h 10"/>
                  <a:gd name="T20" fmla="*/ 7 w 11"/>
                  <a:gd name="T21" fmla="*/ 9 h 10"/>
                  <a:gd name="T22" fmla="*/ 7 w 11"/>
                  <a:gd name="T23" fmla="*/ 9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 name="T44" fmla="*/ 7 w 11"/>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7" y="9"/>
                    </a:moveTo>
                    <a:cubicBezTo>
                      <a:pt x="7" y="9"/>
                      <a:pt x="7" y="9"/>
                      <a:pt x="7" y="9"/>
                    </a:cubicBezTo>
                    <a:cubicBezTo>
                      <a:pt x="4" y="6"/>
                      <a:pt x="2" y="3"/>
                      <a:pt x="2" y="3"/>
                    </a:cubicBezTo>
                    <a:cubicBezTo>
                      <a:pt x="1" y="3"/>
                      <a:pt x="1" y="2"/>
                      <a:pt x="1" y="2"/>
                    </a:cubicBezTo>
                    <a:cubicBezTo>
                      <a:pt x="1" y="1"/>
                      <a:pt x="1" y="1"/>
                      <a:pt x="2" y="1"/>
                    </a:cubicBezTo>
                    <a:cubicBezTo>
                      <a:pt x="2" y="0"/>
                      <a:pt x="2" y="0"/>
                      <a:pt x="3" y="0"/>
                    </a:cubicBezTo>
                    <a:cubicBezTo>
                      <a:pt x="3" y="0"/>
                      <a:pt x="4" y="0"/>
                      <a:pt x="4" y="1"/>
                    </a:cubicBezTo>
                    <a:cubicBezTo>
                      <a:pt x="10" y="7"/>
                      <a:pt x="10" y="7"/>
                      <a:pt x="10" y="7"/>
                    </a:cubicBezTo>
                    <a:cubicBezTo>
                      <a:pt x="7" y="9"/>
                      <a:pt x="7" y="9"/>
                      <a:pt x="7" y="9"/>
                    </a:cubicBezTo>
                    <a:cubicBezTo>
                      <a:pt x="7" y="9"/>
                      <a:pt x="7" y="9"/>
                      <a:pt x="7" y="9"/>
                    </a:cubicBezTo>
                    <a:cubicBezTo>
                      <a:pt x="7" y="9"/>
                      <a:pt x="7" y="9"/>
                      <a:pt x="7" y="9"/>
                    </a:cubicBezTo>
                    <a:cubicBezTo>
                      <a:pt x="7" y="9"/>
                      <a:pt x="7" y="9"/>
                      <a:pt x="7" y="9"/>
                    </a:cubicBezTo>
                    <a:cubicBezTo>
                      <a:pt x="7" y="10"/>
                      <a:pt x="7" y="10"/>
                      <a:pt x="7" y="10"/>
                    </a:cubicBezTo>
                    <a:cubicBezTo>
                      <a:pt x="11" y="7"/>
                      <a:pt x="11" y="7"/>
                      <a:pt x="11" y="7"/>
                    </a:cubicBezTo>
                    <a:cubicBezTo>
                      <a:pt x="5" y="0"/>
                      <a:pt x="5" y="0"/>
                      <a:pt x="5" y="0"/>
                    </a:cubicBezTo>
                    <a:cubicBezTo>
                      <a:pt x="4" y="0"/>
                      <a:pt x="4"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2" name="Freeform 283"/>
              <p:cNvSpPr>
                <a:spLocks/>
              </p:cNvSpPr>
              <p:nvPr/>
            </p:nvSpPr>
            <p:spPr bwMode="auto">
              <a:xfrm>
                <a:off x="6157" y="2535"/>
                <a:ext cx="18"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3" name="Freeform 284"/>
              <p:cNvSpPr>
                <a:spLocks/>
              </p:cNvSpPr>
              <p:nvPr/>
            </p:nvSpPr>
            <p:spPr bwMode="auto">
              <a:xfrm>
                <a:off x="6162" y="2535"/>
                <a:ext cx="13" cy="13"/>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4" name="Freeform 285"/>
              <p:cNvSpPr>
                <a:spLocks/>
              </p:cNvSpPr>
              <p:nvPr/>
            </p:nvSpPr>
            <p:spPr bwMode="auto">
              <a:xfrm>
                <a:off x="6162" y="2535"/>
                <a:ext cx="14" cy="14"/>
              </a:xfrm>
              <a:custGeom>
                <a:avLst/>
                <a:gdLst>
                  <a:gd name="T0" fmla="*/ 3 w 10"/>
                  <a:gd name="T1" fmla="*/ 9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9 h 10"/>
                  <a:gd name="T22" fmla="*/ 4 w 10"/>
                  <a:gd name="T23" fmla="*/ 9 h 10"/>
                  <a:gd name="T24" fmla="*/ 1 w 10"/>
                  <a:gd name="T25" fmla="*/ 7 h 10"/>
                  <a:gd name="T26" fmla="*/ 6 w 10"/>
                  <a:gd name="T27" fmla="*/ 1 h 10"/>
                  <a:gd name="T28" fmla="*/ 7 w 10"/>
                  <a:gd name="T29" fmla="*/ 0 h 10"/>
                  <a:gd name="T30" fmla="*/ 8 w 10"/>
                  <a:gd name="T31" fmla="*/ 1 h 10"/>
                  <a:gd name="T32" fmla="*/ 9 w 10"/>
                  <a:gd name="T33" fmla="*/ 2 h 10"/>
                  <a:gd name="T34" fmla="*/ 9 w 10"/>
                  <a:gd name="T35" fmla="*/ 3 h 10"/>
                  <a:gd name="T36" fmla="*/ 3 w 10"/>
                  <a:gd name="T37" fmla="*/ 9 h 10"/>
                  <a:gd name="T38" fmla="*/ 3 w 10"/>
                  <a:gd name="T39" fmla="*/ 9 h 10"/>
                  <a:gd name="T40" fmla="*/ 4 w 10"/>
                  <a:gd name="T41" fmla="*/ 9 h 10"/>
                  <a:gd name="T42" fmla="*/ 3 w 10"/>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9"/>
                    </a:moveTo>
                    <a:cubicBezTo>
                      <a:pt x="4" y="10"/>
                      <a:pt x="4" y="10"/>
                      <a:pt x="4" y="10"/>
                    </a:cubicBezTo>
                    <a:cubicBezTo>
                      <a:pt x="7" y="6"/>
                      <a:pt x="9" y="4"/>
                      <a:pt x="9" y="4"/>
                    </a:cubicBezTo>
                    <a:cubicBezTo>
                      <a:pt x="10" y="3"/>
                      <a:pt x="10" y="3"/>
                      <a:pt x="10" y="2"/>
                    </a:cubicBezTo>
                    <a:cubicBezTo>
                      <a:pt x="10" y="1"/>
                      <a:pt x="9" y="1"/>
                      <a:pt x="9" y="0"/>
                    </a:cubicBezTo>
                    <a:cubicBezTo>
                      <a:pt x="8" y="0"/>
                      <a:pt x="8" y="0"/>
                      <a:pt x="7" y="0"/>
                    </a:cubicBezTo>
                    <a:cubicBezTo>
                      <a:pt x="7" y="0"/>
                      <a:pt x="6" y="0"/>
                      <a:pt x="6" y="0"/>
                    </a:cubicBezTo>
                    <a:cubicBezTo>
                      <a:pt x="0" y="7"/>
                      <a:pt x="0" y="7"/>
                      <a:pt x="0" y="7"/>
                    </a:cubicBezTo>
                    <a:cubicBezTo>
                      <a:pt x="3" y="10"/>
                      <a:pt x="3" y="10"/>
                      <a:pt x="3" y="10"/>
                    </a:cubicBezTo>
                    <a:cubicBezTo>
                      <a:pt x="4" y="10"/>
                      <a:pt x="4" y="10"/>
                      <a:pt x="4" y="10"/>
                    </a:cubicBezTo>
                    <a:cubicBezTo>
                      <a:pt x="3" y="9"/>
                      <a:pt x="3" y="9"/>
                      <a:pt x="3" y="9"/>
                    </a:cubicBezTo>
                    <a:cubicBezTo>
                      <a:pt x="4" y="9"/>
                      <a:pt x="4" y="9"/>
                      <a:pt x="4" y="9"/>
                    </a:cubicBezTo>
                    <a:cubicBezTo>
                      <a:pt x="1" y="7"/>
                      <a:pt x="1" y="7"/>
                      <a:pt x="1" y="7"/>
                    </a:cubicBezTo>
                    <a:cubicBezTo>
                      <a:pt x="6" y="1"/>
                      <a:pt x="6" y="1"/>
                      <a:pt x="6" y="1"/>
                    </a:cubicBezTo>
                    <a:cubicBezTo>
                      <a:pt x="6" y="0"/>
                      <a:pt x="7" y="0"/>
                      <a:pt x="7" y="0"/>
                    </a:cubicBezTo>
                    <a:cubicBezTo>
                      <a:pt x="8" y="0"/>
                      <a:pt x="8" y="0"/>
                      <a:pt x="8" y="1"/>
                    </a:cubicBezTo>
                    <a:cubicBezTo>
                      <a:pt x="9" y="1"/>
                      <a:pt x="9" y="1"/>
                      <a:pt x="9" y="2"/>
                    </a:cubicBezTo>
                    <a:cubicBezTo>
                      <a:pt x="9" y="2"/>
                      <a:pt x="9" y="3"/>
                      <a:pt x="9" y="3"/>
                    </a:cubicBezTo>
                    <a:cubicBezTo>
                      <a:pt x="9" y="3"/>
                      <a:pt x="6" y="6"/>
                      <a:pt x="3" y="9"/>
                    </a:cubicBezTo>
                    <a:cubicBezTo>
                      <a:pt x="3" y="9"/>
                      <a:pt x="3" y="9"/>
                      <a:pt x="3" y="9"/>
                    </a:cubicBezTo>
                    <a:cubicBezTo>
                      <a:pt x="4" y="9"/>
                      <a:pt x="4" y="9"/>
                      <a:pt x="4" y="9"/>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5" name="Freeform 286"/>
              <p:cNvSpPr>
                <a:spLocks/>
              </p:cNvSpPr>
              <p:nvPr/>
            </p:nvSpPr>
            <p:spPr bwMode="auto">
              <a:xfrm>
                <a:off x="6171" y="2534"/>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6" name="Oval 287"/>
              <p:cNvSpPr>
                <a:spLocks noChangeArrowheads="1"/>
              </p:cNvSpPr>
              <p:nvPr/>
            </p:nvSpPr>
            <p:spPr bwMode="auto">
              <a:xfrm>
                <a:off x="6238" y="2296"/>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7" name="Freeform 288"/>
              <p:cNvSpPr>
                <a:spLocks/>
              </p:cNvSpPr>
              <p:nvPr/>
            </p:nvSpPr>
            <p:spPr bwMode="auto">
              <a:xfrm>
                <a:off x="6232" y="2344"/>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8" name="Freeform 289"/>
              <p:cNvSpPr>
                <a:spLocks/>
              </p:cNvSpPr>
              <p:nvPr/>
            </p:nvSpPr>
            <p:spPr bwMode="auto">
              <a:xfrm>
                <a:off x="6247" y="2345"/>
                <a:ext cx="11" cy="48"/>
              </a:xfrm>
              <a:custGeom>
                <a:avLst/>
                <a:gdLst>
                  <a:gd name="T0" fmla="*/ 10 w 11"/>
                  <a:gd name="T1" fmla="*/ 6 h 48"/>
                  <a:gd name="T2" fmla="*/ 0 w 11"/>
                  <a:gd name="T3" fmla="*/ 7 h 48"/>
                  <a:gd name="T4" fmla="*/ 2 w 11"/>
                  <a:gd name="T5" fmla="*/ 48 h 48"/>
                  <a:gd name="T6" fmla="*/ 11 w 11"/>
                  <a:gd name="T7" fmla="*/ 48 h 48"/>
                  <a:gd name="T8" fmla="*/ 10 w 11"/>
                  <a:gd name="T9" fmla="*/ 0 h 48"/>
                  <a:gd name="T10" fmla="*/ 10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10" y="6"/>
                    </a:moveTo>
                    <a:lnTo>
                      <a:pt x="0" y="7"/>
                    </a:lnTo>
                    <a:lnTo>
                      <a:pt x="2" y="48"/>
                    </a:lnTo>
                    <a:lnTo>
                      <a:pt x="11" y="48"/>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9" name="Freeform 290"/>
              <p:cNvSpPr>
                <a:spLocks/>
              </p:cNvSpPr>
              <p:nvPr/>
            </p:nvSpPr>
            <p:spPr bwMode="auto">
              <a:xfrm>
                <a:off x="6253" y="2314"/>
                <a:ext cx="19"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19 h 21"/>
                  <a:gd name="T12" fmla="*/ 1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4" y="13"/>
                    </a:cubicBezTo>
                    <a:cubicBezTo>
                      <a:pt x="13" y="14"/>
                      <a:pt x="13" y="14"/>
                      <a:pt x="13" y="14"/>
                    </a:cubicBezTo>
                    <a:cubicBezTo>
                      <a:pt x="4" y="20"/>
                      <a:pt x="4" y="20"/>
                      <a:pt x="4" y="20"/>
                    </a:cubicBezTo>
                    <a:cubicBezTo>
                      <a:pt x="3" y="21"/>
                      <a:pt x="1" y="20"/>
                      <a:pt x="1" y="19"/>
                    </a:cubicBezTo>
                    <a:cubicBezTo>
                      <a:pt x="1" y="19"/>
                      <a:pt x="1" y="19"/>
                      <a:pt x="1" y="18"/>
                    </a:cubicBezTo>
                    <a:cubicBezTo>
                      <a:pt x="0" y="18"/>
                      <a:pt x="1" y="17"/>
                      <a:pt x="1" y="17"/>
                    </a:cubicBezTo>
                    <a:cubicBezTo>
                      <a:pt x="1" y="17"/>
                      <a:pt x="6" y="14"/>
                      <a:pt x="8" y="12"/>
                    </a:cubicBezTo>
                    <a:cubicBezTo>
                      <a:pt x="6" y="10"/>
                      <a:pt x="1" y="4"/>
                      <a:pt x="1" y="4"/>
                    </a:cubicBezTo>
                    <a:cubicBezTo>
                      <a:pt x="0"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0" name="Freeform 291"/>
              <p:cNvSpPr>
                <a:spLocks/>
              </p:cNvSpPr>
              <p:nvPr/>
            </p:nvSpPr>
            <p:spPr bwMode="auto">
              <a:xfrm>
                <a:off x="6253" y="2314"/>
                <a:ext cx="13"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0"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1" name="Freeform 292"/>
              <p:cNvSpPr>
                <a:spLocks/>
              </p:cNvSpPr>
              <p:nvPr/>
            </p:nvSpPr>
            <p:spPr bwMode="auto">
              <a:xfrm>
                <a:off x="6253" y="2314"/>
                <a:ext cx="13"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3"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2" name="Freeform 293"/>
              <p:cNvSpPr>
                <a:spLocks/>
              </p:cNvSpPr>
              <p:nvPr/>
            </p:nvSpPr>
            <p:spPr bwMode="auto">
              <a:xfrm>
                <a:off x="6220" y="2314"/>
                <a:ext cx="19" cy="29"/>
              </a:xfrm>
              <a:custGeom>
                <a:avLst/>
                <a:gdLst>
                  <a:gd name="T0" fmla="*/ 10 w 14"/>
                  <a:gd name="T1" fmla="*/ 1 h 21"/>
                  <a:gd name="T2" fmla="*/ 1 w 14"/>
                  <a:gd name="T3" fmla="*/ 11 h 21"/>
                  <a:gd name="T4" fmla="*/ 1 w 14"/>
                  <a:gd name="T5" fmla="*/ 13 h 21"/>
                  <a:gd name="T6" fmla="*/ 2 w 14"/>
                  <a:gd name="T7" fmla="*/ 14 h 21"/>
                  <a:gd name="T8" fmla="*/ 10 w 14"/>
                  <a:gd name="T9" fmla="*/ 20 h 21"/>
                  <a:gd name="T10" fmla="*/ 13 w 14"/>
                  <a:gd name="T11" fmla="*/ 19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2" y="14"/>
                    </a:cubicBezTo>
                    <a:cubicBezTo>
                      <a:pt x="10" y="20"/>
                      <a:pt x="10" y="20"/>
                      <a:pt x="10" y="20"/>
                    </a:cubicBezTo>
                    <a:cubicBezTo>
                      <a:pt x="11" y="21"/>
                      <a:pt x="13" y="20"/>
                      <a:pt x="13" y="19"/>
                    </a:cubicBezTo>
                    <a:cubicBezTo>
                      <a:pt x="14"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3" name="Freeform 294"/>
              <p:cNvSpPr>
                <a:spLocks/>
              </p:cNvSpPr>
              <p:nvPr/>
            </p:nvSpPr>
            <p:spPr bwMode="auto">
              <a:xfrm>
                <a:off x="6227" y="2314"/>
                <a:ext cx="12" cy="14"/>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4" name="Freeform 295"/>
              <p:cNvSpPr>
                <a:spLocks/>
              </p:cNvSpPr>
              <p:nvPr/>
            </p:nvSpPr>
            <p:spPr bwMode="auto">
              <a:xfrm>
                <a:off x="6225" y="2314"/>
                <a:ext cx="14" cy="14"/>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9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9" y="2"/>
                      <a:pt x="9" y="2"/>
                    </a:cubicBezTo>
                    <a:cubicBezTo>
                      <a:pt x="9"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5" name="Freeform 296"/>
              <p:cNvSpPr>
                <a:spLocks/>
              </p:cNvSpPr>
              <p:nvPr/>
            </p:nvSpPr>
            <p:spPr bwMode="auto">
              <a:xfrm>
                <a:off x="6234" y="2314"/>
                <a:ext cx="24" cy="45"/>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7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6" name="Oval 297"/>
              <p:cNvSpPr>
                <a:spLocks noChangeArrowheads="1"/>
              </p:cNvSpPr>
              <p:nvPr/>
            </p:nvSpPr>
            <p:spPr bwMode="auto">
              <a:xfrm>
                <a:off x="6238" y="2405"/>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7" name="Freeform 298"/>
              <p:cNvSpPr>
                <a:spLocks/>
              </p:cNvSpPr>
              <p:nvPr/>
            </p:nvSpPr>
            <p:spPr bwMode="auto">
              <a:xfrm>
                <a:off x="6232" y="245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8" name="Freeform 299"/>
              <p:cNvSpPr>
                <a:spLocks/>
              </p:cNvSpPr>
              <p:nvPr/>
            </p:nvSpPr>
            <p:spPr bwMode="auto">
              <a:xfrm>
                <a:off x="6247" y="2456"/>
                <a:ext cx="11" cy="47"/>
              </a:xfrm>
              <a:custGeom>
                <a:avLst/>
                <a:gdLst>
                  <a:gd name="T0" fmla="*/ 10 w 11"/>
                  <a:gd name="T1" fmla="*/ 6 h 47"/>
                  <a:gd name="T2" fmla="*/ 0 w 11"/>
                  <a:gd name="T3" fmla="*/ 7 h 47"/>
                  <a:gd name="T4" fmla="*/ 2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2"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9" name="Freeform 300"/>
              <p:cNvSpPr>
                <a:spLocks/>
              </p:cNvSpPr>
              <p:nvPr/>
            </p:nvSpPr>
            <p:spPr bwMode="auto">
              <a:xfrm>
                <a:off x="6253" y="2425"/>
                <a:ext cx="19" cy="27"/>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1 w 14"/>
                  <a:gd name="T15" fmla="*/ 16 h 20"/>
                  <a:gd name="T16" fmla="*/ 8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2"/>
                      <a:pt x="14" y="12"/>
                      <a:pt x="14" y="13"/>
                    </a:cubicBezTo>
                    <a:cubicBezTo>
                      <a:pt x="13" y="13"/>
                      <a:pt x="13" y="14"/>
                      <a:pt x="13" y="14"/>
                    </a:cubicBezTo>
                    <a:cubicBezTo>
                      <a:pt x="4" y="20"/>
                      <a:pt x="4" y="20"/>
                      <a:pt x="4" y="20"/>
                    </a:cubicBezTo>
                    <a:cubicBezTo>
                      <a:pt x="3" y="20"/>
                      <a:pt x="1" y="20"/>
                      <a:pt x="1" y="19"/>
                    </a:cubicBezTo>
                    <a:cubicBezTo>
                      <a:pt x="1" y="19"/>
                      <a:pt x="1" y="19"/>
                      <a:pt x="1" y="18"/>
                    </a:cubicBezTo>
                    <a:cubicBezTo>
                      <a:pt x="0" y="17"/>
                      <a:pt x="1" y="17"/>
                      <a:pt x="1" y="16"/>
                    </a:cubicBezTo>
                    <a:cubicBezTo>
                      <a:pt x="1" y="16"/>
                      <a:pt x="6" y="14"/>
                      <a:pt x="8" y="12"/>
                    </a:cubicBezTo>
                    <a:cubicBezTo>
                      <a:pt x="6" y="10"/>
                      <a:pt x="1" y="4"/>
                      <a:pt x="1" y="4"/>
                    </a:cubicBezTo>
                    <a:cubicBezTo>
                      <a:pt x="0"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0" name="Freeform 301"/>
              <p:cNvSpPr>
                <a:spLocks/>
              </p:cNvSpPr>
              <p:nvPr/>
            </p:nvSpPr>
            <p:spPr bwMode="auto">
              <a:xfrm>
                <a:off x="6253" y="2425"/>
                <a:ext cx="13" cy="13"/>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0"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1" name="Freeform 302"/>
              <p:cNvSpPr>
                <a:spLocks/>
              </p:cNvSpPr>
              <p:nvPr/>
            </p:nvSpPr>
            <p:spPr bwMode="auto">
              <a:xfrm>
                <a:off x="6253" y="2425"/>
                <a:ext cx="13" cy="13"/>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3" y="6"/>
                      <a:pt x="1" y="3"/>
                      <a:pt x="1" y="3"/>
                    </a:cubicBezTo>
                    <a:cubicBezTo>
                      <a:pt x="1" y="3"/>
                      <a:pt x="1" y="3"/>
                      <a:pt x="1" y="2"/>
                    </a:cubicBezTo>
                    <a:cubicBezTo>
                      <a:pt x="1" y="2"/>
                      <a:pt x="1" y="1"/>
                      <a:pt x="1" y="1"/>
                    </a:cubicBezTo>
                    <a:cubicBezTo>
                      <a:pt x="2" y="1"/>
                      <a:pt x="2" y="0"/>
                      <a:pt x="2" y="0"/>
                    </a:cubicBezTo>
                    <a:cubicBezTo>
                      <a:pt x="3" y="0"/>
                      <a:pt x="3" y="1"/>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2" name="Freeform 303"/>
              <p:cNvSpPr>
                <a:spLocks/>
              </p:cNvSpPr>
              <p:nvPr/>
            </p:nvSpPr>
            <p:spPr bwMode="auto">
              <a:xfrm>
                <a:off x="6220" y="2425"/>
                <a:ext cx="19" cy="27"/>
              </a:xfrm>
              <a:custGeom>
                <a:avLst/>
                <a:gdLst>
                  <a:gd name="T0" fmla="*/ 10 w 14"/>
                  <a:gd name="T1" fmla="*/ 1 h 20"/>
                  <a:gd name="T2" fmla="*/ 1 w 14"/>
                  <a:gd name="T3" fmla="*/ 11 h 20"/>
                  <a:gd name="T4" fmla="*/ 1 w 14"/>
                  <a:gd name="T5" fmla="*/ 13 h 20"/>
                  <a:gd name="T6" fmla="*/ 2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4 h 20"/>
                  <a:gd name="T20" fmla="*/ 14 w 14"/>
                  <a:gd name="T21" fmla="*/ 2 h 20"/>
                  <a:gd name="T22" fmla="*/ 13 w 14"/>
                  <a:gd name="T23" fmla="*/ 1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2"/>
                      <a:pt x="0" y="12"/>
                      <a:pt x="1" y="13"/>
                    </a:cubicBezTo>
                    <a:cubicBezTo>
                      <a:pt x="1" y="13"/>
                      <a:pt x="1" y="14"/>
                      <a:pt x="2" y="14"/>
                    </a:cubicBezTo>
                    <a:cubicBezTo>
                      <a:pt x="10" y="20"/>
                      <a:pt x="10" y="20"/>
                      <a:pt x="10" y="20"/>
                    </a:cubicBezTo>
                    <a:cubicBezTo>
                      <a:pt x="11" y="20"/>
                      <a:pt x="13" y="20"/>
                      <a:pt x="13" y="19"/>
                    </a:cubicBezTo>
                    <a:cubicBezTo>
                      <a:pt x="14" y="19"/>
                      <a:pt x="14" y="19"/>
                      <a:pt x="14" y="18"/>
                    </a:cubicBezTo>
                    <a:cubicBezTo>
                      <a:pt x="14" y="17"/>
                      <a:pt x="13" y="17"/>
                      <a:pt x="13" y="16"/>
                    </a:cubicBezTo>
                    <a:cubicBezTo>
                      <a:pt x="13" y="16"/>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3" name="Freeform 304"/>
              <p:cNvSpPr>
                <a:spLocks/>
              </p:cNvSpPr>
              <p:nvPr/>
            </p:nvSpPr>
            <p:spPr bwMode="auto">
              <a:xfrm>
                <a:off x="6227" y="2425"/>
                <a:ext cx="12" cy="13"/>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4" name="Freeform 305"/>
              <p:cNvSpPr>
                <a:spLocks/>
              </p:cNvSpPr>
              <p:nvPr/>
            </p:nvSpPr>
            <p:spPr bwMode="auto">
              <a:xfrm>
                <a:off x="6225" y="2425"/>
                <a:ext cx="14" cy="13"/>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9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1"/>
                      <a:pt x="7" y="0"/>
                      <a:pt x="8" y="0"/>
                    </a:cubicBezTo>
                    <a:cubicBezTo>
                      <a:pt x="8" y="0"/>
                      <a:pt x="9" y="1"/>
                      <a:pt x="9" y="1"/>
                    </a:cubicBezTo>
                    <a:cubicBezTo>
                      <a:pt x="9" y="1"/>
                      <a:pt x="9" y="2"/>
                      <a:pt x="9" y="2"/>
                    </a:cubicBezTo>
                    <a:cubicBezTo>
                      <a:pt x="9" y="3"/>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5" name="Freeform 306"/>
              <p:cNvSpPr>
                <a:spLocks/>
              </p:cNvSpPr>
              <p:nvPr/>
            </p:nvSpPr>
            <p:spPr bwMode="auto">
              <a:xfrm>
                <a:off x="6234" y="2425"/>
                <a:ext cx="24" cy="45"/>
              </a:xfrm>
              <a:custGeom>
                <a:avLst/>
                <a:gdLst>
                  <a:gd name="T0" fmla="*/ 0 w 18"/>
                  <a:gd name="T1" fmla="*/ 1 h 33"/>
                  <a:gd name="T2" fmla="*/ 1 w 18"/>
                  <a:gd name="T3" fmla="*/ 18 h 33"/>
                  <a:gd name="T4" fmla="*/ 1 w 18"/>
                  <a:gd name="T5" fmla="*/ 29 h 33"/>
                  <a:gd name="T6" fmla="*/ 2 w 18"/>
                  <a:gd name="T7" fmla="*/ 33 h 33"/>
                  <a:gd name="T8" fmla="*/ 18 w 18"/>
                  <a:gd name="T9" fmla="*/ 33 h 33"/>
                  <a:gd name="T10" fmla="*/ 17 w 18"/>
                  <a:gd name="T11" fmla="*/ 18 h 33"/>
                  <a:gd name="T12" fmla="*/ 17 w 18"/>
                  <a:gd name="T13" fmla="*/ 1 h 33"/>
                  <a:gd name="T14" fmla="*/ 16 w 18"/>
                  <a:gd name="T15" fmla="*/ 0 h 33"/>
                  <a:gd name="T16" fmla="*/ 13 w 18"/>
                  <a:gd name="T17" fmla="*/ 0 h 33"/>
                  <a:gd name="T18" fmla="*/ 9 w 18"/>
                  <a:gd name="T19" fmla="*/ 4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29"/>
                      <a:pt x="1" y="29"/>
                      <a:pt x="1" y="29"/>
                    </a:cubicBezTo>
                    <a:cubicBezTo>
                      <a:pt x="2" y="33"/>
                      <a:pt x="2" y="33"/>
                      <a:pt x="2" y="33"/>
                    </a:cubicBezTo>
                    <a:cubicBezTo>
                      <a:pt x="18" y="33"/>
                      <a:pt x="18" y="33"/>
                      <a:pt x="18"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6" name="Freeform 307"/>
              <p:cNvSpPr>
                <a:spLocks/>
              </p:cNvSpPr>
              <p:nvPr/>
            </p:nvSpPr>
            <p:spPr bwMode="auto">
              <a:xfrm>
                <a:off x="6238" y="2516"/>
                <a:ext cx="16"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3" y="13"/>
                      <a:pt x="6" y="13"/>
                    </a:cubicBezTo>
                    <a:cubicBezTo>
                      <a:pt x="10" y="12"/>
                      <a:pt x="12" y="10"/>
                      <a:pt x="12"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7" name="Freeform 308"/>
              <p:cNvSpPr>
                <a:spLocks/>
              </p:cNvSpPr>
              <p:nvPr/>
            </p:nvSpPr>
            <p:spPr bwMode="auto">
              <a:xfrm>
                <a:off x="6232" y="256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8" name="Freeform 309"/>
              <p:cNvSpPr>
                <a:spLocks/>
              </p:cNvSpPr>
              <p:nvPr/>
            </p:nvSpPr>
            <p:spPr bwMode="auto">
              <a:xfrm>
                <a:off x="6247" y="2567"/>
                <a:ext cx="11" cy="46"/>
              </a:xfrm>
              <a:custGeom>
                <a:avLst/>
                <a:gdLst>
                  <a:gd name="T0" fmla="*/ 10 w 11"/>
                  <a:gd name="T1" fmla="*/ 5 h 46"/>
                  <a:gd name="T2" fmla="*/ 0 w 11"/>
                  <a:gd name="T3" fmla="*/ 7 h 46"/>
                  <a:gd name="T4" fmla="*/ 2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2"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9" name="Freeform 310"/>
              <p:cNvSpPr>
                <a:spLocks/>
              </p:cNvSpPr>
              <p:nvPr/>
            </p:nvSpPr>
            <p:spPr bwMode="auto">
              <a:xfrm>
                <a:off x="6253" y="2535"/>
                <a:ext cx="19"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4" y="13"/>
                    </a:cubicBezTo>
                    <a:cubicBezTo>
                      <a:pt x="13" y="13"/>
                      <a:pt x="13" y="14"/>
                      <a:pt x="13" y="14"/>
                    </a:cubicBezTo>
                    <a:cubicBezTo>
                      <a:pt x="4" y="20"/>
                      <a:pt x="4" y="20"/>
                      <a:pt x="4" y="20"/>
                    </a:cubicBezTo>
                    <a:cubicBezTo>
                      <a:pt x="3" y="20"/>
                      <a:pt x="1" y="20"/>
                      <a:pt x="1" y="19"/>
                    </a:cubicBezTo>
                    <a:cubicBezTo>
                      <a:pt x="1" y="19"/>
                      <a:pt x="1" y="18"/>
                      <a:pt x="1" y="18"/>
                    </a:cubicBezTo>
                    <a:cubicBezTo>
                      <a:pt x="0" y="17"/>
                      <a:pt x="1" y="17"/>
                      <a:pt x="1" y="16"/>
                    </a:cubicBezTo>
                    <a:cubicBezTo>
                      <a:pt x="1" y="16"/>
                      <a:pt x="6" y="13"/>
                      <a:pt x="8" y="12"/>
                    </a:cubicBezTo>
                    <a:cubicBezTo>
                      <a:pt x="6" y="9"/>
                      <a:pt x="1" y="3"/>
                      <a:pt x="1" y="3"/>
                    </a:cubicBezTo>
                    <a:cubicBezTo>
                      <a:pt x="0"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0" name="Freeform 311"/>
              <p:cNvSpPr>
                <a:spLocks/>
              </p:cNvSpPr>
              <p:nvPr/>
            </p:nvSpPr>
            <p:spPr bwMode="auto">
              <a:xfrm>
                <a:off x="6253" y="2535"/>
                <a:ext cx="13" cy="13"/>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0"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1" name="Freeform 312"/>
              <p:cNvSpPr>
                <a:spLocks/>
              </p:cNvSpPr>
              <p:nvPr/>
            </p:nvSpPr>
            <p:spPr bwMode="auto">
              <a:xfrm>
                <a:off x="6253" y="2535"/>
                <a:ext cx="13" cy="14"/>
              </a:xfrm>
              <a:custGeom>
                <a:avLst/>
                <a:gdLst>
                  <a:gd name="T0" fmla="*/ 6 w 10"/>
                  <a:gd name="T1" fmla="*/ 9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9 h 10"/>
                  <a:gd name="T20" fmla="*/ 7 w 10"/>
                  <a:gd name="T21" fmla="*/ 9 h 10"/>
                  <a:gd name="T22" fmla="*/ 6 w 10"/>
                  <a:gd name="T23" fmla="*/ 9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7" y="9"/>
                      <a:pt x="7" y="9"/>
                      <a:pt x="7" y="9"/>
                    </a:cubicBezTo>
                    <a:cubicBezTo>
                      <a:pt x="3"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9"/>
                      <a:pt x="6" y="9"/>
                      <a:pt x="6" y="9"/>
                    </a:cubicBezTo>
                    <a:cubicBezTo>
                      <a:pt x="7" y="9"/>
                      <a:pt x="7" y="9"/>
                      <a:pt x="7" y="9"/>
                    </a:cubicBezTo>
                    <a:cubicBezTo>
                      <a:pt x="6" y="9"/>
                      <a:pt x="6" y="9"/>
                      <a:pt x="6" y="9"/>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2" name="Freeform 313"/>
              <p:cNvSpPr>
                <a:spLocks/>
              </p:cNvSpPr>
              <p:nvPr/>
            </p:nvSpPr>
            <p:spPr bwMode="auto">
              <a:xfrm>
                <a:off x="6220" y="2535"/>
                <a:ext cx="19" cy="28"/>
              </a:xfrm>
              <a:custGeom>
                <a:avLst/>
                <a:gdLst>
                  <a:gd name="T0" fmla="*/ 10 w 14"/>
                  <a:gd name="T1" fmla="*/ 1 h 20"/>
                  <a:gd name="T2" fmla="*/ 1 w 14"/>
                  <a:gd name="T3" fmla="*/ 11 h 20"/>
                  <a:gd name="T4" fmla="*/ 1 w 14"/>
                  <a:gd name="T5" fmla="*/ 13 h 20"/>
                  <a:gd name="T6" fmla="*/ 2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3"/>
                    </a:cubicBezTo>
                    <a:cubicBezTo>
                      <a:pt x="1" y="13"/>
                      <a:pt x="1" y="14"/>
                      <a:pt x="2" y="14"/>
                    </a:cubicBezTo>
                    <a:cubicBezTo>
                      <a:pt x="10" y="20"/>
                      <a:pt x="10" y="20"/>
                      <a:pt x="10" y="20"/>
                    </a:cubicBezTo>
                    <a:cubicBezTo>
                      <a:pt x="11" y="20"/>
                      <a:pt x="13" y="20"/>
                      <a:pt x="13" y="19"/>
                    </a:cubicBezTo>
                    <a:cubicBezTo>
                      <a:pt x="14"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3" name="Freeform 314"/>
              <p:cNvSpPr>
                <a:spLocks/>
              </p:cNvSpPr>
              <p:nvPr/>
            </p:nvSpPr>
            <p:spPr bwMode="auto">
              <a:xfrm>
                <a:off x="6227" y="2535"/>
                <a:ext cx="12" cy="13"/>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4" name="Freeform 315"/>
              <p:cNvSpPr>
                <a:spLocks/>
              </p:cNvSpPr>
              <p:nvPr/>
            </p:nvSpPr>
            <p:spPr bwMode="auto">
              <a:xfrm>
                <a:off x="6225" y="2535"/>
                <a:ext cx="14" cy="14"/>
              </a:xfrm>
              <a:custGeom>
                <a:avLst/>
                <a:gdLst>
                  <a:gd name="T0" fmla="*/ 4 w 10"/>
                  <a:gd name="T1" fmla="*/ 9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7 w 10"/>
                  <a:gd name="T27" fmla="*/ 1 h 10"/>
                  <a:gd name="T28" fmla="*/ 8 w 10"/>
                  <a:gd name="T29" fmla="*/ 0 h 10"/>
                  <a:gd name="T30" fmla="*/ 9 w 10"/>
                  <a:gd name="T31" fmla="*/ 1 h 10"/>
                  <a:gd name="T32" fmla="*/ 9 w 10"/>
                  <a:gd name="T33" fmla="*/ 2 h 10"/>
                  <a:gd name="T34" fmla="*/ 9 w 10"/>
                  <a:gd name="T35" fmla="*/ 3 h 10"/>
                  <a:gd name="T36" fmla="*/ 4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9" y="1"/>
                      <a:pt x="9" y="2"/>
                    </a:cubicBezTo>
                    <a:cubicBezTo>
                      <a:pt x="9" y="2"/>
                      <a:pt x="9" y="3"/>
                      <a:pt x="9" y="3"/>
                    </a:cubicBezTo>
                    <a:cubicBezTo>
                      <a:pt x="9"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5" name="Freeform 316"/>
              <p:cNvSpPr>
                <a:spLocks/>
              </p:cNvSpPr>
              <p:nvPr/>
            </p:nvSpPr>
            <p:spPr bwMode="auto">
              <a:xfrm>
                <a:off x="6234" y="2534"/>
                <a:ext cx="24"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7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6" name="Oval 317"/>
              <p:cNvSpPr>
                <a:spLocks noChangeArrowheads="1"/>
              </p:cNvSpPr>
              <p:nvPr/>
            </p:nvSpPr>
            <p:spPr bwMode="auto">
              <a:xfrm>
                <a:off x="6302" y="2296"/>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7" name="Freeform 318"/>
              <p:cNvSpPr>
                <a:spLocks/>
              </p:cNvSpPr>
              <p:nvPr/>
            </p:nvSpPr>
            <p:spPr bwMode="auto">
              <a:xfrm>
                <a:off x="6295" y="2344"/>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8" name="Freeform 319"/>
              <p:cNvSpPr>
                <a:spLocks/>
              </p:cNvSpPr>
              <p:nvPr/>
            </p:nvSpPr>
            <p:spPr bwMode="auto">
              <a:xfrm>
                <a:off x="6310" y="2345"/>
                <a:ext cx="13" cy="48"/>
              </a:xfrm>
              <a:custGeom>
                <a:avLst/>
                <a:gdLst>
                  <a:gd name="T0" fmla="*/ 10 w 13"/>
                  <a:gd name="T1" fmla="*/ 6 h 48"/>
                  <a:gd name="T2" fmla="*/ 0 w 13"/>
                  <a:gd name="T3" fmla="*/ 7 h 48"/>
                  <a:gd name="T4" fmla="*/ 2 w 13"/>
                  <a:gd name="T5" fmla="*/ 48 h 48"/>
                  <a:gd name="T6" fmla="*/ 13 w 13"/>
                  <a:gd name="T7" fmla="*/ 48 h 48"/>
                  <a:gd name="T8" fmla="*/ 11 w 13"/>
                  <a:gd name="T9" fmla="*/ 0 h 48"/>
                  <a:gd name="T10" fmla="*/ 10 w 13"/>
                  <a:gd name="T11" fmla="*/ 6 h 48"/>
                </a:gdLst>
                <a:ahLst/>
                <a:cxnLst>
                  <a:cxn ang="0">
                    <a:pos x="T0" y="T1"/>
                  </a:cxn>
                  <a:cxn ang="0">
                    <a:pos x="T2" y="T3"/>
                  </a:cxn>
                  <a:cxn ang="0">
                    <a:pos x="T4" y="T5"/>
                  </a:cxn>
                  <a:cxn ang="0">
                    <a:pos x="T6" y="T7"/>
                  </a:cxn>
                  <a:cxn ang="0">
                    <a:pos x="T8" y="T9"/>
                  </a:cxn>
                  <a:cxn ang="0">
                    <a:pos x="T10" y="T11"/>
                  </a:cxn>
                </a:cxnLst>
                <a:rect l="0" t="0" r="r" b="b"/>
                <a:pathLst>
                  <a:path w="13" h="48">
                    <a:moveTo>
                      <a:pt x="10" y="6"/>
                    </a:moveTo>
                    <a:lnTo>
                      <a:pt x="0" y="7"/>
                    </a:lnTo>
                    <a:lnTo>
                      <a:pt x="2" y="48"/>
                    </a:lnTo>
                    <a:lnTo>
                      <a:pt x="13" y="48"/>
                    </a:lnTo>
                    <a:lnTo>
                      <a:pt x="11"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9" name="Freeform 320"/>
              <p:cNvSpPr>
                <a:spLocks/>
              </p:cNvSpPr>
              <p:nvPr/>
            </p:nvSpPr>
            <p:spPr bwMode="auto">
              <a:xfrm>
                <a:off x="6317" y="2314"/>
                <a:ext cx="18" cy="29"/>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19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19"/>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0" name="Freeform 321"/>
              <p:cNvSpPr>
                <a:spLocks/>
              </p:cNvSpPr>
              <p:nvPr/>
            </p:nvSpPr>
            <p:spPr bwMode="auto">
              <a:xfrm>
                <a:off x="6317" y="2314"/>
                <a:ext cx="12" cy="14"/>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1" name="Freeform 322"/>
              <p:cNvSpPr>
                <a:spLocks/>
              </p:cNvSpPr>
              <p:nvPr/>
            </p:nvSpPr>
            <p:spPr bwMode="auto">
              <a:xfrm>
                <a:off x="6316" y="2314"/>
                <a:ext cx="15" cy="14"/>
              </a:xfrm>
              <a:custGeom>
                <a:avLst/>
                <a:gdLst>
                  <a:gd name="T0" fmla="*/ 7 w 11"/>
                  <a:gd name="T1" fmla="*/ 10 h 10"/>
                  <a:gd name="T2" fmla="*/ 7 w 11"/>
                  <a:gd name="T3" fmla="*/ 10 h 10"/>
                  <a:gd name="T4" fmla="*/ 2 w 11"/>
                  <a:gd name="T5" fmla="*/ 4 h 10"/>
                  <a:gd name="T6" fmla="*/ 1 w 11"/>
                  <a:gd name="T7" fmla="*/ 2 h 10"/>
                  <a:gd name="T8" fmla="*/ 2 w 11"/>
                  <a:gd name="T9" fmla="*/ 1 h 10"/>
                  <a:gd name="T10" fmla="*/ 3 w 11"/>
                  <a:gd name="T11" fmla="*/ 1 h 10"/>
                  <a:gd name="T12" fmla="*/ 4 w 11"/>
                  <a:gd name="T13" fmla="*/ 1 h 10"/>
                  <a:gd name="T14" fmla="*/ 10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2" y="4"/>
                      <a:pt x="2" y="4"/>
                    </a:cubicBezTo>
                    <a:cubicBezTo>
                      <a:pt x="1" y="3"/>
                      <a:pt x="1" y="3"/>
                      <a:pt x="1" y="2"/>
                    </a:cubicBezTo>
                    <a:cubicBezTo>
                      <a:pt x="1" y="2"/>
                      <a:pt x="1" y="1"/>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1"/>
                    </a:cubicBezTo>
                    <a:cubicBezTo>
                      <a:pt x="1" y="1"/>
                      <a:pt x="0" y="2"/>
                      <a:pt x="0" y="2"/>
                    </a:cubicBezTo>
                    <a:cubicBezTo>
                      <a:pt x="0" y="3"/>
                      <a:pt x="1" y="4"/>
                      <a:pt x="1" y="4"/>
                    </a:cubicBezTo>
                    <a:cubicBezTo>
                      <a:pt x="1" y="4"/>
                      <a:pt x="3" y="7"/>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2" name="Freeform 323"/>
              <p:cNvSpPr>
                <a:spLocks/>
              </p:cNvSpPr>
              <p:nvPr/>
            </p:nvSpPr>
            <p:spPr bwMode="auto">
              <a:xfrm>
                <a:off x="6284" y="2314"/>
                <a:ext cx="18" cy="29"/>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19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0" y="14"/>
                      <a:pt x="1" y="14"/>
                    </a:cubicBezTo>
                    <a:cubicBezTo>
                      <a:pt x="10" y="20"/>
                      <a:pt x="10" y="20"/>
                      <a:pt x="10" y="20"/>
                    </a:cubicBezTo>
                    <a:cubicBezTo>
                      <a:pt x="11" y="21"/>
                      <a:pt x="12" y="20"/>
                      <a:pt x="13" y="19"/>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3" name="Freeform 324"/>
              <p:cNvSpPr>
                <a:spLocks/>
              </p:cNvSpPr>
              <p:nvPr/>
            </p:nvSpPr>
            <p:spPr bwMode="auto">
              <a:xfrm>
                <a:off x="6290" y="2314"/>
                <a:ext cx="12" cy="14"/>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4" name="Freeform 325"/>
              <p:cNvSpPr>
                <a:spLocks/>
              </p:cNvSpPr>
              <p:nvPr/>
            </p:nvSpPr>
            <p:spPr bwMode="auto">
              <a:xfrm>
                <a:off x="6288" y="2314"/>
                <a:ext cx="15" cy="14"/>
              </a:xfrm>
              <a:custGeom>
                <a:avLst/>
                <a:gdLst>
                  <a:gd name="T0" fmla="*/ 4 w 11"/>
                  <a:gd name="T1" fmla="*/ 10 h 10"/>
                  <a:gd name="T2" fmla="*/ 5 w 11"/>
                  <a:gd name="T3" fmla="*/ 10 h 10"/>
                  <a:gd name="T4" fmla="*/ 10 w 11"/>
                  <a:gd name="T5" fmla="*/ 4 h 10"/>
                  <a:gd name="T6" fmla="*/ 11 w 11"/>
                  <a:gd name="T7" fmla="*/ 2 h 10"/>
                  <a:gd name="T8" fmla="*/ 10 w 11"/>
                  <a:gd name="T9" fmla="*/ 1 h 10"/>
                  <a:gd name="T10" fmla="*/ 8 w 11"/>
                  <a:gd name="T11" fmla="*/ 0 h 10"/>
                  <a:gd name="T12" fmla="*/ 6 w 11"/>
                  <a:gd name="T13" fmla="*/ 1 h 10"/>
                  <a:gd name="T14" fmla="*/ 0 w 11"/>
                  <a:gd name="T15" fmla="*/ 7 h 10"/>
                  <a:gd name="T16" fmla="*/ 4 w 11"/>
                  <a:gd name="T17" fmla="*/ 10 h 10"/>
                  <a:gd name="T18" fmla="*/ 5 w 11"/>
                  <a:gd name="T19" fmla="*/ 10 h 10"/>
                  <a:gd name="T20" fmla="*/ 4 w 11"/>
                  <a:gd name="T21" fmla="*/ 10 h 10"/>
                  <a:gd name="T22" fmla="*/ 4 w 11"/>
                  <a:gd name="T23" fmla="*/ 10 h 10"/>
                  <a:gd name="T24" fmla="*/ 2 w 11"/>
                  <a:gd name="T25" fmla="*/ 7 h 10"/>
                  <a:gd name="T26" fmla="*/ 7 w 11"/>
                  <a:gd name="T27" fmla="*/ 1 h 10"/>
                  <a:gd name="T28" fmla="*/ 8 w 11"/>
                  <a:gd name="T29" fmla="*/ 1 h 10"/>
                  <a:gd name="T30" fmla="*/ 9 w 11"/>
                  <a:gd name="T31" fmla="*/ 1 h 10"/>
                  <a:gd name="T32" fmla="*/ 10 w 11"/>
                  <a:gd name="T33" fmla="*/ 2 h 10"/>
                  <a:gd name="T34" fmla="*/ 10 w 11"/>
                  <a:gd name="T35" fmla="*/ 4 h 10"/>
                  <a:gd name="T36" fmla="*/ 4 w 11"/>
                  <a:gd name="T37" fmla="*/ 10 h 10"/>
                  <a:gd name="T38" fmla="*/ 4 w 11"/>
                  <a:gd name="T39" fmla="*/ 10 h 10"/>
                  <a:gd name="T40" fmla="*/ 4 w 11"/>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10"/>
                    </a:moveTo>
                    <a:cubicBezTo>
                      <a:pt x="5" y="10"/>
                      <a:pt x="5" y="10"/>
                      <a:pt x="5" y="10"/>
                    </a:cubicBezTo>
                    <a:cubicBezTo>
                      <a:pt x="8" y="7"/>
                      <a:pt x="10" y="4"/>
                      <a:pt x="10" y="4"/>
                    </a:cubicBezTo>
                    <a:cubicBezTo>
                      <a:pt x="10" y="4"/>
                      <a:pt x="11" y="3"/>
                      <a:pt x="11" y="2"/>
                    </a:cubicBezTo>
                    <a:cubicBezTo>
                      <a:pt x="11" y="2"/>
                      <a:pt x="10" y="1"/>
                      <a:pt x="10" y="1"/>
                    </a:cubicBezTo>
                    <a:cubicBezTo>
                      <a:pt x="9" y="0"/>
                      <a:pt x="9" y="0"/>
                      <a:pt x="8" y="0"/>
                    </a:cubicBezTo>
                    <a:cubicBezTo>
                      <a:pt x="8" y="0"/>
                      <a:pt x="7" y="0"/>
                      <a:pt x="6" y="1"/>
                    </a:cubicBezTo>
                    <a:cubicBezTo>
                      <a:pt x="0" y="7"/>
                      <a:pt x="0" y="7"/>
                      <a:pt x="0" y="7"/>
                    </a:cubicBezTo>
                    <a:cubicBezTo>
                      <a:pt x="4" y="10"/>
                      <a:pt x="4" y="10"/>
                      <a:pt x="4" y="10"/>
                    </a:cubicBezTo>
                    <a:cubicBezTo>
                      <a:pt x="5" y="10"/>
                      <a:pt x="5" y="10"/>
                      <a:pt x="5" y="10"/>
                    </a:cubicBezTo>
                    <a:cubicBezTo>
                      <a:pt x="4" y="10"/>
                      <a:pt x="4" y="10"/>
                      <a:pt x="4" y="10"/>
                    </a:cubicBezTo>
                    <a:cubicBezTo>
                      <a:pt x="4" y="10"/>
                      <a:pt x="4" y="10"/>
                      <a:pt x="4" y="10"/>
                    </a:cubicBezTo>
                    <a:cubicBezTo>
                      <a:pt x="2" y="7"/>
                      <a:pt x="2" y="7"/>
                      <a:pt x="2" y="7"/>
                    </a:cubicBezTo>
                    <a:cubicBezTo>
                      <a:pt x="7" y="1"/>
                      <a:pt x="7" y="1"/>
                      <a:pt x="7" y="1"/>
                    </a:cubicBezTo>
                    <a:cubicBezTo>
                      <a:pt x="7" y="1"/>
                      <a:pt x="8" y="1"/>
                      <a:pt x="8" y="1"/>
                    </a:cubicBezTo>
                    <a:cubicBezTo>
                      <a:pt x="9" y="1"/>
                      <a:pt x="9" y="1"/>
                      <a:pt x="9" y="1"/>
                    </a:cubicBezTo>
                    <a:cubicBezTo>
                      <a:pt x="10" y="1"/>
                      <a:pt x="10" y="2"/>
                      <a:pt x="10" y="2"/>
                    </a:cubicBezTo>
                    <a:cubicBezTo>
                      <a:pt x="10" y="3"/>
                      <a:pt x="10" y="3"/>
                      <a:pt x="10" y="4"/>
                    </a:cubicBezTo>
                    <a:cubicBezTo>
                      <a:pt x="10"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5" name="Freeform 326"/>
              <p:cNvSpPr>
                <a:spLocks/>
              </p:cNvSpPr>
              <p:nvPr/>
            </p:nvSpPr>
            <p:spPr bwMode="auto">
              <a:xfrm>
                <a:off x="6298" y="2314"/>
                <a:ext cx="23"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1"/>
                      <a:pt x="8" y="4"/>
                      <a:pt x="8" y="4"/>
                    </a:cubicBezTo>
                    <a:cubicBezTo>
                      <a:pt x="8" y="4"/>
                      <a:pt x="5"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6" name="Oval 327"/>
              <p:cNvSpPr>
                <a:spLocks noChangeArrowheads="1"/>
              </p:cNvSpPr>
              <p:nvPr/>
            </p:nvSpPr>
            <p:spPr bwMode="auto">
              <a:xfrm>
                <a:off x="6302" y="2405"/>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7" name="Freeform 328"/>
              <p:cNvSpPr>
                <a:spLocks/>
              </p:cNvSpPr>
              <p:nvPr/>
            </p:nvSpPr>
            <p:spPr bwMode="auto">
              <a:xfrm>
                <a:off x="6295" y="245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8" name="Freeform 329"/>
              <p:cNvSpPr>
                <a:spLocks/>
              </p:cNvSpPr>
              <p:nvPr/>
            </p:nvSpPr>
            <p:spPr bwMode="auto">
              <a:xfrm>
                <a:off x="6310" y="2456"/>
                <a:ext cx="13" cy="47"/>
              </a:xfrm>
              <a:custGeom>
                <a:avLst/>
                <a:gdLst>
                  <a:gd name="T0" fmla="*/ 10 w 13"/>
                  <a:gd name="T1" fmla="*/ 6 h 47"/>
                  <a:gd name="T2" fmla="*/ 0 w 13"/>
                  <a:gd name="T3" fmla="*/ 7 h 47"/>
                  <a:gd name="T4" fmla="*/ 2 w 13"/>
                  <a:gd name="T5" fmla="*/ 47 h 47"/>
                  <a:gd name="T6" fmla="*/ 13 w 13"/>
                  <a:gd name="T7" fmla="*/ 47 h 47"/>
                  <a:gd name="T8" fmla="*/ 11 w 13"/>
                  <a:gd name="T9" fmla="*/ 0 h 47"/>
                  <a:gd name="T10" fmla="*/ 10 w 13"/>
                  <a:gd name="T11" fmla="*/ 6 h 47"/>
                </a:gdLst>
                <a:ahLst/>
                <a:cxnLst>
                  <a:cxn ang="0">
                    <a:pos x="T0" y="T1"/>
                  </a:cxn>
                  <a:cxn ang="0">
                    <a:pos x="T2" y="T3"/>
                  </a:cxn>
                  <a:cxn ang="0">
                    <a:pos x="T4" y="T5"/>
                  </a:cxn>
                  <a:cxn ang="0">
                    <a:pos x="T6" y="T7"/>
                  </a:cxn>
                  <a:cxn ang="0">
                    <a:pos x="T8" y="T9"/>
                  </a:cxn>
                  <a:cxn ang="0">
                    <a:pos x="T10" y="T11"/>
                  </a:cxn>
                </a:cxnLst>
                <a:rect l="0" t="0" r="r" b="b"/>
                <a:pathLst>
                  <a:path w="13" h="47">
                    <a:moveTo>
                      <a:pt x="10" y="6"/>
                    </a:moveTo>
                    <a:lnTo>
                      <a:pt x="0" y="7"/>
                    </a:lnTo>
                    <a:lnTo>
                      <a:pt x="2" y="47"/>
                    </a:lnTo>
                    <a:lnTo>
                      <a:pt x="13" y="47"/>
                    </a:lnTo>
                    <a:lnTo>
                      <a:pt x="11"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9" name="Freeform 330"/>
              <p:cNvSpPr>
                <a:spLocks/>
              </p:cNvSpPr>
              <p:nvPr/>
            </p:nvSpPr>
            <p:spPr bwMode="auto">
              <a:xfrm>
                <a:off x="6317" y="2425"/>
                <a:ext cx="18" cy="27"/>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4 h 20"/>
                  <a:gd name="T20" fmla="*/ 0 w 13"/>
                  <a:gd name="T21" fmla="*/ 2 h 20"/>
                  <a:gd name="T22" fmla="*/ 0 w 13"/>
                  <a:gd name="T23" fmla="*/ 1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2"/>
                      <a:pt x="13" y="12"/>
                      <a:pt x="13" y="13"/>
                    </a:cubicBezTo>
                    <a:cubicBezTo>
                      <a:pt x="13" y="13"/>
                      <a:pt x="13" y="14"/>
                      <a:pt x="12" y="14"/>
                    </a:cubicBezTo>
                    <a:cubicBezTo>
                      <a:pt x="3" y="20"/>
                      <a:pt x="3" y="20"/>
                      <a:pt x="3" y="20"/>
                    </a:cubicBezTo>
                    <a:cubicBezTo>
                      <a:pt x="2" y="20"/>
                      <a:pt x="1" y="20"/>
                      <a:pt x="0" y="19"/>
                    </a:cubicBezTo>
                    <a:cubicBezTo>
                      <a:pt x="0" y="19"/>
                      <a:pt x="0" y="19"/>
                      <a:pt x="0" y="18"/>
                    </a:cubicBezTo>
                    <a:cubicBezTo>
                      <a:pt x="0" y="17"/>
                      <a:pt x="0" y="17"/>
                      <a:pt x="1" y="16"/>
                    </a:cubicBezTo>
                    <a:cubicBezTo>
                      <a:pt x="1" y="16"/>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0" name="Freeform 331"/>
              <p:cNvSpPr>
                <a:spLocks/>
              </p:cNvSpPr>
              <p:nvPr/>
            </p:nvSpPr>
            <p:spPr bwMode="auto">
              <a:xfrm>
                <a:off x="6317" y="2425"/>
                <a:ext cx="12" cy="13"/>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1" name="Freeform 332"/>
              <p:cNvSpPr>
                <a:spLocks/>
              </p:cNvSpPr>
              <p:nvPr/>
            </p:nvSpPr>
            <p:spPr bwMode="auto">
              <a:xfrm>
                <a:off x="6316" y="2425"/>
                <a:ext cx="15" cy="13"/>
              </a:xfrm>
              <a:custGeom>
                <a:avLst/>
                <a:gdLst>
                  <a:gd name="T0" fmla="*/ 7 w 11"/>
                  <a:gd name="T1" fmla="*/ 10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2" y="3"/>
                      <a:pt x="2" y="3"/>
                    </a:cubicBezTo>
                    <a:cubicBezTo>
                      <a:pt x="1" y="3"/>
                      <a:pt x="1" y="3"/>
                      <a:pt x="1" y="2"/>
                    </a:cubicBezTo>
                    <a:cubicBezTo>
                      <a:pt x="1" y="2"/>
                      <a:pt x="1" y="1"/>
                      <a:pt x="2" y="1"/>
                    </a:cubicBezTo>
                    <a:cubicBezTo>
                      <a:pt x="2" y="1"/>
                      <a:pt x="2" y="0"/>
                      <a:pt x="3" y="0"/>
                    </a:cubicBezTo>
                    <a:cubicBezTo>
                      <a:pt x="3" y="0"/>
                      <a:pt x="4" y="1"/>
                      <a:pt x="4" y="1"/>
                    </a:cubicBezTo>
                    <a:cubicBezTo>
                      <a:pt x="10" y="7"/>
                      <a:pt x="10" y="7"/>
                      <a:pt x="10"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2" name="Freeform 333"/>
              <p:cNvSpPr>
                <a:spLocks/>
              </p:cNvSpPr>
              <p:nvPr/>
            </p:nvSpPr>
            <p:spPr bwMode="auto">
              <a:xfrm>
                <a:off x="6284" y="2425"/>
                <a:ext cx="18" cy="27"/>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4 h 20"/>
                  <a:gd name="T20" fmla="*/ 13 w 13"/>
                  <a:gd name="T21" fmla="*/ 2 h 20"/>
                  <a:gd name="T22" fmla="*/ 13 w 13"/>
                  <a:gd name="T23" fmla="*/ 1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2"/>
                      <a:pt x="0" y="12"/>
                      <a:pt x="0" y="13"/>
                    </a:cubicBezTo>
                    <a:cubicBezTo>
                      <a:pt x="0" y="13"/>
                      <a:pt x="0" y="14"/>
                      <a:pt x="1" y="14"/>
                    </a:cubicBezTo>
                    <a:cubicBezTo>
                      <a:pt x="10" y="20"/>
                      <a:pt x="10" y="20"/>
                      <a:pt x="10" y="20"/>
                    </a:cubicBezTo>
                    <a:cubicBezTo>
                      <a:pt x="11" y="20"/>
                      <a:pt x="12" y="20"/>
                      <a:pt x="13" y="19"/>
                    </a:cubicBezTo>
                    <a:cubicBezTo>
                      <a:pt x="13" y="19"/>
                      <a:pt x="13" y="19"/>
                      <a:pt x="13" y="18"/>
                    </a:cubicBezTo>
                    <a:cubicBezTo>
                      <a:pt x="13" y="17"/>
                      <a:pt x="13" y="17"/>
                      <a:pt x="12" y="16"/>
                    </a:cubicBezTo>
                    <a:cubicBezTo>
                      <a:pt x="12" y="16"/>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3" name="Freeform 334"/>
              <p:cNvSpPr>
                <a:spLocks/>
              </p:cNvSpPr>
              <p:nvPr/>
            </p:nvSpPr>
            <p:spPr bwMode="auto">
              <a:xfrm>
                <a:off x="6290" y="2425"/>
                <a:ext cx="12" cy="13"/>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4" name="Freeform 335"/>
              <p:cNvSpPr>
                <a:spLocks/>
              </p:cNvSpPr>
              <p:nvPr/>
            </p:nvSpPr>
            <p:spPr bwMode="auto">
              <a:xfrm>
                <a:off x="6288" y="2425"/>
                <a:ext cx="15" cy="13"/>
              </a:xfrm>
              <a:custGeom>
                <a:avLst/>
                <a:gdLst>
                  <a:gd name="T0" fmla="*/ 4 w 11"/>
                  <a:gd name="T1" fmla="*/ 10 h 10"/>
                  <a:gd name="T2" fmla="*/ 5 w 11"/>
                  <a:gd name="T3" fmla="*/ 10 h 10"/>
                  <a:gd name="T4" fmla="*/ 10 w 11"/>
                  <a:gd name="T5" fmla="*/ 4 h 10"/>
                  <a:gd name="T6" fmla="*/ 11 w 11"/>
                  <a:gd name="T7" fmla="*/ 2 h 10"/>
                  <a:gd name="T8" fmla="*/ 10 w 11"/>
                  <a:gd name="T9" fmla="*/ 0 h 10"/>
                  <a:gd name="T10" fmla="*/ 8 w 11"/>
                  <a:gd name="T11" fmla="*/ 0 h 10"/>
                  <a:gd name="T12" fmla="*/ 6 w 11"/>
                  <a:gd name="T13" fmla="*/ 1 h 10"/>
                  <a:gd name="T14" fmla="*/ 0 w 11"/>
                  <a:gd name="T15" fmla="*/ 7 h 10"/>
                  <a:gd name="T16" fmla="*/ 4 w 11"/>
                  <a:gd name="T17" fmla="*/ 10 h 10"/>
                  <a:gd name="T18" fmla="*/ 5 w 11"/>
                  <a:gd name="T19" fmla="*/ 10 h 10"/>
                  <a:gd name="T20" fmla="*/ 4 w 11"/>
                  <a:gd name="T21" fmla="*/ 10 h 10"/>
                  <a:gd name="T22" fmla="*/ 4 w 11"/>
                  <a:gd name="T23" fmla="*/ 9 h 10"/>
                  <a:gd name="T24" fmla="*/ 2 w 11"/>
                  <a:gd name="T25" fmla="*/ 7 h 10"/>
                  <a:gd name="T26" fmla="*/ 7 w 11"/>
                  <a:gd name="T27" fmla="*/ 1 h 10"/>
                  <a:gd name="T28" fmla="*/ 8 w 11"/>
                  <a:gd name="T29" fmla="*/ 0 h 10"/>
                  <a:gd name="T30" fmla="*/ 9 w 11"/>
                  <a:gd name="T31" fmla="*/ 1 h 10"/>
                  <a:gd name="T32" fmla="*/ 10 w 11"/>
                  <a:gd name="T33" fmla="*/ 2 h 10"/>
                  <a:gd name="T34" fmla="*/ 10 w 11"/>
                  <a:gd name="T35" fmla="*/ 3 h 10"/>
                  <a:gd name="T36" fmla="*/ 4 w 11"/>
                  <a:gd name="T37" fmla="*/ 9 h 10"/>
                  <a:gd name="T38" fmla="*/ 4 w 11"/>
                  <a:gd name="T39" fmla="*/ 10 h 10"/>
                  <a:gd name="T40" fmla="*/ 4 w 11"/>
                  <a:gd name="T41" fmla="*/ 9 h 10"/>
                  <a:gd name="T42" fmla="*/ 4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4" y="10"/>
                    </a:moveTo>
                    <a:cubicBezTo>
                      <a:pt x="5" y="10"/>
                      <a:pt x="5" y="10"/>
                      <a:pt x="5"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1"/>
                    </a:cubicBezTo>
                    <a:cubicBezTo>
                      <a:pt x="0" y="7"/>
                      <a:pt x="0" y="7"/>
                      <a:pt x="0" y="7"/>
                    </a:cubicBezTo>
                    <a:cubicBezTo>
                      <a:pt x="4" y="10"/>
                      <a:pt x="4" y="10"/>
                      <a:pt x="4" y="10"/>
                    </a:cubicBezTo>
                    <a:cubicBezTo>
                      <a:pt x="5" y="10"/>
                      <a:pt x="5" y="10"/>
                      <a:pt x="5" y="10"/>
                    </a:cubicBezTo>
                    <a:cubicBezTo>
                      <a:pt x="4" y="10"/>
                      <a:pt x="4" y="10"/>
                      <a:pt x="4" y="10"/>
                    </a:cubicBezTo>
                    <a:cubicBezTo>
                      <a:pt x="4" y="9"/>
                      <a:pt x="4" y="9"/>
                      <a:pt x="4" y="9"/>
                    </a:cubicBezTo>
                    <a:cubicBezTo>
                      <a:pt x="2" y="7"/>
                      <a:pt x="2" y="7"/>
                      <a:pt x="2" y="7"/>
                    </a:cubicBezTo>
                    <a:cubicBezTo>
                      <a:pt x="7" y="1"/>
                      <a:pt x="7" y="1"/>
                      <a:pt x="7" y="1"/>
                    </a:cubicBezTo>
                    <a:cubicBezTo>
                      <a:pt x="7" y="1"/>
                      <a:pt x="8" y="0"/>
                      <a:pt x="8" y="0"/>
                    </a:cubicBezTo>
                    <a:cubicBezTo>
                      <a:pt x="9" y="0"/>
                      <a:pt x="9" y="1"/>
                      <a:pt x="9" y="1"/>
                    </a:cubicBezTo>
                    <a:cubicBezTo>
                      <a:pt x="10" y="1"/>
                      <a:pt x="10" y="2"/>
                      <a:pt x="10" y="2"/>
                    </a:cubicBezTo>
                    <a:cubicBezTo>
                      <a:pt x="10" y="3"/>
                      <a:pt x="10" y="3"/>
                      <a:pt x="10" y="3"/>
                    </a:cubicBezTo>
                    <a:cubicBezTo>
                      <a:pt x="10"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5" name="Freeform 336"/>
              <p:cNvSpPr>
                <a:spLocks/>
              </p:cNvSpPr>
              <p:nvPr/>
            </p:nvSpPr>
            <p:spPr bwMode="auto">
              <a:xfrm>
                <a:off x="6298" y="2425"/>
                <a:ext cx="23" cy="45"/>
              </a:xfrm>
              <a:custGeom>
                <a:avLst/>
                <a:gdLst>
                  <a:gd name="T0" fmla="*/ 0 w 17"/>
                  <a:gd name="T1" fmla="*/ 1 h 33"/>
                  <a:gd name="T2" fmla="*/ 0 w 17"/>
                  <a:gd name="T3" fmla="*/ 18 h 33"/>
                  <a:gd name="T4" fmla="*/ 0 w 17"/>
                  <a:gd name="T5" fmla="*/ 29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29"/>
                      <a:pt x="0" y="29"/>
                      <a:pt x="0" y="29"/>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1"/>
                      <a:pt x="8" y="4"/>
                      <a:pt x="8" y="4"/>
                    </a:cubicBezTo>
                    <a:cubicBezTo>
                      <a:pt x="8" y="4"/>
                      <a:pt x="5"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6" name="Freeform 337"/>
              <p:cNvSpPr>
                <a:spLocks/>
              </p:cNvSpPr>
              <p:nvPr/>
            </p:nvSpPr>
            <p:spPr bwMode="auto">
              <a:xfrm>
                <a:off x="6302" y="2516"/>
                <a:ext cx="16"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2" y="13"/>
                      <a:pt x="6" y="13"/>
                    </a:cubicBezTo>
                    <a:cubicBezTo>
                      <a:pt x="9" y="12"/>
                      <a:pt x="12" y="10"/>
                      <a:pt x="12" y="6"/>
                    </a:cubicBezTo>
                    <a:cubicBezTo>
                      <a:pt x="12" y="3"/>
                      <a:pt x="9" y="0"/>
                      <a:pt x="6" y="0"/>
                    </a:cubicBezTo>
                    <a:cubicBezTo>
                      <a:pt x="2"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7" name="Freeform 338"/>
              <p:cNvSpPr>
                <a:spLocks/>
              </p:cNvSpPr>
              <p:nvPr/>
            </p:nvSpPr>
            <p:spPr bwMode="auto">
              <a:xfrm>
                <a:off x="6295" y="256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8" name="Freeform 339"/>
              <p:cNvSpPr>
                <a:spLocks/>
              </p:cNvSpPr>
              <p:nvPr/>
            </p:nvSpPr>
            <p:spPr bwMode="auto">
              <a:xfrm>
                <a:off x="6310" y="2567"/>
                <a:ext cx="13" cy="46"/>
              </a:xfrm>
              <a:custGeom>
                <a:avLst/>
                <a:gdLst>
                  <a:gd name="T0" fmla="*/ 10 w 13"/>
                  <a:gd name="T1" fmla="*/ 5 h 46"/>
                  <a:gd name="T2" fmla="*/ 0 w 13"/>
                  <a:gd name="T3" fmla="*/ 7 h 46"/>
                  <a:gd name="T4" fmla="*/ 2 w 13"/>
                  <a:gd name="T5" fmla="*/ 46 h 46"/>
                  <a:gd name="T6" fmla="*/ 13 w 13"/>
                  <a:gd name="T7" fmla="*/ 46 h 46"/>
                  <a:gd name="T8" fmla="*/ 11 w 13"/>
                  <a:gd name="T9" fmla="*/ 0 h 46"/>
                  <a:gd name="T10" fmla="*/ 10 w 13"/>
                  <a:gd name="T11" fmla="*/ 5 h 46"/>
                </a:gdLst>
                <a:ahLst/>
                <a:cxnLst>
                  <a:cxn ang="0">
                    <a:pos x="T0" y="T1"/>
                  </a:cxn>
                  <a:cxn ang="0">
                    <a:pos x="T2" y="T3"/>
                  </a:cxn>
                  <a:cxn ang="0">
                    <a:pos x="T4" y="T5"/>
                  </a:cxn>
                  <a:cxn ang="0">
                    <a:pos x="T6" y="T7"/>
                  </a:cxn>
                  <a:cxn ang="0">
                    <a:pos x="T8" y="T9"/>
                  </a:cxn>
                  <a:cxn ang="0">
                    <a:pos x="T10" y="T11"/>
                  </a:cxn>
                </a:cxnLst>
                <a:rect l="0" t="0" r="r" b="b"/>
                <a:pathLst>
                  <a:path w="13" h="46">
                    <a:moveTo>
                      <a:pt x="10" y="5"/>
                    </a:moveTo>
                    <a:lnTo>
                      <a:pt x="0" y="7"/>
                    </a:lnTo>
                    <a:lnTo>
                      <a:pt x="2" y="46"/>
                    </a:lnTo>
                    <a:lnTo>
                      <a:pt x="13" y="46"/>
                    </a:lnTo>
                    <a:lnTo>
                      <a:pt x="11"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9" name="Freeform 340"/>
              <p:cNvSpPr>
                <a:spLocks/>
              </p:cNvSpPr>
              <p:nvPr/>
            </p:nvSpPr>
            <p:spPr bwMode="auto">
              <a:xfrm>
                <a:off x="6317" y="2535"/>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0" name="Freeform 341"/>
              <p:cNvSpPr>
                <a:spLocks/>
              </p:cNvSpPr>
              <p:nvPr/>
            </p:nvSpPr>
            <p:spPr bwMode="auto">
              <a:xfrm>
                <a:off x="6317" y="2535"/>
                <a:ext cx="12" cy="13"/>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1" name="Freeform 342"/>
              <p:cNvSpPr>
                <a:spLocks/>
              </p:cNvSpPr>
              <p:nvPr/>
            </p:nvSpPr>
            <p:spPr bwMode="auto">
              <a:xfrm>
                <a:off x="6316" y="2535"/>
                <a:ext cx="15" cy="14"/>
              </a:xfrm>
              <a:custGeom>
                <a:avLst/>
                <a:gdLst>
                  <a:gd name="T0" fmla="*/ 7 w 11"/>
                  <a:gd name="T1" fmla="*/ 9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9 h 10"/>
                  <a:gd name="T20" fmla="*/ 7 w 11"/>
                  <a:gd name="T21" fmla="*/ 9 h 10"/>
                  <a:gd name="T22" fmla="*/ 7 w 11"/>
                  <a:gd name="T23" fmla="*/ 9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 name="T44" fmla="*/ 7 w 11"/>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7" y="9"/>
                    </a:moveTo>
                    <a:cubicBezTo>
                      <a:pt x="7" y="9"/>
                      <a:pt x="7" y="9"/>
                      <a:pt x="7" y="9"/>
                    </a:cubicBezTo>
                    <a:cubicBezTo>
                      <a:pt x="4" y="6"/>
                      <a:pt x="2" y="3"/>
                      <a:pt x="2" y="3"/>
                    </a:cubicBezTo>
                    <a:cubicBezTo>
                      <a:pt x="1" y="3"/>
                      <a:pt x="1" y="2"/>
                      <a:pt x="1" y="2"/>
                    </a:cubicBezTo>
                    <a:cubicBezTo>
                      <a:pt x="1" y="1"/>
                      <a:pt x="1" y="1"/>
                      <a:pt x="2" y="1"/>
                    </a:cubicBezTo>
                    <a:cubicBezTo>
                      <a:pt x="2" y="0"/>
                      <a:pt x="2" y="0"/>
                      <a:pt x="3" y="0"/>
                    </a:cubicBezTo>
                    <a:cubicBezTo>
                      <a:pt x="3" y="0"/>
                      <a:pt x="4" y="0"/>
                      <a:pt x="4" y="1"/>
                    </a:cubicBezTo>
                    <a:cubicBezTo>
                      <a:pt x="10" y="7"/>
                      <a:pt x="10" y="7"/>
                      <a:pt x="10" y="7"/>
                    </a:cubicBezTo>
                    <a:cubicBezTo>
                      <a:pt x="7" y="9"/>
                      <a:pt x="7" y="9"/>
                      <a:pt x="7" y="9"/>
                    </a:cubicBezTo>
                    <a:cubicBezTo>
                      <a:pt x="7" y="9"/>
                      <a:pt x="7" y="9"/>
                      <a:pt x="7" y="9"/>
                    </a:cubicBezTo>
                    <a:cubicBezTo>
                      <a:pt x="7" y="9"/>
                      <a:pt x="7" y="9"/>
                      <a:pt x="7" y="9"/>
                    </a:cubicBezTo>
                    <a:cubicBezTo>
                      <a:pt x="7" y="9"/>
                      <a:pt x="7" y="9"/>
                      <a:pt x="7" y="9"/>
                    </a:cubicBezTo>
                    <a:cubicBezTo>
                      <a:pt x="7" y="10"/>
                      <a:pt x="7" y="10"/>
                      <a:pt x="7" y="10"/>
                    </a:cubicBezTo>
                    <a:cubicBezTo>
                      <a:pt x="11" y="7"/>
                      <a:pt x="11" y="7"/>
                      <a:pt x="11" y="7"/>
                    </a:cubicBezTo>
                    <a:cubicBezTo>
                      <a:pt x="5" y="0"/>
                      <a:pt x="5" y="0"/>
                      <a:pt x="5" y="0"/>
                    </a:cubicBezTo>
                    <a:cubicBezTo>
                      <a:pt x="4" y="0"/>
                      <a:pt x="3"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2" name="Freeform 343"/>
              <p:cNvSpPr>
                <a:spLocks/>
              </p:cNvSpPr>
              <p:nvPr/>
            </p:nvSpPr>
            <p:spPr bwMode="auto">
              <a:xfrm>
                <a:off x="6284" y="2535"/>
                <a:ext cx="18"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3" name="Freeform 344"/>
              <p:cNvSpPr>
                <a:spLocks/>
              </p:cNvSpPr>
              <p:nvPr/>
            </p:nvSpPr>
            <p:spPr bwMode="auto">
              <a:xfrm>
                <a:off x="6290" y="2535"/>
                <a:ext cx="12" cy="13"/>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4" name="Freeform 345"/>
              <p:cNvSpPr>
                <a:spLocks/>
              </p:cNvSpPr>
              <p:nvPr/>
            </p:nvSpPr>
            <p:spPr bwMode="auto">
              <a:xfrm>
                <a:off x="6288" y="2535"/>
                <a:ext cx="15" cy="14"/>
              </a:xfrm>
              <a:custGeom>
                <a:avLst/>
                <a:gdLst>
                  <a:gd name="T0" fmla="*/ 4 w 11"/>
                  <a:gd name="T1" fmla="*/ 9 h 10"/>
                  <a:gd name="T2" fmla="*/ 5 w 11"/>
                  <a:gd name="T3" fmla="*/ 10 h 10"/>
                  <a:gd name="T4" fmla="*/ 10 w 11"/>
                  <a:gd name="T5" fmla="*/ 4 h 10"/>
                  <a:gd name="T6" fmla="*/ 11 w 11"/>
                  <a:gd name="T7" fmla="*/ 2 h 10"/>
                  <a:gd name="T8" fmla="*/ 10 w 11"/>
                  <a:gd name="T9" fmla="*/ 0 h 10"/>
                  <a:gd name="T10" fmla="*/ 8 w 11"/>
                  <a:gd name="T11" fmla="*/ 0 h 10"/>
                  <a:gd name="T12" fmla="*/ 6 w 11"/>
                  <a:gd name="T13" fmla="*/ 0 h 10"/>
                  <a:gd name="T14" fmla="*/ 0 w 11"/>
                  <a:gd name="T15" fmla="*/ 7 h 10"/>
                  <a:gd name="T16" fmla="*/ 4 w 11"/>
                  <a:gd name="T17" fmla="*/ 10 h 10"/>
                  <a:gd name="T18" fmla="*/ 5 w 11"/>
                  <a:gd name="T19" fmla="*/ 10 h 10"/>
                  <a:gd name="T20" fmla="*/ 4 w 11"/>
                  <a:gd name="T21" fmla="*/ 9 h 10"/>
                  <a:gd name="T22" fmla="*/ 4 w 11"/>
                  <a:gd name="T23" fmla="*/ 9 h 10"/>
                  <a:gd name="T24" fmla="*/ 2 w 11"/>
                  <a:gd name="T25" fmla="*/ 7 h 10"/>
                  <a:gd name="T26" fmla="*/ 7 w 11"/>
                  <a:gd name="T27" fmla="*/ 1 h 10"/>
                  <a:gd name="T28" fmla="*/ 8 w 11"/>
                  <a:gd name="T29" fmla="*/ 0 h 10"/>
                  <a:gd name="T30" fmla="*/ 9 w 11"/>
                  <a:gd name="T31" fmla="*/ 1 h 10"/>
                  <a:gd name="T32" fmla="*/ 10 w 11"/>
                  <a:gd name="T33" fmla="*/ 2 h 10"/>
                  <a:gd name="T34" fmla="*/ 10 w 11"/>
                  <a:gd name="T35" fmla="*/ 3 h 10"/>
                  <a:gd name="T36" fmla="*/ 4 w 11"/>
                  <a:gd name="T37" fmla="*/ 9 h 10"/>
                  <a:gd name="T38" fmla="*/ 4 w 11"/>
                  <a:gd name="T39" fmla="*/ 9 h 10"/>
                  <a:gd name="T40" fmla="*/ 4 w 11"/>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9"/>
                    </a:moveTo>
                    <a:cubicBezTo>
                      <a:pt x="5" y="10"/>
                      <a:pt x="5" y="10"/>
                      <a:pt x="5"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0"/>
                    </a:cubicBezTo>
                    <a:cubicBezTo>
                      <a:pt x="0" y="7"/>
                      <a:pt x="0" y="7"/>
                      <a:pt x="0" y="7"/>
                    </a:cubicBezTo>
                    <a:cubicBezTo>
                      <a:pt x="4" y="10"/>
                      <a:pt x="4" y="10"/>
                      <a:pt x="4" y="10"/>
                    </a:cubicBezTo>
                    <a:cubicBezTo>
                      <a:pt x="5" y="10"/>
                      <a:pt x="5" y="10"/>
                      <a:pt x="5" y="10"/>
                    </a:cubicBezTo>
                    <a:cubicBezTo>
                      <a:pt x="4" y="9"/>
                      <a:pt x="4" y="9"/>
                      <a:pt x="4" y="9"/>
                    </a:cubicBezTo>
                    <a:cubicBezTo>
                      <a:pt x="4" y="9"/>
                      <a:pt x="4" y="9"/>
                      <a:pt x="4" y="9"/>
                    </a:cubicBezTo>
                    <a:cubicBezTo>
                      <a:pt x="2" y="7"/>
                      <a:pt x="2" y="7"/>
                      <a:pt x="2" y="7"/>
                    </a:cubicBezTo>
                    <a:cubicBezTo>
                      <a:pt x="7" y="1"/>
                      <a:pt x="7" y="1"/>
                      <a:pt x="7" y="1"/>
                    </a:cubicBezTo>
                    <a:cubicBezTo>
                      <a:pt x="7" y="0"/>
                      <a:pt x="8" y="0"/>
                      <a:pt x="8" y="0"/>
                    </a:cubicBezTo>
                    <a:cubicBezTo>
                      <a:pt x="9" y="0"/>
                      <a:pt x="9" y="0"/>
                      <a:pt x="9" y="1"/>
                    </a:cubicBezTo>
                    <a:cubicBezTo>
                      <a:pt x="10" y="1"/>
                      <a:pt x="10" y="1"/>
                      <a:pt x="10" y="2"/>
                    </a:cubicBezTo>
                    <a:cubicBezTo>
                      <a:pt x="10" y="2"/>
                      <a:pt x="10" y="3"/>
                      <a:pt x="10" y="3"/>
                    </a:cubicBezTo>
                    <a:cubicBezTo>
                      <a:pt x="10"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5" name="Freeform 346"/>
              <p:cNvSpPr>
                <a:spLocks/>
              </p:cNvSpPr>
              <p:nvPr/>
            </p:nvSpPr>
            <p:spPr bwMode="auto">
              <a:xfrm>
                <a:off x="6298" y="2534"/>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6" name="Oval 347"/>
              <p:cNvSpPr>
                <a:spLocks noChangeArrowheads="1"/>
              </p:cNvSpPr>
              <p:nvPr/>
            </p:nvSpPr>
            <p:spPr bwMode="auto">
              <a:xfrm>
                <a:off x="6365" y="2296"/>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7" name="Freeform 348"/>
              <p:cNvSpPr>
                <a:spLocks/>
              </p:cNvSpPr>
              <p:nvPr/>
            </p:nvSpPr>
            <p:spPr bwMode="auto">
              <a:xfrm>
                <a:off x="6360" y="2344"/>
                <a:ext cx="13"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8" name="Freeform 349"/>
              <p:cNvSpPr>
                <a:spLocks/>
              </p:cNvSpPr>
              <p:nvPr/>
            </p:nvSpPr>
            <p:spPr bwMode="auto">
              <a:xfrm>
                <a:off x="6375" y="2345"/>
                <a:ext cx="11" cy="48"/>
              </a:xfrm>
              <a:custGeom>
                <a:avLst/>
                <a:gdLst>
                  <a:gd name="T0" fmla="*/ 9 w 11"/>
                  <a:gd name="T1" fmla="*/ 6 h 48"/>
                  <a:gd name="T2" fmla="*/ 0 w 11"/>
                  <a:gd name="T3" fmla="*/ 7 h 48"/>
                  <a:gd name="T4" fmla="*/ 1 w 11"/>
                  <a:gd name="T5" fmla="*/ 48 h 48"/>
                  <a:gd name="T6" fmla="*/ 11 w 11"/>
                  <a:gd name="T7" fmla="*/ 48 h 48"/>
                  <a:gd name="T8" fmla="*/ 9 w 11"/>
                  <a:gd name="T9" fmla="*/ 0 h 48"/>
                  <a:gd name="T10" fmla="*/ 9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9" y="6"/>
                    </a:moveTo>
                    <a:lnTo>
                      <a:pt x="0" y="7"/>
                    </a:lnTo>
                    <a:lnTo>
                      <a:pt x="1" y="48"/>
                    </a:lnTo>
                    <a:lnTo>
                      <a:pt x="11" y="48"/>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9" name="Freeform 350"/>
              <p:cNvSpPr>
                <a:spLocks/>
              </p:cNvSpPr>
              <p:nvPr/>
            </p:nvSpPr>
            <p:spPr bwMode="auto">
              <a:xfrm>
                <a:off x="6380" y="2314"/>
                <a:ext cx="19" cy="29"/>
              </a:xfrm>
              <a:custGeom>
                <a:avLst/>
                <a:gdLst>
                  <a:gd name="T0" fmla="*/ 4 w 14"/>
                  <a:gd name="T1" fmla="*/ 1 h 21"/>
                  <a:gd name="T2" fmla="*/ 13 w 14"/>
                  <a:gd name="T3" fmla="*/ 11 h 21"/>
                  <a:gd name="T4" fmla="*/ 13 w 14"/>
                  <a:gd name="T5" fmla="*/ 13 h 21"/>
                  <a:gd name="T6" fmla="*/ 13 w 14"/>
                  <a:gd name="T7" fmla="*/ 14 h 21"/>
                  <a:gd name="T8" fmla="*/ 4 w 14"/>
                  <a:gd name="T9" fmla="*/ 20 h 21"/>
                  <a:gd name="T10" fmla="*/ 1 w 14"/>
                  <a:gd name="T11" fmla="*/ 19 h 21"/>
                  <a:gd name="T12" fmla="*/ 0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3" y="14"/>
                    </a:cubicBezTo>
                    <a:cubicBezTo>
                      <a:pt x="4" y="20"/>
                      <a:pt x="4" y="20"/>
                      <a:pt x="4" y="20"/>
                    </a:cubicBezTo>
                    <a:cubicBezTo>
                      <a:pt x="3" y="21"/>
                      <a:pt x="1" y="20"/>
                      <a:pt x="1" y="19"/>
                    </a:cubicBezTo>
                    <a:cubicBezTo>
                      <a:pt x="1" y="19"/>
                      <a:pt x="0" y="19"/>
                      <a:pt x="0" y="18"/>
                    </a:cubicBezTo>
                    <a:cubicBezTo>
                      <a:pt x="0" y="18"/>
                      <a:pt x="1" y="17"/>
                      <a:pt x="1" y="17"/>
                    </a:cubicBezTo>
                    <a:cubicBezTo>
                      <a:pt x="1" y="17"/>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0" name="Freeform 351"/>
              <p:cNvSpPr>
                <a:spLocks/>
              </p:cNvSpPr>
              <p:nvPr/>
            </p:nvSpPr>
            <p:spPr bwMode="auto">
              <a:xfrm>
                <a:off x="6380" y="2314"/>
                <a:ext cx="14"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0" y="3"/>
                      <a:pt x="0" y="3"/>
                      <a:pt x="0" y="2"/>
                    </a:cubicBezTo>
                    <a:cubicBezTo>
                      <a:pt x="0" y="2"/>
                      <a:pt x="0"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1" name="Freeform 352"/>
              <p:cNvSpPr>
                <a:spLocks/>
              </p:cNvSpPr>
              <p:nvPr/>
            </p:nvSpPr>
            <p:spPr bwMode="auto">
              <a:xfrm>
                <a:off x="6380" y="2314"/>
                <a:ext cx="14"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0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3" y="6"/>
                      <a:pt x="1" y="4"/>
                      <a:pt x="1" y="4"/>
                    </a:cubicBezTo>
                    <a:cubicBezTo>
                      <a:pt x="1" y="3"/>
                      <a:pt x="1" y="3"/>
                      <a:pt x="1" y="2"/>
                    </a:cubicBezTo>
                    <a:cubicBezTo>
                      <a:pt x="1" y="2"/>
                      <a:pt x="1" y="1"/>
                      <a:pt x="1" y="1"/>
                    </a:cubicBezTo>
                    <a:cubicBezTo>
                      <a:pt x="1"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0" y="4"/>
                    </a:cubicBezTo>
                    <a:cubicBezTo>
                      <a:pt x="0"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2" name="Freeform 353"/>
              <p:cNvSpPr>
                <a:spLocks/>
              </p:cNvSpPr>
              <p:nvPr/>
            </p:nvSpPr>
            <p:spPr bwMode="auto">
              <a:xfrm>
                <a:off x="6347" y="2314"/>
                <a:ext cx="19" cy="29"/>
              </a:xfrm>
              <a:custGeom>
                <a:avLst/>
                <a:gdLst>
                  <a:gd name="T0" fmla="*/ 10 w 14"/>
                  <a:gd name="T1" fmla="*/ 1 h 21"/>
                  <a:gd name="T2" fmla="*/ 1 w 14"/>
                  <a:gd name="T3" fmla="*/ 11 h 21"/>
                  <a:gd name="T4" fmla="*/ 1 w 14"/>
                  <a:gd name="T5" fmla="*/ 13 h 21"/>
                  <a:gd name="T6" fmla="*/ 1 w 14"/>
                  <a:gd name="T7" fmla="*/ 14 h 21"/>
                  <a:gd name="T8" fmla="*/ 10 w 14"/>
                  <a:gd name="T9" fmla="*/ 20 h 21"/>
                  <a:gd name="T10" fmla="*/ 13 w 14"/>
                  <a:gd name="T11" fmla="*/ 19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1" y="14"/>
                    </a:cubicBezTo>
                    <a:cubicBezTo>
                      <a:pt x="10" y="20"/>
                      <a:pt x="10" y="20"/>
                      <a:pt x="10" y="20"/>
                    </a:cubicBezTo>
                    <a:cubicBezTo>
                      <a:pt x="11" y="21"/>
                      <a:pt x="13" y="20"/>
                      <a:pt x="13" y="19"/>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3" name="Freeform 354"/>
              <p:cNvSpPr>
                <a:spLocks/>
              </p:cNvSpPr>
              <p:nvPr/>
            </p:nvSpPr>
            <p:spPr bwMode="auto">
              <a:xfrm>
                <a:off x="6353" y="2314"/>
                <a:ext cx="13" cy="14"/>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4"/>
                      <a:pt x="9" y="4"/>
                    </a:cubicBezTo>
                    <a:cubicBezTo>
                      <a:pt x="10" y="3"/>
                      <a:pt x="10" y="3"/>
                      <a:pt x="10" y="2"/>
                    </a:cubicBezTo>
                    <a:cubicBezTo>
                      <a:pt x="10" y="2"/>
                      <a:pt x="10"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4" name="Freeform 355"/>
              <p:cNvSpPr>
                <a:spLocks/>
              </p:cNvSpPr>
              <p:nvPr/>
            </p:nvSpPr>
            <p:spPr bwMode="auto">
              <a:xfrm>
                <a:off x="6353" y="2314"/>
                <a:ext cx="13" cy="14"/>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6 w 10"/>
                  <a:gd name="T27" fmla="*/ 1 h 10"/>
                  <a:gd name="T28" fmla="*/ 8 w 10"/>
                  <a:gd name="T29" fmla="*/ 1 h 10"/>
                  <a:gd name="T30" fmla="*/ 9 w 10"/>
                  <a:gd name="T31" fmla="*/ 1 h 10"/>
                  <a:gd name="T32" fmla="*/ 9 w 10"/>
                  <a:gd name="T33" fmla="*/ 2 h 10"/>
                  <a:gd name="T34" fmla="*/ 9 w 10"/>
                  <a:gd name="T35" fmla="*/ 4 h 10"/>
                  <a:gd name="T36" fmla="*/ 3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9" y="1"/>
                      <a:pt x="9" y="1"/>
                    </a:cubicBezTo>
                    <a:cubicBezTo>
                      <a:pt x="9" y="1"/>
                      <a:pt x="9" y="2"/>
                      <a:pt x="9" y="2"/>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5" name="Freeform 356"/>
              <p:cNvSpPr>
                <a:spLocks/>
              </p:cNvSpPr>
              <p:nvPr/>
            </p:nvSpPr>
            <p:spPr bwMode="auto">
              <a:xfrm>
                <a:off x="6361" y="2314"/>
                <a:ext cx="23" cy="45"/>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4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6" name="Oval 357"/>
              <p:cNvSpPr>
                <a:spLocks noChangeArrowheads="1"/>
              </p:cNvSpPr>
              <p:nvPr/>
            </p:nvSpPr>
            <p:spPr bwMode="auto">
              <a:xfrm>
                <a:off x="6365" y="2405"/>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7" name="Freeform 358"/>
              <p:cNvSpPr>
                <a:spLocks/>
              </p:cNvSpPr>
              <p:nvPr/>
            </p:nvSpPr>
            <p:spPr bwMode="auto">
              <a:xfrm>
                <a:off x="6360" y="2455"/>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8" name="Freeform 359"/>
              <p:cNvSpPr>
                <a:spLocks/>
              </p:cNvSpPr>
              <p:nvPr/>
            </p:nvSpPr>
            <p:spPr bwMode="auto">
              <a:xfrm>
                <a:off x="6375" y="2456"/>
                <a:ext cx="11" cy="47"/>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9" name="Freeform 360"/>
              <p:cNvSpPr>
                <a:spLocks/>
              </p:cNvSpPr>
              <p:nvPr/>
            </p:nvSpPr>
            <p:spPr bwMode="auto">
              <a:xfrm>
                <a:off x="6380" y="2425"/>
                <a:ext cx="19" cy="27"/>
              </a:xfrm>
              <a:custGeom>
                <a:avLst/>
                <a:gdLst>
                  <a:gd name="T0" fmla="*/ 4 w 14"/>
                  <a:gd name="T1" fmla="*/ 1 h 20"/>
                  <a:gd name="T2" fmla="*/ 13 w 14"/>
                  <a:gd name="T3" fmla="*/ 11 h 20"/>
                  <a:gd name="T4" fmla="*/ 13 w 14"/>
                  <a:gd name="T5" fmla="*/ 13 h 20"/>
                  <a:gd name="T6" fmla="*/ 13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2"/>
                      <a:pt x="14" y="12"/>
                      <a:pt x="13" y="13"/>
                    </a:cubicBezTo>
                    <a:cubicBezTo>
                      <a:pt x="13" y="13"/>
                      <a:pt x="13" y="14"/>
                      <a:pt x="13" y="14"/>
                    </a:cubicBezTo>
                    <a:cubicBezTo>
                      <a:pt x="4" y="20"/>
                      <a:pt x="4" y="20"/>
                      <a:pt x="4" y="20"/>
                    </a:cubicBezTo>
                    <a:cubicBezTo>
                      <a:pt x="3" y="20"/>
                      <a:pt x="1" y="20"/>
                      <a:pt x="1" y="19"/>
                    </a:cubicBezTo>
                    <a:cubicBezTo>
                      <a:pt x="1" y="19"/>
                      <a:pt x="0" y="19"/>
                      <a:pt x="0" y="18"/>
                    </a:cubicBezTo>
                    <a:cubicBezTo>
                      <a:pt x="0" y="17"/>
                      <a:pt x="1" y="17"/>
                      <a:pt x="1" y="16"/>
                    </a:cubicBezTo>
                    <a:cubicBezTo>
                      <a:pt x="1" y="16"/>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0" name="Freeform 361"/>
              <p:cNvSpPr>
                <a:spLocks/>
              </p:cNvSpPr>
              <p:nvPr/>
            </p:nvSpPr>
            <p:spPr bwMode="auto">
              <a:xfrm>
                <a:off x="6380" y="2425"/>
                <a:ext cx="14" cy="13"/>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4"/>
                      <a:pt x="1" y="4"/>
                    </a:cubicBezTo>
                    <a:cubicBezTo>
                      <a:pt x="0" y="3"/>
                      <a:pt x="0" y="3"/>
                      <a:pt x="0" y="2"/>
                    </a:cubicBezTo>
                    <a:cubicBezTo>
                      <a:pt x="0" y="2"/>
                      <a:pt x="0"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1" name="Freeform 362"/>
              <p:cNvSpPr>
                <a:spLocks/>
              </p:cNvSpPr>
              <p:nvPr/>
            </p:nvSpPr>
            <p:spPr bwMode="auto">
              <a:xfrm>
                <a:off x="6380" y="2425"/>
                <a:ext cx="14" cy="13"/>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3" y="6"/>
                      <a:pt x="1" y="3"/>
                      <a:pt x="1" y="3"/>
                    </a:cubicBezTo>
                    <a:cubicBezTo>
                      <a:pt x="1" y="3"/>
                      <a:pt x="1" y="3"/>
                      <a:pt x="1" y="2"/>
                    </a:cubicBezTo>
                    <a:cubicBezTo>
                      <a:pt x="1" y="2"/>
                      <a:pt x="1" y="1"/>
                      <a:pt x="1" y="1"/>
                    </a:cubicBezTo>
                    <a:cubicBezTo>
                      <a:pt x="1" y="1"/>
                      <a:pt x="2" y="0"/>
                      <a:pt x="2" y="0"/>
                    </a:cubicBezTo>
                    <a:cubicBezTo>
                      <a:pt x="3" y="0"/>
                      <a:pt x="3" y="1"/>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2" name="Freeform 363"/>
              <p:cNvSpPr>
                <a:spLocks/>
              </p:cNvSpPr>
              <p:nvPr/>
            </p:nvSpPr>
            <p:spPr bwMode="auto">
              <a:xfrm>
                <a:off x="6347" y="2425"/>
                <a:ext cx="19" cy="27"/>
              </a:xfrm>
              <a:custGeom>
                <a:avLst/>
                <a:gdLst>
                  <a:gd name="T0" fmla="*/ 10 w 14"/>
                  <a:gd name="T1" fmla="*/ 1 h 20"/>
                  <a:gd name="T2" fmla="*/ 1 w 14"/>
                  <a:gd name="T3" fmla="*/ 11 h 20"/>
                  <a:gd name="T4" fmla="*/ 1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4 h 20"/>
                  <a:gd name="T20" fmla="*/ 14 w 14"/>
                  <a:gd name="T21" fmla="*/ 2 h 20"/>
                  <a:gd name="T22" fmla="*/ 13 w 14"/>
                  <a:gd name="T23" fmla="*/ 1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2"/>
                      <a:pt x="0" y="12"/>
                      <a:pt x="1" y="13"/>
                    </a:cubicBezTo>
                    <a:cubicBezTo>
                      <a:pt x="1" y="13"/>
                      <a:pt x="1" y="14"/>
                      <a:pt x="1" y="14"/>
                    </a:cubicBezTo>
                    <a:cubicBezTo>
                      <a:pt x="10" y="20"/>
                      <a:pt x="10" y="20"/>
                      <a:pt x="10" y="20"/>
                    </a:cubicBezTo>
                    <a:cubicBezTo>
                      <a:pt x="11" y="20"/>
                      <a:pt x="13" y="20"/>
                      <a:pt x="13" y="19"/>
                    </a:cubicBezTo>
                    <a:cubicBezTo>
                      <a:pt x="13" y="19"/>
                      <a:pt x="14" y="19"/>
                      <a:pt x="14" y="18"/>
                    </a:cubicBezTo>
                    <a:cubicBezTo>
                      <a:pt x="14" y="17"/>
                      <a:pt x="13" y="17"/>
                      <a:pt x="13" y="16"/>
                    </a:cubicBezTo>
                    <a:cubicBezTo>
                      <a:pt x="13" y="16"/>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3" name="Freeform 364"/>
              <p:cNvSpPr>
                <a:spLocks/>
              </p:cNvSpPr>
              <p:nvPr/>
            </p:nvSpPr>
            <p:spPr bwMode="auto">
              <a:xfrm>
                <a:off x="6353" y="2425"/>
                <a:ext cx="13" cy="13"/>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4"/>
                      <a:pt x="9" y="4"/>
                    </a:cubicBezTo>
                    <a:cubicBezTo>
                      <a:pt x="10" y="3"/>
                      <a:pt x="10" y="3"/>
                      <a:pt x="10" y="2"/>
                    </a:cubicBezTo>
                    <a:cubicBezTo>
                      <a:pt x="10" y="2"/>
                      <a:pt x="10"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4" name="Freeform 365"/>
              <p:cNvSpPr>
                <a:spLocks/>
              </p:cNvSpPr>
              <p:nvPr/>
            </p:nvSpPr>
            <p:spPr bwMode="auto">
              <a:xfrm>
                <a:off x="6353" y="2425"/>
                <a:ext cx="13" cy="13"/>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6" y="1"/>
                      <a:pt x="6" y="1"/>
                      <a:pt x="6" y="1"/>
                    </a:cubicBezTo>
                    <a:cubicBezTo>
                      <a:pt x="7" y="1"/>
                      <a:pt x="7" y="0"/>
                      <a:pt x="8" y="0"/>
                    </a:cubicBezTo>
                    <a:cubicBezTo>
                      <a:pt x="8" y="0"/>
                      <a:pt x="9" y="1"/>
                      <a:pt x="9" y="1"/>
                    </a:cubicBezTo>
                    <a:cubicBezTo>
                      <a:pt x="9" y="1"/>
                      <a:pt x="9" y="2"/>
                      <a:pt x="9" y="2"/>
                    </a:cubicBezTo>
                    <a:cubicBezTo>
                      <a:pt x="9" y="3"/>
                      <a:pt x="9" y="3"/>
                      <a:pt x="9" y="3"/>
                    </a:cubicBezTo>
                    <a:cubicBezTo>
                      <a:pt x="9" y="3"/>
                      <a:pt x="7" y="6"/>
                      <a:pt x="3"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5" name="Freeform 366"/>
              <p:cNvSpPr>
                <a:spLocks/>
              </p:cNvSpPr>
              <p:nvPr/>
            </p:nvSpPr>
            <p:spPr bwMode="auto">
              <a:xfrm>
                <a:off x="6361" y="2425"/>
                <a:ext cx="23" cy="45"/>
              </a:xfrm>
              <a:custGeom>
                <a:avLst/>
                <a:gdLst>
                  <a:gd name="T0" fmla="*/ 0 w 17"/>
                  <a:gd name="T1" fmla="*/ 1 h 33"/>
                  <a:gd name="T2" fmla="*/ 1 w 17"/>
                  <a:gd name="T3" fmla="*/ 18 h 33"/>
                  <a:gd name="T4" fmla="*/ 1 w 17"/>
                  <a:gd name="T5" fmla="*/ 29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4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29"/>
                      <a:pt x="1" y="29"/>
                      <a:pt x="1" y="29"/>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6" name="Freeform 367"/>
              <p:cNvSpPr>
                <a:spLocks/>
              </p:cNvSpPr>
              <p:nvPr/>
            </p:nvSpPr>
            <p:spPr bwMode="auto">
              <a:xfrm>
                <a:off x="6365" y="2516"/>
                <a:ext cx="16"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3" y="13"/>
                      <a:pt x="6" y="13"/>
                    </a:cubicBezTo>
                    <a:cubicBezTo>
                      <a:pt x="10" y="12"/>
                      <a:pt x="12" y="10"/>
                      <a:pt x="12"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7" name="Freeform 368"/>
              <p:cNvSpPr>
                <a:spLocks/>
              </p:cNvSpPr>
              <p:nvPr/>
            </p:nvSpPr>
            <p:spPr bwMode="auto">
              <a:xfrm>
                <a:off x="6360" y="2565"/>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8" name="Freeform 369"/>
              <p:cNvSpPr>
                <a:spLocks/>
              </p:cNvSpPr>
              <p:nvPr/>
            </p:nvSpPr>
            <p:spPr bwMode="auto">
              <a:xfrm>
                <a:off x="6375" y="2567"/>
                <a:ext cx="11" cy="46"/>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9" name="Freeform 370"/>
              <p:cNvSpPr>
                <a:spLocks/>
              </p:cNvSpPr>
              <p:nvPr/>
            </p:nvSpPr>
            <p:spPr bwMode="auto">
              <a:xfrm>
                <a:off x="6380" y="2535"/>
                <a:ext cx="19" cy="28"/>
              </a:xfrm>
              <a:custGeom>
                <a:avLst/>
                <a:gdLst>
                  <a:gd name="T0" fmla="*/ 4 w 14"/>
                  <a:gd name="T1" fmla="*/ 1 h 20"/>
                  <a:gd name="T2" fmla="*/ 13 w 14"/>
                  <a:gd name="T3" fmla="*/ 11 h 20"/>
                  <a:gd name="T4" fmla="*/ 13 w 14"/>
                  <a:gd name="T5" fmla="*/ 13 h 20"/>
                  <a:gd name="T6" fmla="*/ 13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3"/>
                    </a:cubicBezTo>
                    <a:cubicBezTo>
                      <a:pt x="13" y="13"/>
                      <a:pt x="13" y="14"/>
                      <a:pt x="13" y="14"/>
                    </a:cubicBezTo>
                    <a:cubicBezTo>
                      <a:pt x="4" y="20"/>
                      <a:pt x="4" y="20"/>
                      <a:pt x="4" y="20"/>
                    </a:cubicBezTo>
                    <a:cubicBezTo>
                      <a:pt x="3" y="20"/>
                      <a:pt x="1" y="20"/>
                      <a:pt x="1" y="19"/>
                    </a:cubicBezTo>
                    <a:cubicBezTo>
                      <a:pt x="1"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0" name="Freeform 371"/>
              <p:cNvSpPr>
                <a:spLocks/>
              </p:cNvSpPr>
              <p:nvPr/>
            </p:nvSpPr>
            <p:spPr bwMode="auto">
              <a:xfrm>
                <a:off x="6380" y="2535"/>
                <a:ext cx="14" cy="13"/>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0" y="3"/>
                      <a:pt x="0" y="2"/>
                      <a:pt x="0" y="2"/>
                    </a:cubicBezTo>
                    <a:cubicBezTo>
                      <a:pt x="0" y="1"/>
                      <a:pt x="0"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1" name="Freeform 372"/>
              <p:cNvSpPr>
                <a:spLocks/>
              </p:cNvSpPr>
              <p:nvPr/>
            </p:nvSpPr>
            <p:spPr bwMode="auto">
              <a:xfrm>
                <a:off x="6380" y="2535"/>
                <a:ext cx="14" cy="14"/>
              </a:xfrm>
              <a:custGeom>
                <a:avLst/>
                <a:gdLst>
                  <a:gd name="T0" fmla="*/ 6 w 10"/>
                  <a:gd name="T1" fmla="*/ 9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9 h 10"/>
                  <a:gd name="T20" fmla="*/ 7 w 10"/>
                  <a:gd name="T21" fmla="*/ 9 h 10"/>
                  <a:gd name="T22" fmla="*/ 6 w 10"/>
                  <a:gd name="T23" fmla="*/ 9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7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7" y="9"/>
                      <a:pt x="7" y="9"/>
                      <a:pt x="7" y="9"/>
                    </a:cubicBezTo>
                    <a:cubicBezTo>
                      <a:pt x="3" y="6"/>
                      <a:pt x="1" y="3"/>
                      <a:pt x="1" y="3"/>
                    </a:cubicBezTo>
                    <a:cubicBezTo>
                      <a:pt x="1" y="3"/>
                      <a:pt x="1" y="2"/>
                      <a:pt x="1" y="2"/>
                    </a:cubicBezTo>
                    <a:cubicBezTo>
                      <a:pt x="1" y="1"/>
                      <a:pt x="1" y="1"/>
                      <a:pt x="1" y="1"/>
                    </a:cubicBezTo>
                    <a:cubicBezTo>
                      <a:pt x="1" y="0"/>
                      <a:pt x="2" y="0"/>
                      <a:pt x="2" y="0"/>
                    </a:cubicBezTo>
                    <a:cubicBezTo>
                      <a:pt x="3" y="0"/>
                      <a:pt x="3" y="0"/>
                      <a:pt x="4" y="1"/>
                    </a:cubicBezTo>
                    <a:cubicBezTo>
                      <a:pt x="9" y="7"/>
                      <a:pt x="9" y="7"/>
                      <a:pt x="9" y="7"/>
                    </a:cubicBezTo>
                    <a:cubicBezTo>
                      <a:pt x="6" y="9"/>
                      <a:pt x="6" y="9"/>
                      <a:pt x="6" y="9"/>
                    </a:cubicBezTo>
                    <a:cubicBezTo>
                      <a:pt x="6" y="9"/>
                      <a:pt x="6" y="9"/>
                      <a:pt x="6" y="9"/>
                    </a:cubicBezTo>
                    <a:cubicBezTo>
                      <a:pt x="7" y="9"/>
                      <a:pt x="7" y="9"/>
                      <a:pt x="7" y="9"/>
                    </a:cubicBezTo>
                    <a:cubicBezTo>
                      <a:pt x="6" y="9"/>
                      <a:pt x="6" y="9"/>
                      <a:pt x="6" y="9"/>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7" y="10"/>
                      <a:pt x="7" y="10"/>
                      <a:pt x="7"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2" name="Freeform 373"/>
              <p:cNvSpPr>
                <a:spLocks/>
              </p:cNvSpPr>
              <p:nvPr/>
            </p:nvSpPr>
            <p:spPr bwMode="auto">
              <a:xfrm>
                <a:off x="6347" y="2535"/>
                <a:ext cx="19" cy="28"/>
              </a:xfrm>
              <a:custGeom>
                <a:avLst/>
                <a:gdLst>
                  <a:gd name="T0" fmla="*/ 10 w 14"/>
                  <a:gd name="T1" fmla="*/ 1 h 20"/>
                  <a:gd name="T2" fmla="*/ 1 w 14"/>
                  <a:gd name="T3" fmla="*/ 11 h 20"/>
                  <a:gd name="T4" fmla="*/ 1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3"/>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3" name="Freeform 374"/>
              <p:cNvSpPr>
                <a:spLocks/>
              </p:cNvSpPr>
              <p:nvPr/>
            </p:nvSpPr>
            <p:spPr bwMode="auto">
              <a:xfrm>
                <a:off x="6353" y="2535"/>
                <a:ext cx="13" cy="13"/>
              </a:xfrm>
              <a:custGeom>
                <a:avLst/>
                <a:gdLst>
                  <a:gd name="T0" fmla="*/ 4 w 10"/>
                  <a:gd name="T1" fmla="*/ 9 h 9"/>
                  <a:gd name="T2" fmla="*/ 9 w 10"/>
                  <a:gd name="T3" fmla="*/ 3 h 9"/>
                  <a:gd name="T4" fmla="*/ 10 w 10"/>
                  <a:gd name="T5" fmla="*/ 2 h 9"/>
                  <a:gd name="T6" fmla="*/ 9 w 10"/>
                  <a:gd name="T7" fmla="*/ 0 h 9"/>
                  <a:gd name="T8" fmla="*/ 6 w 10"/>
                  <a:gd name="T9" fmla="*/ 1 h 9"/>
                  <a:gd name="T10" fmla="*/ 0 w 10"/>
                  <a:gd name="T11" fmla="*/ 7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7" y="6"/>
                      <a:pt x="9" y="3"/>
                      <a:pt x="9" y="3"/>
                    </a:cubicBezTo>
                    <a:cubicBezTo>
                      <a:pt x="10" y="3"/>
                      <a:pt x="10" y="2"/>
                      <a:pt x="10" y="2"/>
                    </a:cubicBezTo>
                    <a:cubicBezTo>
                      <a:pt x="10" y="1"/>
                      <a:pt x="10" y="1"/>
                      <a:pt x="9" y="0"/>
                    </a:cubicBezTo>
                    <a:cubicBezTo>
                      <a:pt x="8" y="0"/>
                      <a:pt x="7" y="0"/>
                      <a:pt x="6" y="1"/>
                    </a:cubicBezTo>
                    <a:cubicBezTo>
                      <a:pt x="0" y="7"/>
                      <a:pt x="0" y="7"/>
                      <a:pt x="0" y="7"/>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4" name="Freeform 375"/>
              <p:cNvSpPr>
                <a:spLocks/>
              </p:cNvSpPr>
              <p:nvPr/>
            </p:nvSpPr>
            <p:spPr bwMode="auto">
              <a:xfrm>
                <a:off x="6353" y="2535"/>
                <a:ext cx="13" cy="14"/>
              </a:xfrm>
              <a:custGeom>
                <a:avLst/>
                <a:gdLst>
                  <a:gd name="T0" fmla="*/ 4 w 10"/>
                  <a:gd name="T1" fmla="*/ 9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6" y="1"/>
                      <a:pt x="6" y="1"/>
                      <a:pt x="6" y="1"/>
                    </a:cubicBezTo>
                    <a:cubicBezTo>
                      <a:pt x="7" y="0"/>
                      <a:pt x="7" y="0"/>
                      <a:pt x="8" y="0"/>
                    </a:cubicBezTo>
                    <a:cubicBezTo>
                      <a:pt x="8" y="0"/>
                      <a:pt x="9" y="0"/>
                      <a:pt x="9" y="1"/>
                    </a:cubicBezTo>
                    <a:cubicBezTo>
                      <a:pt x="9" y="1"/>
                      <a:pt x="9" y="1"/>
                      <a:pt x="9" y="2"/>
                    </a:cubicBezTo>
                    <a:cubicBezTo>
                      <a:pt x="9" y="2"/>
                      <a:pt x="9" y="3"/>
                      <a:pt x="9" y="3"/>
                    </a:cubicBezTo>
                    <a:cubicBezTo>
                      <a:pt x="9" y="3"/>
                      <a:pt x="7" y="6"/>
                      <a:pt x="3"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5" name="Freeform 376"/>
              <p:cNvSpPr>
                <a:spLocks/>
              </p:cNvSpPr>
              <p:nvPr/>
            </p:nvSpPr>
            <p:spPr bwMode="auto">
              <a:xfrm>
                <a:off x="6361" y="2534"/>
                <a:ext cx="23" cy="45"/>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6" name="Oval 377"/>
              <p:cNvSpPr>
                <a:spLocks noChangeArrowheads="1"/>
              </p:cNvSpPr>
              <p:nvPr/>
            </p:nvSpPr>
            <p:spPr bwMode="auto">
              <a:xfrm>
                <a:off x="6428" y="2296"/>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7" name="Freeform 378"/>
              <p:cNvSpPr>
                <a:spLocks/>
              </p:cNvSpPr>
              <p:nvPr/>
            </p:nvSpPr>
            <p:spPr bwMode="auto">
              <a:xfrm>
                <a:off x="6422" y="2344"/>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8" name="Freeform 379"/>
              <p:cNvSpPr>
                <a:spLocks/>
              </p:cNvSpPr>
              <p:nvPr/>
            </p:nvSpPr>
            <p:spPr bwMode="auto">
              <a:xfrm>
                <a:off x="6438" y="2345"/>
                <a:ext cx="12" cy="48"/>
              </a:xfrm>
              <a:custGeom>
                <a:avLst/>
                <a:gdLst>
                  <a:gd name="T0" fmla="*/ 9 w 12"/>
                  <a:gd name="T1" fmla="*/ 6 h 48"/>
                  <a:gd name="T2" fmla="*/ 0 w 12"/>
                  <a:gd name="T3" fmla="*/ 7 h 48"/>
                  <a:gd name="T4" fmla="*/ 1 w 12"/>
                  <a:gd name="T5" fmla="*/ 48 h 48"/>
                  <a:gd name="T6" fmla="*/ 12 w 12"/>
                  <a:gd name="T7" fmla="*/ 48 h 48"/>
                  <a:gd name="T8" fmla="*/ 10 w 12"/>
                  <a:gd name="T9" fmla="*/ 0 h 48"/>
                  <a:gd name="T10" fmla="*/ 9 w 12"/>
                  <a:gd name="T11" fmla="*/ 6 h 48"/>
                </a:gdLst>
                <a:ahLst/>
                <a:cxnLst>
                  <a:cxn ang="0">
                    <a:pos x="T0" y="T1"/>
                  </a:cxn>
                  <a:cxn ang="0">
                    <a:pos x="T2" y="T3"/>
                  </a:cxn>
                  <a:cxn ang="0">
                    <a:pos x="T4" y="T5"/>
                  </a:cxn>
                  <a:cxn ang="0">
                    <a:pos x="T6" y="T7"/>
                  </a:cxn>
                  <a:cxn ang="0">
                    <a:pos x="T8" y="T9"/>
                  </a:cxn>
                  <a:cxn ang="0">
                    <a:pos x="T10" y="T11"/>
                  </a:cxn>
                </a:cxnLst>
                <a:rect l="0" t="0" r="r" b="b"/>
                <a:pathLst>
                  <a:path w="12" h="48">
                    <a:moveTo>
                      <a:pt x="9" y="6"/>
                    </a:moveTo>
                    <a:lnTo>
                      <a:pt x="0" y="7"/>
                    </a:lnTo>
                    <a:lnTo>
                      <a:pt x="1" y="48"/>
                    </a:lnTo>
                    <a:lnTo>
                      <a:pt x="12" y="48"/>
                    </a:lnTo>
                    <a:lnTo>
                      <a:pt x="10"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9" name="Freeform 380"/>
              <p:cNvSpPr>
                <a:spLocks/>
              </p:cNvSpPr>
              <p:nvPr/>
            </p:nvSpPr>
            <p:spPr bwMode="auto">
              <a:xfrm>
                <a:off x="6444" y="2314"/>
                <a:ext cx="18" cy="29"/>
              </a:xfrm>
              <a:custGeom>
                <a:avLst/>
                <a:gdLst>
                  <a:gd name="T0" fmla="*/ 3 w 13"/>
                  <a:gd name="T1" fmla="*/ 1 h 21"/>
                  <a:gd name="T2" fmla="*/ 12 w 13"/>
                  <a:gd name="T3" fmla="*/ 11 h 21"/>
                  <a:gd name="T4" fmla="*/ 13 w 13"/>
                  <a:gd name="T5" fmla="*/ 13 h 21"/>
                  <a:gd name="T6" fmla="*/ 12 w 13"/>
                  <a:gd name="T7" fmla="*/ 14 h 21"/>
                  <a:gd name="T8" fmla="*/ 3 w 13"/>
                  <a:gd name="T9" fmla="*/ 20 h 21"/>
                  <a:gd name="T10" fmla="*/ 0 w 13"/>
                  <a:gd name="T11" fmla="*/ 19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2" y="11"/>
                      <a:pt x="12" y="11"/>
                      <a:pt x="12" y="11"/>
                    </a:cubicBezTo>
                    <a:cubicBezTo>
                      <a:pt x="13" y="12"/>
                      <a:pt x="13" y="12"/>
                      <a:pt x="13" y="13"/>
                    </a:cubicBezTo>
                    <a:cubicBezTo>
                      <a:pt x="13" y="14"/>
                      <a:pt x="13" y="14"/>
                      <a:pt x="12" y="14"/>
                    </a:cubicBezTo>
                    <a:cubicBezTo>
                      <a:pt x="3" y="20"/>
                      <a:pt x="3" y="20"/>
                      <a:pt x="3" y="20"/>
                    </a:cubicBezTo>
                    <a:cubicBezTo>
                      <a:pt x="2" y="21"/>
                      <a:pt x="1" y="20"/>
                      <a:pt x="0" y="19"/>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0" name="Freeform 381"/>
              <p:cNvSpPr>
                <a:spLocks/>
              </p:cNvSpPr>
              <p:nvPr/>
            </p:nvSpPr>
            <p:spPr bwMode="auto">
              <a:xfrm>
                <a:off x="6444" y="2314"/>
                <a:ext cx="13" cy="14"/>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1" name="Freeform 382"/>
              <p:cNvSpPr>
                <a:spLocks/>
              </p:cNvSpPr>
              <p:nvPr/>
            </p:nvSpPr>
            <p:spPr bwMode="auto">
              <a:xfrm>
                <a:off x="6443" y="2314"/>
                <a:ext cx="15" cy="14"/>
              </a:xfrm>
              <a:custGeom>
                <a:avLst/>
                <a:gdLst>
                  <a:gd name="T0" fmla="*/ 7 w 11"/>
                  <a:gd name="T1" fmla="*/ 10 h 10"/>
                  <a:gd name="T2" fmla="*/ 7 w 11"/>
                  <a:gd name="T3" fmla="*/ 10 h 10"/>
                  <a:gd name="T4" fmla="*/ 1 w 11"/>
                  <a:gd name="T5" fmla="*/ 4 h 10"/>
                  <a:gd name="T6" fmla="*/ 1 w 11"/>
                  <a:gd name="T7" fmla="*/ 2 h 10"/>
                  <a:gd name="T8" fmla="*/ 2 w 11"/>
                  <a:gd name="T9" fmla="*/ 1 h 10"/>
                  <a:gd name="T10" fmla="*/ 3 w 11"/>
                  <a:gd name="T11" fmla="*/ 1 h 10"/>
                  <a:gd name="T12" fmla="*/ 4 w 11"/>
                  <a:gd name="T13" fmla="*/ 1 h 10"/>
                  <a:gd name="T14" fmla="*/ 9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6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1" y="4"/>
                      <a:pt x="1" y="4"/>
                    </a:cubicBezTo>
                    <a:cubicBezTo>
                      <a:pt x="1" y="3"/>
                      <a:pt x="1" y="3"/>
                      <a:pt x="1" y="2"/>
                    </a:cubicBezTo>
                    <a:cubicBezTo>
                      <a:pt x="1" y="2"/>
                      <a:pt x="1" y="1"/>
                      <a:pt x="2" y="1"/>
                    </a:cubicBezTo>
                    <a:cubicBezTo>
                      <a:pt x="2" y="1"/>
                      <a:pt x="2" y="1"/>
                      <a:pt x="3" y="1"/>
                    </a:cubicBezTo>
                    <a:cubicBezTo>
                      <a:pt x="3" y="1"/>
                      <a:pt x="4" y="1"/>
                      <a:pt x="4" y="1"/>
                    </a:cubicBezTo>
                    <a:cubicBezTo>
                      <a:pt x="9" y="7"/>
                      <a:pt x="9" y="7"/>
                      <a:pt x="9"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1"/>
                    </a:cubicBezTo>
                    <a:cubicBezTo>
                      <a:pt x="1" y="1"/>
                      <a:pt x="0" y="2"/>
                      <a:pt x="0" y="2"/>
                    </a:cubicBezTo>
                    <a:cubicBezTo>
                      <a:pt x="0" y="3"/>
                      <a:pt x="1" y="4"/>
                      <a:pt x="1" y="4"/>
                    </a:cubicBezTo>
                    <a:cubicBezTo>
                      <a:pt x="1" y="4"/>
                      <a:pt x="3" y="7"/>
                      <a:pt x="6"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2" name="Freeform 383"/>
              <p:cNvSpPr>
                <a:spLocks/>
              </p:cNvSpPr>
              <p:nvPr/>
            </p:nvSpPr>
            <p:spPr bwMode="auto">
              <a:xfrm>
                <a:off x="6412" y="2314"/>
                <a:ext cx="17" cy="29"/>
              </a:xfrm>
              <a:custGeom>
                <a:avLst/>
                <a:gdLst>
                  <a:gd name="T0" fmla="*/ 10 w 13"/>
                  <a:gd name="T1" fmla="*/ 1 h 21"/>
                  <a:gd name="T2" fmla="*/ 0 w 13"/>
                  <a:gd name="T3" fmla="*/ 11 h 21"/>
                  <a:gd name="T4" fmla="*/ 0 w 13"/>
                  <a:gd name="T5" fmla="*/ 13 h 21"/>
                  <a:gd name="T6" fmla="*/ 1 w 13"/>
                  <a:gd name="T7" fmla="*/ 14 h 21"/>
                  <a:gd name="T8" fmla="*/ 10 w 13"/>
                  <a:gd name="T9" fmla="*/ 20 h 21"/>
                  <a:gd name="T10" fmla="*/ 13 w 13"/>
                  <a:gd name="T11" fmla="*/ 19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3" y="19"/>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3" name="Freeform 384"/>
              <p:cNvSpPr>
                <a:spLocks/>
              </p:cNvSpPr>
              <p:nvPr/>
            </p:nvSpPr>
            <p:spPr bwMode="auto">
              <a:xfrm>
                <a:off x="6417" y="2314"/>
                <a:ext cx="12" cy="14"/>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4" name="Freeform 385"/>
              <p:cNvSpPr>
                <a:spLocks/>
              </p:cNvSpPr>
              <p:nvPr/>
            </p:nvSpPr>
            <p:spPr bwMode="auto">
              <a:xfrm>
                <a:off x="6416" y="2314"/>
                <a:ext cx="15" cy="14"/>
              </a:xfrm>
              <a:custGeom>
                <a:avLst/>
                <a:gdLst>
                  <a:gd name="T0" fmla="*/ 4 w 11"/>
                  <a:gd name="T1" fmla="*/ 10 h 10"/>
                  <a:gd name="T2" fmla="*/ 4 w 11"/>
                  <a:gd name="T3" fmla="*/ 10 h 10"/>
                  <a:gd name="T4" fmla="*/ 10 w 11"/>
                  <a:gd name="T5" fmla="*/ 4 h 10"/>
                  <a:gd name="T6" fmla="*/ 11 w 11"/>
                  <a:gd name="T7" fmla="*/ 2 h 10"/>
                  <a:gd name="T8" fmla="*/ 10 w 11"/>
                  <a:gd name="T9" fmla="*/ 1 h 10"/>
                  <a:gd name="T10" fmla="*/ 8 w 11"/>
                  <a:gd name="T11" fmla="*/ 0 h 10"/>
                  <a:gd name="T12" fmla="*/ 6 w 11"/>
                  <a:gd name="T13" fmla="*/ 1 h 10"/>
                  <a:gd name="T14" fmla="*/ 0 w 11"/>
                  <a:gd name="T15" fmla="*/ 7 h 10"/>
                  <a:gd name="T16" fmla="*/ 4 w 11"/>
                  <a:gd name="T17" fmla="*/ 10 h 10"/>
                  <a:gd name="T18" fmla="*/ 4 w 11"/>
                  <a:gd name="T19" fmla="*/ 10 h 10"/>
                  <a:gd name="T20" fmla="*/ 4 w 11"/>
                  <a:gd name="T21" fmla="*/ 10 h 10"/>
                  <a:gd name="T22" fmla="*/ 4 w 11"/>
                  <a:gd name="T23" fmla="*/ 10 h 10"/>
                  <a:gd name="T24" fmla="*/ 1 w 11"/>
                  <a:gd name="T25" fmla="*/ 7 h 10"/>
                  <a:gd name="T26" fmla="*/ 7 w 11"/>
                  <a:gd name="T27" fmla="*/ 1 h 10"/>
                  <a:gd name="T28" fmla="*/ 8 w 11"/>
                  <a:gd name="T29" fmla="*/ 1 h 10"/>
                  <a:gd name="T30" fmla="*/ 9 w 11"/>
                  <a:gd name="T31" fmla="*/ 1 h 10"/>
                  <a:gd name="T32" fmla="*/ 10 w 11"/>
                  <a:gd name="T33" fmla="*/ 2 h 10"/>
                  <a:gd name="T34" fmla="*/ 9 w 11"/>
                  <a:gd name="T35" fmla="*/ 4 h 10"/>
                  <a:gd name="T36" fmla="*/ 4 w 11"/>
                  <a:gd name="T37" fmla="*/ 10 h 10"/>
                  <a:gd name="T38" fmla="*/ 4 w 11"/>
                  <a:gd name="T39" fmla="*/ 10 h 10"/>
                  <a:gd name="T40" fmla="*/ 4 w 11"/>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10"/>
                    </a:moveTo>
                    <a:cubicBezTo>
                      <a:pt x="4" y="10"/>
                      <a:pt x="4" y="10"/>
                      <a:pt x="4" y="10"/>
                    </a:cubicBezTo>
                    <a:cubicBezTo>
                      <a:pt x="8" y="7"/>
                      <a:pt x="10" y="4"/>
                      <a:pt x="10" y="4"/>
                    </a:cubicBezTo>
                    <a:cubicBezTo>
                      <a:pt x="10" y="4"/>
                      <a:pt x="11" y="3"/>
                      <a:pt x="11" y="2"/>
                    </a:cubicBezTo>
                    <a:cubicBezTo>
                      <a:pt x="11" y="2"/>
                      <a:pt x="10" y="1"/>
                      <a:pt x="10" y="1"/>
                    </a:cubicBezTo>
                    <a:cubicBezTo>
                      <a:pt x="9" y="0"/>
                      <a:pt x="9" y="0"/>
                      <a:pt x="8" y="0"/>
                    </a:cubicBezTo>
                    <a:cubicBezTo>
                      <a:pt x="8"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8" y="1"/>
                      <a:pt x="8" y="1"/>
                    </a:cubicBezTo>
                    <a:cubicBezTo>
                      <a:pt x="9" y="1"/>
                      <a:pt x="9" y="1"/>
                      <a:pt x="9" y="1"/>
                    </a:cubicBezTo>
                    <a:cubicBezTo>
                      <a:pt x="10" y="1"/>
                      <a:pt x="10" y="2"/>
                      <a:pt x="10" y="2"/>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5" name="Freeform 386"/>
              <p:cNvSpPr>
                <a:spLocks/>
              </p:cNvSpPr>
              <p:nvPr/>
            </p:nvSpPr>
            <p:spPr bwMode="auto">
              <a:xfrm>
                <a:off x="6425" y="2314"/>
                <a:ext cx="23"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6" y="0"/>
                    </a:cubicBezTo>
                    <a:cubicBezTo>
                      <a:pt x="12" y="0"/>
                      <a:pt x="12" y="0"/>
                      <a:pt x="12" y="0"/>
                    </a:cubicBezTo>
                    <a:cubicBezTo>
                      <a:pt x="11" y="1"/>
                      <a:pt x="8" y="4"/>
                      <a:pt x="8" y="4"/>
                    </a:cubicBezTo>
                    <a:cubicBezTo>
                      <a:pt x="8" y="4"/>
                      <a:pt x="5"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6" name="Oval 387"/>
              <p:cNvSpPr>
                <a:spLocks noChangeArrowheads="1"/>
              </p:cNvSpPr>
              <p:nvPr/>
            </p:nvSpPr>
            <p:spPr bwMode="auto">
              <a:xfrm>
                <a:off x="6428" y="2405"/>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7" name="Freeform 388"/>
              <p:cNvSpPr>
                <a:spLocks/>
              </p:cNvSpPr>
              <p:nvPr/>
            </p:nvSpPr>
            <p:spPr bwMode="auto">
              <a:xfrm>
                <a:off x="6422" y="245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8" name="Freeform 389"/>
              <p:cNvSpPr>
                <a:spLocks/>
              </p:cNvSpPr>
              <p:nvPr/>
            </p:nvSpPr>
            <p:spPr bwMode="auto">
              <a:xfrm>
                <a:off x="6438" y="2456"/>
                <a:ext cx="12" cy="47"/>
              </a:xfrm>
              <a:custGeom>
                <a:avLst/>
                <a:gdLst>
                  <a:gd name="T0" fmla="*/ 9 w 12"/>
                  <a:gd name="T1" fmla="*/ 6 h 47"/>
                  <a:gd name="T2" fmla="*/ 0 w 12"/>
                  <a:gd name="T3" fmla="*/ 7 h 47"/>
                  <a:gd name="T4" fmla="*/ 1 w 12"/>
                  <a:gd name="T5" fmla="*/ 47 h 47"/>
                  <a:gd name="T6" fmla="*/ 12 w 12"/>
                  <a:gd name="T7" fmla="*/ 47 h 47"/>
                  <a:gd name="T8" fmla="*/ 10 w 12"/>
                  <a:gd name="T9" fmla="*/ 0 h 47"/>
                  <a:gd name="T10" fmla="*/ 9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9" y="6"/>
                    </a:moveTo>
                    <a:lnTo>
                      <a:pt x="0" y="7"/>
                    </a:lnTo>
                    <a:lnTo>
                      <a:pt x="1" y="47"/>
                    </a:lnTo>
                    <a:lnTo>
                      <a:pt x="12" y="47"/>
                    </a:lnTo>
                    <a:lnTo>
                      <a:pt x="10"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9" name="Freeform 390"/>
              <p:cNvSpPr>
                <a:spLocks/>
              </p:cNvSpPr>
              <p:nvPr/>
            </p:nvSpPr>
            <p:spPr bwMode="auto">
              <a:xfrm>
                <a:off x="6444" y="2425"/>
                <a:ext cx="18" cy="27"/>
              </a:xfrm>
              <a:custGeom>
                <a:avLst/>
                <a:gdLst>
                  <a:gd name="T0" fmla="*/ 3 w 13"/>
                  <a:gd name="T1" fmla="*/ 1 h 20"/>
                  <a:gd name="T2" fmla="*/ 12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4 h 20"/>
                  <a:gd name="T20" fmla="*/ 0 w 13"/>
                  <a:gd name="T21" fmla="*/ 2 h 20"/>
                  <a:gd name="T22" fmla="*/ 0 w 13"/>
                  <a:gd name="T23" fmla="*/ 1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2" y="11"/>
                      <a:pt x="12" y="11"/>
                      <a:pt x="12" y="11"/>
                    </a:cubicBezTo>
                    <a:cubicBezTo>
                      <a:pt x="13" y="12"/>
                      <a:pt x="13" y="12"/>
                      <a:pt x="13" y="13"/>
                    </a:cubicBezTo>
                    <a:cubicBezTo>
                      <a:pt x="13" y="13"/>
                      <a:pt x="13" y="14"/>
                      <a:pt x="12" y="14"/>
                    </a:cubicBezTo>
                    <a:cubicBezTo>
                      <a:pt x="3" y="20"/>
                      <a:pt x="3" y="20"/>
                      <a:pt x="3" y="20"/>
                    </a:cubicBezTo>
                    <a:cubicBezTo>
                      <a:pt x="2" y="20"/>
                      <a:pt x="1" y="20"/>
                      <a:pt x="0" y="19"/>
                    </a:cubicBezTo>
                    <a:cubicBezTo>
                      <a:pt x="0" y="19"/>
                      <a:pt x="0" y="19"/>
                      <a:pt x="0" y="18"/>
                    </a:cubicBezTo>
                    <a:cubicBezTo>
                      <a:pt x="0" y="17"/>
                      <a:pt x="0" y="17"/>
                      <a:pt x="1" y="16"/>
                    </a:cubicBezTo>
                    <a:cubicBezTo>
                      <a:pt x="1" y="16"/>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0" name="Freeform 391"/>
              <p:cNvSpPr>
                <a:spLocks/>
              </p:cNvSpPr>
              <p:nvPr/>
            </p:nvSpPr>
            <p:spPr bwMode="auto">
              <a:xfrm>
                <a:off x="6444" y="2425"/>
                <a:ext cx="13" cy="13"/>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1" name="Freeform 392"/>
              <p:cNvSpPr>
                <a:spLocks/>
              </p:cNvSpPr>
              <p:nvPr/>
            </p:nvSpPr>
            <p:spPr bwMode="auto">
              <a:xfrm>
                <a:off x="6443" y="2425"/>
                <a:ext cx="15" cy="13"/>
              </a:xfrm>
              <a:custGeom>
                <a:avLst/>
                <a:gdLst>
                  <a:gd name="T0" fmla="*/ 7 w 11"/>
                  <a:gd name="T1" fmla="*/ 10 h 10"/>
                  <a:gd name="T2" fmla="*/ 7 w 11"/>
                  <a:gd name="T3" fmla="*/ 9 h 10"/>
                  <a:gd name="T4" fmla="*/ 1 w 11"/>
                  <a:gd name="T5" fmla="*/ 3 h 10"/>
                  <a:gd name="T6" fmla="*/ 1 w 11"/>
                  <a:gd name="T7" fmla="*/ 2 h 10"/>
                  <a:gd name="T8" fmla="*/ 2 w 11"/>
                  <a:gd name="T9" fmla="*/ 1 h 10"/>
                  <a:gd name="T10" fmla="*/ 3 w 11"/>
                  <a:gd name="T11" fmla="*/ 0 h 10"/>
                  <a:gd name="T12" fmla="*/ 4 w 11"/>
                  <a:gd name="T13" fmla="*/ 1 h 10"/>
                  <a:gd name="T14" fmla="*/ 9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0 h 10"/>
                  <a:gd name="T34" fmla="*/ 0 w 11"/>
                  <a:gd name="T35" fmla="*/ 2 h 10"/>
                  <a:gd name="T36" fmla="*/ 1 w 11"/>
                  <a:gd name="T37" fmla="*/ 4 h 10"/>
                  <a:gd name="T38" fmla="*/ 6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1" y="3"/>
                      <a:pt x="1" y="3"/>
                    </a:cubicBezTo>
                    <a:cubicBezTo>
                      <a:pt x="1" y="3"/>
                      <a:pt x="1" y="3"/>
                      <a:pt x="1" y="2"/>
                    </a:cubicBezTo>
                    <a:cubicBezTo>
                      <a:pt x="1" y="2"/>
                      <a:pt x="1" y="1"/>
                      <a:pt x="2" y="1"/>
                    </a:cubicBezTo>
                    <a:cubicBezTo>
                      <a:pt x="2" y="1"/>
                      <a:pt x="2" y="0"/>
                      <a:pt x="3" y="0"/>
                    </a:cubicBezTo>
                    <a:cubicBezTo>
                      <a:pt x="3" y="0"/>
                      <a:pt x="4" y="1"/>
                      <a:pt x="4" y="1"/>
                    </a:cubicBezTo>
                    <a:cubicBezTo>
                      <a:pt x="9" y="7"/>
                      <a:pt x="9" y="7"/>
                      <a:pt x="9"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0"/>
                    </a:cubicBezTo>
                    <a:cubicBezTo>
                      <a:pt x="1" y="1"/>
                      <a:pt x="0" y="1"/>
                      <a:pt x="0" y="2"/>
                    </a:cubicBezTo>
                    <a:cubicBezTo>
                      <a:pt x="0" y="3"/>
                      <a:pt x="1" y="3"/>
                      <a:pt x="1" y="4"/>
                    </a:cubicBezTo>
                    <a:cubicBezTo>
                      <a:pt x="1" y="4"/>
                      <a:pt x="3" y="6"/>
                      <a:pt x="6"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2" name="Freeform 393"/>
              <p:cNvSpPr>
                <a:spLocks/>
              </p:cNvSpPr>
              <p:nvPr/>
            </p:nvSpPr>
            <p:spPr bwMode="auto">
              <a:xfrm>
                <a:off x="6412" y="2425"/>
                <a:ext cx="17" cy="27"/>
              </a:xfrm>
              <a:custGeom>
                <a:avLst/>
                <a:gdLst>
                  <a:gd name="T0" fmla="*/ 10 w 13"/>
                  <a:gd name="T1" fmla="*/ 1 h 20"/>
                  <a:gd name="T2" fmla="*/ 0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4 h 20"/>
                  <a:gd name="T20" fmla="*/ 13 w 13"/>
                  <a:gd name="T21" fmla="*/ 2 h 20"/>
                  <a:gd name="T22" fmla="*/ 13 w 13"/>
                  <a:gd name="T23" fmla="*/ 1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0" y="11"/>
                      <a:pt x="0" y="11"/>
                      <a:pt x="0" y="11"/>
                    </a:cubicBezTo>
                    <a:cubicBezTo>
                      <a:pt x="0" y="12"/>
                      <a:pt x="0" y="12"/>
                      <a:pt x="0" y="13"/>
                    </a:cubicBezTo>
                    <a:cubicBezTo>
                      <a:pt x="0" y="13"/>
                      <a:pt x="0" y="14"/>
                      <a:pt x="1" y="14"/>
                    </a:cubicBezTo>
                    <a:cubicBezTo>
                      <a:pt x="10" y="20"/>
                      <a:pt x="10" y="20"/>
                      <a:pt x="10" y="20"/>
                    </a:cubicBezTo>
                    <a:cubicBezTo>
                      <a:pt x="11" y="20"/>
                      <a:pt x="12" y="20"/>
                      <a:pt x="13" y="19"/>
                    </a:cubicBezTo>
                    <a:cubicBezTo>
                      <a:pt x="13" y="19"/>
                      <a:pt x="13" y="19"/>
                      <a:pt x="13" y="18"/>
                    </a:cubicBezTo>
                    <a:cubicBezTo>
                      <a:pt x="13" y="17"/>
                      <a:pt x="13" y="17"/>
                      <a:pt x="12" y="16"/>
                    </a:cubicBezTo>
                    <a:cubicBezTo>
                      <a:pt x="12" y="16"/>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3" name="Freeform 394"/>
              <p:cNvSpPr>
                <a:spLocks/>
              </p:cNvSpPr>
              <p:nvPr/>
            </p:nvSpPr>
            <p:spPr bwMode="auto">
              <a:xfrm>
                <a:off x="6417" y="2425"/>
                <a:ext cx="12" cy="13"/>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4" name="Freeform 395"/>
              <p:cNvSpPr>
                <a:spLocks/>
              </p:cNvSpPr>
              <p:nvPr/>
            </p:nvSpPr>
            <p:spPr bwMode="auto">
              <a:xfrm>
                <a:off x="6416" y="2425"/>
                <a:ext cx="15" cy="13"/>
              </a:xfrm>
              <a:custGeom>
                <a:avLst/>
                <a:gdLst>
                  <a:gd name="T0" fmla="*/ 4 w 11"/>
                  <a:gd name="T1" fmla="*/ 10 h 10"/>
                  <a:gd name="T2" fmla="*/ 4 w 11"/>
                  <a:gd name="T3" fmla="*/ 10 h 10"/>
                  <a:gd name="T4" fmla="*/ 10 w 11"/>
                  <a:gd name="T5" fmla="*/ 4 h 10"/>
                  <a:gd name="T6" fmla="*/ 11 w 11"/>
                  <a:gd name="T7" fmla="*/ 2 h 10"/>
                  <a:gd name="T8" fmla="*/ 10 w 11"/>
                  <a:gd name="T9" fmla="*/ 0 h 10"/>
                  <a:gd name="T10" fmla="*/ 8 w 11"/>
                  <a:gd name="T11" fmla="*/ 0 h 10"/>
                  <a:gd name="T12" fmla="*/ 6 w 11"/>
                  <a:gd name="T13" fmla="*/ 1 h 10"/>
                  <a:gd name="T14" fmla="*/ 0 w 11"/>
                  <a:gd name="T15" fmla="*/ 7 h 10"/>
                  <a:gd name="T16" fmla="*/ 4 w 11"/>
                  <a:gd name="T17" fmla="*/ 10 h 10"/>
                  <a:gd name="T18" fmla="*/ 4 w 11"/>
                  <a:gd name="T19" fmla="*/ 10 h 10"/>
                  <a:gd name="T20" fmla="*/ 4 w 11"/>
                  <a:gd name="T21" fmla="*/ 10 h 10"/>
                  <a:gd name="T22" fmla="*/ 4 w 11"/>
                  <a:gd name="T23" fmla="*/ 9 h 10"/>
                  <a:gd name="T24" fmla="*/ 1 w 11"/>
                  <a:gd name="T25" fmla="*/ 7 h 10"/>
                  <a:gd name="T26" fmla="*/ 7 w 11"/>
                  <a:gd name="T27" fmla="*/ 1 h 10"/>
                  <a:gd name="T28" fmla="*/ 8 w 11"/>
                  <a:gd name="T29" fmla="*/ 0 h 10"/>
                  <a:gd name="T30" fmla="*/ 9 w 11"/>
                  <a:gd name="T31" fmla="*/ 1 h 10"/>
                  <a:gd name="T32" fmla="*/ 10 w 11"/>
                  <a:gd name="T33" fmla="*/ 2 h 10"/>
                  <a:gd name="T34" fmla="*/ 9 w 11"/>
                  <a:gd name="T35" fmla="*/ 3 h 10"/>
                  <a:gd name="T36" fmla="*/ 4 w 11"/>
                  <a:gd name="T37" fmla="*/ 9 h 10"/>
                  <a:gd name="T38" fmla="*/ 4 w 11"/>
                  <a:gd name="T39" fmla="*/ 10 h 10"/>
                  <a:gd name="T40" fmla="*/ 4 w 11"/>
                  <a:gd name="T41" fmla="*/ 9 h 10"/>
                  <a:gd name="T42" fmla="*/ 4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4" y="10"/>
                    </a:moveTo>
                    <a:cubicBezTo>
                      <a:pt x="4" y="10"/>
                      <a:pt x="4" y="10"/>
                      <a:pt x="4"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1"/>
                      <a:pt x="8" y="0"/>
                      <a:pt x="8" y="0"/>
                    </a:cubicBezTo>
                    <a:cubicBezTo>
                      <a:pt x="9" y="0"/>
                      <a:pt x="9" y="1"/>
                      <a:pt x="9" y="1"/>
                    </a:cubicBezTo>
                    <a:cubicBezTo>
                      <a:pt x="10" y="1"/>
                      <a:pt x="10" y="2"/>
                      <a:pt x="10" y="2"/>
                    </a:cubicBezTo>
                    <a:cubicBezTo>
                      <a:pt x="10" y="3"/>
                      <a:pt x="10"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5" name="Freeform 396"/>
              <p:cNvSpPr>
                <a:spLocks/>
              </p:cNvSpPr>
              <p:nvPr/>
            </p:nvSpPr>
            <p:spPr bwMode="auto">
              <a:xfrm>
                <a:off x="6425" y="2425"/>
                <a:ext cx="23" cy="45"/>
              </a:xfrm>
              <a:custGeom>
                <a:avLst/>
                <a:gdLst>
                  <a:gd name="T0" fmla="*/ 0 w 17"/>
                  <a:gd name="T1" fmla="*/ 1 h 33"/>
                  <a:gd name="T2" fmla="*/ 0 w 17"/>
                  <a:gd name="T3" fmla="*/ 18 h 33"/>
                  <a:gd name="T4" fmla="*/ 0 w 17"/>
                  <a:gd name="T5" fmla="*/ 29 h 33"/>
                  <a:gd name="T6" fmla="*/ 1 w 17"/>
                  <a:gd name="T7" fmla="*/ 33 h 33"/>
                  <a:gd name="T8" fmla="*/ 17 w 17"/>
                  <a:gd name="T9" fmla="*/ 33 h 33"/>
                  <a:gd name="T10" fmla="*/ 16 w 17"/>
                  <a:gd name="T11" fmla="*/ 18 h 33"/>
                  <a:gd name="T12" fmla="*/ 17 w 17"/>
                  <a:gd name="T13" fmla="*/ 1 h 33"/>
                  <a:gd name="T14" fmla="*/ 16 w 17"/>
                  <a:gd name="T15" fmla="*/ 0 h 33"/>
                  <a:gd name="T16" fmla="*/ 12 w 17"/>
                  <a:gd name="T17" fmla="*/ 0 h 33"/>
                  <a:gd name="T18" fmla="*/ 8 w 17"/>
                  <a:gd name="T19" fmla="*/ 4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29"/>
                      <a:pt x="0" y="29"/>
                      <a:pt x="0" y="29"/>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6" y="0"/>
                    </a:cubicBezTo>
                    <a:cubicBezTo>
                      <a:pt x="12" y="0"/>
                      <a:pt x="12" y="0"/>
                      <a:pt x="12" y="0"/>
                    </a:cubicBezTo>
                    <a:cubicBezTo>
                      <a:pt x="11" y="1"/>
                      <a:pt x="8" y="4"/>
                      <a:pt x="8" y="4"/>
                    </a:cubicBezTo>
                    <a:cubicBezTo>
                      <a:pt x="8" y="4"/>
                      <a:pt x="5" y="1"/>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6" name="Freeform 397"/>
              <p:cNvSpPr>
                <a:spLocks/>
              </p:cNvSpPr>
              <p:nvPr/>
            </p:nvSpPr>
            <p:spPr bwMode="auto">
              <a:xfrm>
                <a:off x="6428" y="2516"/>
                <a:ext cx="18" cy="18"/>
              </a:xfrm>
              <a:custGeom>
                <a:avLst/>
                <a:gdLst>
                  <a:gd name="T0" fmla="*/ 0 w 13"/>
                  <a:gd name="T1" fmla="*/ 6 h 13"/>
                  <a:gd name="T2" fmla="*/ 7 w 13"/>
                  <a:gd name="T3" fmla="*/ 13 h 13"/>
                  <a:gd name="T4" fmla="*/ 13 w 13"/>
                  <a:gd name="T5" fmla="*/ 6 h 13"/>
                  <a:gd name="T6" fmla="*/ 7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cubicBezTo>
                      <a:pt x="0" y="10"/>
                      <a:pt x="3" y="13"/>
                      <a:pt x="7" y="13"/>
                    </a:cubicBezTo>
                    <a:cubicBezTo>
                      <a:pt x="10" y="12"/>
                      <a:pt x="13" y="10"/>
                      <a:pt x="13" y="6"/>
                    </a:cubicBezTo>
                    <a:cubicBezTo>
                      <a:pt x="13" y="3"/>
                      <a:pt x="10" y="0"/>
                      <a:pt x="7"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7" name="Freeform 398"/>
              <p:cNvSpPr>
                <a:spLocks/>
              </p:cNvSpPr>
              <p:nvPr/>
            </p:nvSpPr>
            <p:spPr bwMode="auto">
              <a:xfrm>
                <a:off x="6422" y="2565"/>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8" name="Freeform 399"/>
              <p:cNvSpPr>
                <a:spLocks/>
              </p:cNvSpPr>
              <p:nvPr/>
            </p:nvSpPr>
            <p:spPr bwMode="auto">
              <a:xfrm>
                <a:off x="6438" y="2567"/>
                <a:ext cx="12" cy="46"/>
              </a:xfrm>
              <a:custGeom>
                <a:avLst/>
                <a:gdLst>
                  <a:gd name="T0" fmla="*/ 9 w 12"/>
                  <a:gd name="T1" fmla="*/ 5 h 46"/>
                  <a:gd name="T2" fmla="*/ 0 w 12"/>
                  <a:gd name="T3" fmla="*/ 7 h 46"/>
                  <a:gd name="T4" fmla="*/ 1 w 12"/>
                  <a:gd name="T5" fmla="*/ 46 h 46"/>
                  <a:gd name="T6" fmla="*/ 12 w 12"/>
                  <a:gd name="T7" fmla="*/ 46 h 46"/>
                  <a:gd name="T8" fmla="*/ 10 w 12"/>
                  <a:gd name="T9" fmla="*/ 0 h 46"/>
                  <a:gd name="T10" fmla="*/ 9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9" y="5"/>
                    </a:moveTo>
                    <a:lnTo>
                      <a:pt x="0" y="7"/>
                    </a:lnTo>
                    <a:lnTo>
                      <a:pt x="1" y="46"/>
                    </a:lnTo>
                    <a:lnTo>
                      <a:pt x="12" y="46"/>
                    </a:lnTo>
                    <a:lnTo>
                      <a:pt x="10"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9" name="Freeform 400"/>
              <p:cNvSpPr>
                <a:spLocks/>
              </p:cNvSpPr>
              <p:nvPr/>
            </p:nvSpPr>
            <p:spPr bwMode="auto">
              <a:xfrm>
                <a:off x="6444" y="2535"/>
                <a:ext cx="18" cy="28"/>
              </a:xfrm>
              <a:custGeom>
                <a:avLst/>
                <a:gdLst>
                  <a:gd name="T0" fmla="*/ 3 w 13"/>
                  <a:gd name="T1" fmla="*/ 1 h 20"/>
                  <a:gd name="T2" fmla="*/ 12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2" y="11"/>
                      <a:pt x="12" y="11"/>
                      <a:pt x="12"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0" name="Freeform 401"/>
              <p:cNvSpPr>
                <a:spLocks/>
              </p:cNvSpPr>
              <p:nvPr/>
            </p:nvSpPr>
            <p:spPr bwMode="auto">
              <a:xfrm>
                <a:off x="6444" y="2535"/>
                <a:ext cx="13" cy="13"/>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1" name="Freeform 402"/>
              <p:cNvSpPr>
                <a:spLocks/>
              </p:cNvSpPr>
              <p:nvPr/>
            </p:nvSpPr>
            <p:spPr bwMode="auto">
              <a:xfrm>
                <a:off x="6443" y="2535"/>
                <a:ext cx="15" cy="14"/>
              </a:xfrm>
              <a:custGeom>
                <a:avLst/>
                <a:gdLst>
                  <a:gd name="T0" fmla="*/ 7 w 11"/>
                  <a:gd name="T1" fmla="*/ 9 h 10"/>
                  <a:gd name="T2" fmla="*/ 7 w 11"/>
                  <a:gd name="T3" fmla="*/ 9 h 10"/>
                  <a:gd name="T4" fmla="*/ 1 w 11"/>
                  <a:gd name="T5" fmla="*/ 3 h 10"/>
                  <a:gd name="T6" fmla="*/ 1 w 11"/>
                  <a:gd name="T7" fmla="*/ 2 h 10"/>
                  <a:gd name="T8" fmla="*/ 2 w 11"/>
                  <a:gd name="T9" fmla="*/ 1 h 10"/>
                  <a:gd name="T10" fmla="*/ 3 w 11"/>
                  <a:gd name="T11" fmla="*/ 0 h 10"/>
                  <a:gd name="T12" fmla="*/ 4 w 11"/>
                  <a:gd name="T13" fmla="*/ 1 h 10"/>
                  <a:gd name="T14" fmla="*/ 9 w 11"/>
                  <a:gd name="T15" fmla="*/ 7 h 10"/>
                  <a:gd name="T16" fmla="*/ 7 w 11"/>
                  <a:gd name="T17" fmla="*/ 9 h 10"/>
                  <a:gd name="T18" fmla="*/ 7 w 11"/>
                  <a:gd name="T19" fmla="*/ 9 h 10"/>
                  <a:gd name="T20" fmla="*/ 7 w 11"/>
                  <a:gd name="T21" fmla="*/ 9 h 10"/>
                  <a:gd name="T22" fmla="*/ 7 w 11"/>
                  <a:gd name="T23" fmla="*/ 9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6 w 11"/>
                  <a:gd name="T39" fmla="*/ 10 h 10"/>
                  <a:gd name="T40" fmla="*/ 7 w 11"/>
                  <a:gd name="T41" fmla="*/ 10 h 10"/>
                  <a:gd name="T42" fmla="*/ 7 w 11"/>
                  <a:gd name="T43" fmla="*/ 10 h 10"/>
                  <a:gd name="T44" fmla="*/ 7 w 11"/>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0">
                    <a:moveTo>
                      <a:pt x="7" y="9"/>
                    </a:moveTo>
                    <a:cubicBezTo>
                      <a:pt x="7" y="9"/>
                      <a:pt x="7" y="9"/>
                      <a:pt x="7" y="9"/>
                    </a:cubicBezTo>
                    <a:cubicBezTo>
                      <a:pt x="4" y="6"/>
                      <a:pt x="1" y="3"/>
                      <a:pt x="1" y="3"/>
                    </a:cubicBezTo>
                    <a:cubicBezTo>
                      <a:pt x="1" y="3"/>
                      <a:pt x="1" y="2"/>
                      <a:pt x="1" y="2"/>
                    </a:cubicBezTo>
                    <a:cubicBezTo>
                      <a:pt x="1" y="1"/>
                      <a:pt x="1" y="1"/>
                      <a:pt x="2" y="1"/>
                    </a:cubicBezTo>
                    <a:cubicBezTo>
                      <a:pt x="2" y="0"/>
                      <a:pt x="2" y="0"/>
                      <a:pt x="3" y="0"/>
                    </a:cubicBezTo>
                    <a:cubicBezTo>
                      <a:pt x="3" y="0"/>
                      <a:pt x="4" y="0"/>
                      <a:pt x="4" y="1"/>
                    </a:cubicBezTo>
                    <a:cubicBezTo>
                      <a:pt x="9" y="7"/>
                      <a:pt x="9" y="7"/>
                      <a:pt x="9" y="7"/>
                    </a:cubicBezTo>
                    <a:cubicBezTo>
                      <a:pt x="7" y="9"/>
                      <a:pt x="7" y="9"/>
                      <a:pt x="7" y="9"/>
                    </a:cubicBezTo>
                    <a:cubicBezTo>
                      <a:pt x="7" y="9"/>
                      <a:pt x="7" y="9"/>
                      <a:pt x="7" y="9"/>
                    </a:cubicBezTo>
                    <a:cubicBezTo>
                      <a:pt x="7" y="9"/>
                      <a:pt x="7" y="9"/>
                      <a:pt x="7" y="9"/>
                    </a:cubicBezTo>
                    <a:cubicBezTo>
                      <a:pt x="7" y="9"/>
                      <a:pt x="7" y="9"/>
                      <a:pt x="7" y="9"/>
                    </a:cubicBezTo>
                    <a:cubicBezTo>
                      <a:pt x="7" y="10"/>
                      <a:pt x="7" y="10"/>
                      <a:pt x="7" y="10"/>
                    </a:cubicBezTo>
                    <a:cubicBezTo>
                      <a:pt x="11" y="7"/>
                      <a:pt x="11" y="7"/>
                      <a:pt x="11" y="7"/>
                    </a:cubicBezTo>
                    <a:cubicBezTo>
                      <a:pt x="5" y="0"/>
                      <a:pt x="5" y="0"/>
                      <a:pt x="5" y="0"/>
                    </a:cubicBezTo>
                    <a:cubicBezTo>
                      <a:pt x="4" y="0"/>
                      <a:pt x="3" y="0"/>
                      <a:pt x="3" y="0"/>
                    </a:cubicBezTo>
                    <a:cubicBezTo>
                      <a:pt x="2" y="0"/>
                      <a:pt x="2" y="0"/>
                      <a:pt x="1" y="0"/>
                    </a:cubicBezTo>
                    <a:cubicBezTo>
                      <a:pt x="1" y="1"/>
                      <a:pt x="0" y="1"/>
                      <a:pt x="0" y="2"/>
                    </a:cubicBezTo>
                    <a:cubicBezTo>
                      <a:pt x="0" y="3"/>
                      <a:pt x="1" y="3"/>
                      <a:pt x="1" y="4"/>
                    </a:cubicBezTo>
                    <a:cubicBezTo>
                      <a:pt x="1" y="4"/>
                      <a:pt x="3" y="6"/>
                      <a:pt x="6" y="10"/>
                    </a:cubicBezTo>
                    <a:cubicBezTo>
                      <a:pt x="7" y="10"/>
                      <a:pt x="7" y="10"/>
                      <a:pt x="7" y="10"/>
                    </a:cubicBezTo>
                    <a:cubicBezTo>
                      <a:pt x="7" y="10"/>
                      <a:pt x="7" y="10"/>
                      <a:pt x="7" y="10"/>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2" name="Freeform 403"/>
              <p:cNvSpPr>
                <a:spLocks/>
              </p:cNvSpPr>
              <p:nvPr/>
            </p:nvSpPr>
            <p:spPr bwMode="auto">
              <a:xfrm>
                <a:off x="6412" y="2535"/>
                <a:ext cx="17" cy="28"/>
              </a:xfrm>
              <a:custGeom>
                <a:avLst/>
                <a:gdLst>
                  <a:gd name="T0" fmla="*/ 10 w 13"/>
                  <a:gd name="T1" fmla="*/ 1 h 20"/>
                  <a:gd name="T2" fmla="*/ 0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3" name="Freeform 404"/>
              <p:cNvSpPr>
                <a:spLocks/>
              </p:cNvSpPr>
              <p:nvPr/>
            </p:nvSpPr>
            <p:spPr bwMode="auto">
              <a:xfrm>
                <a:off x="6417" y="2535"/>
                <a:ext cx="12" cy="13"/>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4" name="Freeform 405"/>
              <p:cNvSpPr>
                <a:spLocks/>
              </p:cNvSpPr>
              <p:nvPr/>
            </p:nvSpPr>
            <p:spPr bwMode="auto">
              <a:xfrm>
                <a:off x="6416" y="2535"/>
                <a:ext cx="15" cy="14"/>
              </a:xfrm>
              <a:custGeom>
                <a:avLst/>
                <a:gdLst>
                  <a:gd name="T0" fmla="*/ 4 w 11"/>
                  <a:gd name="T1" fmla="*/ 9 h 10"/>
                  <a:gd name="T2" fmla="*/ 4 w 11"/>
                  <a:gd name="T3" fmla="*/ 10 h 10"/>
                  <a:gd name="T4" fmla="*/ 10 w 11"/>
                  <a:gd name="T5" fmla="*/ 4 h 10"/>
                  <a:gd name="T6" fmla="*/ 11 w 11"/>
                  <a:gd name="T7" fmla="*/ 2 h 10"/>
                  <a:gd name="T8" fmla="*/ 10 w 11"/>
                  <a:gd name="T9" fmla="*/ 0 h 10"/>
                  <a:gd name="T10" fmla="*/ 8 w 11"/>
                  <a:gd name="T11" fmla="*/ 0 h 10"/>
                  <a:gd name="T12" fmla="*/ 6 w 11"/>
                  <a:gd name="T13" fmla="*/ 0 h 10"/>
                  <a:gd name="T14" fmla="*/ 0 w 11"/>
                  <a:gd name="T15" fmla="*/ 7 h 10"/>
                  <a:gd name="T16" fmla="*/ 4 w 11"/>
                  <a:gd name="T17" fmla="*/ 10 h 10"/>
                  <a:gd name="T18" fmla="*/ 4 w 11"/>
                  <a:gd name="T19" fmla="*/ 10 h 10"/>
                  <a:gd name="T20" fmla="*/ 4 w 11"/>
                  <a:gd name="T21" fmla="*/ 9 h 10"/>
                  <a:gd name="T22" fmla="*/ 4 w 11"/>
                  <a:gd name="T23" fmla="*/ 9 h 10"/>
                  <a:gd name="T24" fmla="*/ 1 w 11"/>
                  <a:gd name="T25" fmla="*/ 7 h 10"/>
                  <a:gd name="T26" fmla="*/ 7 w 11"/>
                  <a:gd name="T27" fmla="*/ 1 h 10"/>
                  <a:gd name="T28" fmla="*/ 8 w 11"/>
                  <a:gd name="T29" fmla="*/ 0 h 10"/>
                  <a:gd name="T30" fmla="*/ 9 w 11"/>
                  <a:gd name="T31" fmla="*/ 1 h 10"/>
                  <a:gd name="T32" fmla="*/ 10 w 11"/>
                  <a:gd name="T33" fmla="*/ 2 h 10"/>
                  <a:gd name="T34" fmla="*/ 9 w 11"/>
                  <a:gd name="T35" fmla="*/ 3 h 10"/>
                  <a:gd name="T36" fmla="*/ 4 w 11"/>
                  <a:gd name="T37" fmla="*/ 9 h 10"/>
                  <a:gd name="T38" fmla="*/ 4 w 11"/>
                  <a:gd name="T39" fmla="*/ 9 h 10"/>
                  <a:gd name="T40" fmla="*/ 4 w 11"/>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9"/>
                    </a:moveTo>
                    <a:cubicBezTo>
                      <a:pt x="4" y="10"/>
                      <a:pt x="4" y="10"/>
                      <a:pt x="4"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7" y="1"/>
                      <a:pt x="7" y="1"/>
                      <a:pt x="7" y="1"/>
                    </a:cubicBezTo>
                    <a:cubicBezTo>
                      <a:pt x="7" y="0"/>
                      <a:pt x="8" y="0"/>
                      <a:pt x="8" y="0"/>
                    </a:cubicBezTo>
                    <a:cubicBezTo>
                      <a:pt x="9" y="0"/>
                      <a:pt x="9" y="0"/>
                      <a:pt x="9" y="1"/>
                    </a:cubicBezTo>
                    <a:cubicBezTo>
                      <a:pt x="10" y="1"/>
                      <a:pt x="10" y="1"/>
                      <a:pt x="10" y="2"/>
                    </a:cubicBezTo>
                    <a:cubicBezTo>
                      <a:pt x="10" y="2"/>
                      <a:pt x="10" y="3"/>
                      <a:pt x="9" y="3"/>
                    </a:cubicBezTo>
                    <a:cubicBezTo>
                      <a:pt x="9" y="3"/>
                      <a:pt x="7" y="6"/>
                      <a:pt x="4"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 name="Group 607"/>
            <p:cNvGrpSpPr>
              <a:grpSpLocks/>
            </p:cNvGrpSpPr>
            <p:nvPr/>
          </p:nvGrpSpPr>
          <p:grpSpPr bwMode="auto">
            <a:xfrm>
              <a:off x="6735764" y="3567113"/>
              <a:ext cx="3708401" cy="3089276"/>
              <a:chOff x="4243" y="2247"/>
              <a:chExt cx="2336" cy="1946"/>
            </a:xfrm>
          </p:grpSpPr>
          <p:sp>
            <p:nvSpPr>
              <p:cNvPr id="945" name="Freeform 407"/>
              <p:cNvSpPr>
                <a:spLocks/>
              </p:cNvSpPr>
              <p:nvPr/>
            </p:nvSpPr>
            <p:spPr bwMode="auto">
              <a:xfrm>
                <a:off x="6425" y="2534"/>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6" name="Oval 408"/>
              <p:cNvSpPr>
                <a:spLocks noChangeArrowheads="1"/>
              </p:cNvSpPr>
              <p:nvPr/>
            </p:nvSpPr>
            <p:spPr bwMode="auto">
              <a:xfrm>
                <a:off x="6492" y="2296"/>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7" name="Freeform 409"/>
              <p:cNvSpPr>
                <a:spLocks/>
              </p:cNvSpPr>
              <p:nvPr/>
            </p:nvSpPr>
            <p:spPr bwMode="auto">
              <a:xfrm>
                <a:off x="6487" y="2344"/>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8" name="Freeform 410"/>
              <p:cNvSpPr>
                <a:spLocks/>
              </p:cNvSpPr>
              <p:nvPr/>
            </p:nvSpPr>
            <p:spPr bwMode="auto">
              <a:xfrm>
                <a:off x="6502" y="2345"/>
                <a:ext cx="11" cy="48"/>
              </a:xfrm>
              <a:custGeom>
                <a:avLst/>
                <a:gdLst>
                  <a:gd name="T0" fmla="*/ 9 w 11"/>
                  <a:gd name="T1" fmla="*/ 6 h 48"/>
                  <a:gd name="T2" fmla="*/ 0 w 11"/>
                  <a:gd name="T3" fmla="*/ 7 h 48"/>
                  <a:gd name="T4" fmla="*/ 1 w 11"/>
                  <a:gd name="T5" fmla="*/ 48 h 48"/>
                  <a:gd name="T6" fmla="*/ 11 w 11"/>
                  <a:gd name="T7" fmla="*/ 48 h 48"/>
                  <a:gd name="T8" fmla="*/ 9 w 11"/>
                  <a:gd name="T9" fmla="*/ 0 h 48"/>
                  <a:gd name="T10" fmla="*/ 9 w 11"/>
                  <a:gd name="T11" fmla="*/ 6 h 48"/>
                </a:gdLst>
                <a:ahLst/>
                <a:cxnLst>
                  <a:cxn ang="0">
                    <a:pos x="T0" y="T1"/>
                  </a:cxn>
                  <a:cxn ang="0">
                    <a:pos x="T2" y="T3"/>
                  </a:cxn>
                  <a:cxn ang="0">
                    <a:pos x="T4" y="T5"/>
                  </a:cxn>
                  <a:cxn ang="0">
                    <a:pos x="T6" y="T7"/>
                  </a:cxn>
                  <a:cxn ang="0">
                    <a:pos x="T8" y="T9"/>
                  </a:cxn>
                  <a:cxn ang="0">
                    <a:pos x="T10" y="T11"/>
                  </a:cxn>
                </a:cxnLst>
                <a:rect l="0" t="0" r="r" b="b"/>
                <a:pathLst>
                  <a:path w="11" h="48">
                    <a:moveTo>
                      <a:pt x="9" y="6"/>
                    </a:moveTo>
                    <a:lnTo>
                      <a:pt x="0" y="7"/>
                    </a:lnTo>
                    <a:lnTo>
                      <a:pt x="1" y="48"/>
                    </a:lnTo>
                    <a:lnTo>
                      <a:pt x="11" y="48"/>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9" name="Freeform 411"/>
              <p:cNvSpPr>
                <a:spLocks/>
              </p:cNvSpPr>
              <p:nvPr/>
            </p:nvSpPr>
            <p:spPr bwMode="auto">
              <a:xfrm>
                <a:off x="6507" y="2314"/>
                <a:ext cx="20" cy="29"/>
              </a:xfrm>
              <a:custGeom>
                <a:avLst/>
                <a:gdLst>
                  <a:gd name="T0" fmla="*/ 4 w 14"/>
                  <a:gd name="T1" fmla="*/ 1 h 21"/>
                  <a:gd name="T2" fmla="*/ 13 w 14"/>
                  <a:gd name="T3" fmla="*/ 11 h 21"/>
                  <a:gd name="T4" fmla="*/ 13 w 14"/>
                  <a:gd name="T5" fmla="*/ 13 h 21"/>
                  <a:gd name="T6" fmla="*/ 12 w 14"/>
                  <a:gd name="T7" fmla="*/ 14 h 21"/>
                  <a:gd name="T8" fmla="*/ 4 w 14"/>
                  <a:gd name="T9" fmla="*/ 20 h 21"/>
                  <a:gd name="T10" fmla="*/ 1 w 14"/>
                  <a:gd name="T11" fmla="*/ 19 h 21"/>
                  <a:gd name="T12" fmla="*/ 0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2" y="14"/>
                    </a:cubicBezTo>
                    <a:cubicBezTo>
                      <a:pt x="4" y="20"/>
                      <a:pt x="4" y="20"/>
                      <a:pt x="4" y="20"/>
                    </a:cubicBezTo>
                    <a:cubicBezTo>
                      <a:pt x="3" y="21"/>
                      <a:pt x="1" y="20"/>
                      <a:pt x="1" y="19"/>
                    </a:cubicBezTo>
                    <a:cubicBezTo>
                      <a:pt x="0" y="19"/>
                      <a:pt x="0" y="19"/>
                      <a:pt x="0" y="18"/>
                    </a:cubicBezTo>
                    <a:cubicBezTo>
                      <a:pt x="0" y="18"/>
                      <a:pt x="1" y="17"/>
                      <a:pt x="1" y="17"/>
                    </a:cubicBezTo>
                    <a:cubicBezTo>
                      <a:pt x="1" y="17"/>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0" name="Freeform 412"/>
              <p:cNvSpPr>
                <a:spLocks/>
              </p:cNvSpPr>
              <p:nvPr/>
            </p:nvSpPr>
            <p:spPr bwMode="auto">
              <a:xfrm>
                <a:off x="6507" y="2314"/>
                <a:ext cx="13" cy="14"/>
              </a:xfrm>
              <a:custGeom>
                <a:avLst/>
                <a:gdLst>
                  <a:gd name="T0" fmla="*/ 6 w 9"/>
                  <a:gd name="T1" fmla="*/ 10 h 10"/>
                  <a:gd name="T2" fmla="*/ 1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1" y="4"/>
                      <a:pt x="1" y="4"/>
                    </a:cubicBezTo>
                    <a:cubicBezTo>
                      <a:pt x="0" y="3"/>
                      <a:pt x="0" y="3"/>
                      <a:pt x="0" y="2"/>
                    </a:cubicBezTo>
                    <a:cubicBezTo>
                      <a:pt x="0" y="2"/>
                      <a:pt x="0" y="1"/>
                      <a:pt x="1" y="1"/>
                    </a:cubicBezTo>
                    <a:cubicBezTo>
                      <a:pt x="2"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1" name="Freeform 413"/>
              <p:cNvSpPr>
                <a:spLocks/>
              </p:cNvSpPr>
              <p:nvPr/>
            </p:nvSpPr>
            <p:spPr bwMode="auto">
              <a:xfrm>
                <a:off x="6507" y="2314"/>
                <a:ext cx="14" cy="14"/>
              </a:xfrm>
              <a:custGeom>
                <a:avLst/>
                <a:gdLst>
                  <a:gd name="T0" fmla="*/ 6 w 10"/>
                  <a:gd name="T1" fmla="*/ 10 h 10"/>
                  <a:gd name="T2" fmla="*/ 6 w 10"/>
                  <a:gd name="T3" fmla="*/ 10 h 10"/>
                  <a:gd name="T4" fmla="*/ 1 w 10"/>
                  <a:gd name="T5" fmla="*/ 4 h 10"/>
                  <a:gd name="T6" fmla="*/ 1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1" y="3"/>
                      <a:pt x="1" y="3"/>
                      <a:pt x="1" y="2"/>
                    </a:cubicBezTo>
                    <a:cubicBezTo>
                      <a:pt x="1" y="2"/>
                      <a:pt x="1" y="1"/>
                      <a:pt x="1" y="1"/>
                    </a:cubicBezTo>
                    <a:cubicBezTo>
                      <a:pt x="1" y="1"/>
                      <a:pt x="2" y="1"/>
                      <a:pt x="2" y="1"/>
                    </a:cubicBezTo>
                    <a:cubicBezTo>
                      <a:pt x="3"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2" name="Freeform 414"/>
              <p:cNvSpPr>
                <a:spLocks/>
              </p:cNvSpPr>
              <p:nvPr/>
            </p:nvSpPr>
            <p:spPr bwMode="auto">
              <a:xfrm>
                <a:off x="6475" y="2314"/>
                <a:ext cx="19" cy="29"/>
              </a:xfrm>
              <a:custGeom>
                <a:avLst/>
                <a:gdLst>
                  <a:gd name="T0" fmla="*/ 10 w 14"/>
                  <a:gd name="T1" fmla="*/ 1 h 21"/>
                  <a:gd name="T2" fmla="*/ 1 w 14"/>
                  <a:gd name="T3" fmla="*/ 11 h 21"/>
                  <a:gd name="T4" fmla="*/ 0 w 14"/>
                  <a:gd name="T5" fmla="*/ 13 h 21"/>
                  <a:gd name="T6" fmla="*/ 1 w 14"/>
                  <a:gd name="T7" fmla="*/ 14 h 21"/>
                  <a:gd name="T8" fmla="*/ 10 w 14"/>
                  <a:gd name="T9" fmla="*/ 20 h 21"/>
                  <a:gd name="T10" fmla="*/ 13 w 14"/>
                  <a:gd name="T11" fmla="*/ 19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0" y="13"/>
                    </a:cubicBezTo>
                    <a:cubicBezTo>
                      <a:pt x="1" y="14"/>
                      <a:pt x="1" y="14"/>
                      <a:pt x="1" y="14"/>
                    </a:cubicBezTo>
                    <a:cubicBezTo>
                      <a:pt x="10" y="20"/>
                      <a:pt x="10" y="20"/>
                      <a:pt x="10" y="20"/>
                    </a:cubicBezTo>
                    <a:cubicBezTo>
                      <a:pt x="11" y="21"/>
                      <a:pt x="13" y="20"/>
                      <a:pt x="13" y="19"/>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3" name="Freeform 415"/>
              <p:cNvSpPr>
                <a:spLocks/>
              </p:cNvSpPr>
              <p:nvPr/>
            </p:nvSpPr>
            <p:spPr bwMode="auto">
              <a:xfrm>
                <a:off x="6480" y="2314"/>
                <a:ext cx="14" cy="14"/>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4"/>
                      <a:pt x="9" y="4"/>
                    </a:cubicBezTo>
                    <a:cubicBezTo>
                      <a:pt x="10" y="3"/>
                      <a:pt x="10" y="3"/>
                      <a:pt x="10" y="2"/>
                    </a:cubicBezTo>
                    <a:cubicBezTo>
                      <a:pt x="10" y="2"/>
                      <a:pt x="9"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4" name="Freeform 416"/>
              <p:cNvSpPr>
                <a:spLocks/>
              </p:cNvSpPr>
              <p:nvPr/>
            </p:nvSpPr>
            <p:spPr bwMode="auto">
              <a:xfrm>
                <a:off x="6480" y="2314"/>
                <a:ext cx="14" cy="14"/>
              </a:xfrm>
              <a:custGeom>
                <a:avLst/>
                <a:gdLst>
                  <a:gd name="T0" fmla="*/ 4 w 10"/>
                  <a:gd name="T1" fmla="*/ 10 h 10"/>
                  <a:gd name="T2" fmla="*/ 4 w 10"/>
                  <a:gd name="T3" fmla="*/ 10 h 10"/>
                  <a:gd name="T4" fmla="*/ 9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6 w 10"/>
                  <a:gd name="T27" fmla="*/ 1 h 10"/>
                  <a:gd name="T28" fmla="*/ 8 w 10"/>
                  <a:gd name="T29" fmla="*/ 1 h 10"/>
                  <a:gd name="T30" fmla="*/ 9 w 10"/>
                  <a:gd name="T31" fmla="*/ 1 h 10"/>
                  <a:gd name="T32" fmla="*/ 9 w 10"/>
                  <a:gd name="T33" fmla="*/ 2 h 10"/>
                  <a:gd name="T34" fmla="*/ 9 w 10"/>
                  <a:gd name="T35" fmla="*/ 4 h 10"/>
                  <a:gd name="T36" fmla="*/ 3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9" y="4"/>
                      <a:pt x="9"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8" y="1"/>
                      <a:pt x="9" y="1"/>
                    </a:cubicBezTo>
                    <a:cubicBezTo>
                      <a:pt x="9" y="1"/>
                      <a:pt x="9" y="2"/>
                      <a:pt x="9" y="2"/>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5" name="Freeform 417"/>
              <p:cNvSpPr>
                <a:spLocks/>
              </p:cNvSpPr>
              <p:nvPr/>
            </p:nvSpPr>
            <p:spPr bwMode="auto">
              <a:xfrm>
                <a:off x="6488" y="2314"/>
                <a:ext cx="23" cy="45"/>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4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6" name="Oval 418"/>
              <p:cNvSpPr>
                <a:spLocks noChangeArrowheads="1"/>
              </p:cNvSpPr>
              <p:nvPr/>
            </p:nvSpPr>
            <p:spPr bwMode="auto">
              <a:xfrm>
                <a:off x="6492" y="2405"/>
                <a:ext cx="17"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7" name="Freeform 419"/>
              <p:cNvSpPr>
                <a:spLocks/>
              </p:cNvSpPr>
              <p:nvPr/>
            </p:nvSpPr>
            <p:spPr bwMode="auto">
              <a:xfrm>
                <a:off x="6487" y="245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1"/>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8" name="Freeform 420"/>
              <p:cNvSpPr>
                <a:spLocks/>
              </p:cNvSpPr>
              <p:nvPr/>
            </p:nvSpPr>
            <p:spPr bwMode="auto">
              <a:xfrm>
                <a:off x="6502" y="2456"/>
                <a:ext cx="11" cy="47"/>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9" name="Freeform 421"/>
              <p:cNvSpPr>
                <a:spLocks/>
              </p:cNvSpPr>
              <p:nvPr/>
            </p:nvSpPr>
            <p:spPr bwMode="auto">
              <a:xfrm>
                <a:off x="6507" y="2425"/>
                <a:ext cx="20" cy="27"/>
              </a:xfrm>
              <a:custGeom>
                <a:avLst/>
                <a:gdLst>
                  <a:gd name="T0" fmla="*/ 4 w 14"/>
                  <a:gd name="T1" fmla="*/ 1 h 20"/>
                  <a:gd name="T2" fmla="*/ 13 w 14"/>
                  <a:gd name="T3" fmla="*/ 11 h 20"/>
                  <a:gd name="T4" fmla="*/ 13 w 14"/>
                  <a:gd name="T5" fmla="*/ 13 h 20"/>
                  <a:gd name="T6" fmla="*/ 12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4 h 20"/>
                  <a:gd name="T20" fmla="*/ 0 w 14"/>
                  <a:gd name="T21" fmla="*/ 2 h 20"/>
                  <a:gd name="T22" fmla="*/ 1 w 14"/>
                  <a:gd name="T23" fmla="*/ 1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2"/>
                      <a:pt x="14" y="12"/>
                      <a:pt x="13" y="13"/>
                    </a:cubicBezTo>
                    <a:cubicBezTo>
                      <a:pt x="13" y="13"/>
                      <a:pt x="13" y="14"/>
                      <a:pt x="12" y="14"/>
                    </a:cubicBezTo>
                    <a:cubicBezTo>
                      <a:pt x="4" y="20"/>
                      <a:pt x="4" y="20"/>
                      <a:pt x="4" y="20"/>
                    </a:cubicBezTo>
                    <a:cubicBezTo>
                      <a:pt x="3" y="20"/>
                      <a:pt x="1" y="20"/>
                      <a:pt x="1" y="19"/>
                    </a:cubicBezTo>
                    <a:cubicBezTo>
                      <a:pt x="0" y="19"/>
                      <a:pt x="0" y="19"/>
                      <a:pt x="0" y="18"/>
                    </a:cubicBezTo>
                    <a:cubicBezTo>
                      <a:pt x="0" y="17"/>
                      <a:pt x="1" y="17"/>
                      <a:pt x="1" y="16"/>
                    </a:cubicBezTo>
                    <a:cubicBezTo>
                      <a:pt x="1" y="16"/>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0" name="Freeform 422"/>
              <p:cNvSpPr>
                <a:spLocks/>
              </p:cNvSpPr>
              <p:nvPr/>
            </p:nvSpPr>
            <p:spPr bwMode="auto">
              <a:xfrm>
                <a:off x="6507" y="2425"/>
                <a:ext cx="13" cy="13"/>
              </a:xfrm>
              <a:custGeom>
                <a:avLst/>
                <a:gdLst>
                  <a:gd name="T0" fmla="*/ 6 w 9"/>
                  <a:gd name="T1" fmla="*/ 10 h 10"/>
                  <a:gd name="T2" fmla="*/ 1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1" y="4"/>
                      <a:pt x="1" y="4"/>
                    </a:cubicBezTo>
                    <a:cubicBezTo>
                      <a:pt x="0" y="3"/>
                      <a:pt x="0" y="3"/>
                      <a:pt x="0" y="2"/>
                    </a:cubicBezTo>
                    <a:cubicBezTo>
                      <a:pt x="0" y="2"/>
                      <a:pt x="0" y="1"/>
                      <a:pt x="1" y="1"/>
                    </a:cubicBezTo>
                    <a:cubicBezTo>
                      <a:pt x="2"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1" name="Freeform 423"/>
              <p:cNvSpPr>
                <a:spLocks/>
              </p:cNvSpPr>
              <p:nvPr/>
            </p:nvSpPr>
            <p:spPr bwMode="auto">
              <a:xfrm>
                <a:off x="6507" y="2425"/>
                <a:ext cx="14" cy="13"/>
              </a:xfrm>
              <a:custGeom>
                <a:avLst/>
                <a:gdLst>
                  <a:gd name="T0" fmla="*/ 6 w 10"/>
                  <a:gd name="T1" fmla="*/ 10 h 10"/>
                  <a:gd name="T2" fmla="*/ 6 w 10"/>
                  <a:gd name="T3" fmla="*/ 9 h 10"/>
                  <a:gd name="T4" fmla="*/ 1 w 10"/>
                  <a:gd name="T5" fmla="*/ 3 h 10"/>
                  <a:gd name="T6" fmla="*/ 1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1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1" y="3"/>
                      <a:pt x="1" y="3"/>
                      <a:pt x="1" y="2"/>
                    </a:cubicBezTo>
                    <a:cubicBezTo>
                      <a:pt x="1" y="2"/>
                      <a:pt x="1" y="1"/>
                      <a:pt x="1" y="1"/>
                    </a:cubicBezTo>
                    <a:cubicBezTo>
                      <a:pt x="1" y="1"/>
                      <a:pt x="2" y="0"/>
                      <a:pt x="2" y="0"/>
                    </a:cubicBezTo>
                    <a:cubicBezTo>
                      <a:pt x="3" y="0"/>
                      <a:pt x="3" y="1"/>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1"/>
                      <a:pt x="4" y="1"/>
                      <a:pt x="4" y="1"/>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2" name="Freeform 424"/>
              <p:cNvSpPr>
                <a:spLocks/>
              </p:cNvSpPr>
              <p:nvPr/>
            </p:nvSpPr>
            <p:spPr bwMode="auto">
              <a:xfrm>
                <a:off x="6475" y="2425"/>
                <a:ext cx="19" cy="27"/>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4 h 20"/>
                  <a:gd name="T20" fmla="*/ 14 w 14"/>
                  <a:gd name="T21" fmla="*/ 2 h 20"/>
                  <a:gd name="T22" fmla="*/ 13 w 14"/>
                  <a:gd name="T23" fmla="*/ 1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2"/>
                      <a:pt x="0" y="12"/>
                      <a:pt x="0" y="13"/>
                    </a:cubicBezTo>
                    <a:cubicBezTo>
                      <a:pt x="1" y="13"/>
                      <a:pt x="1" y="14"/>
                      <a:pt x="1" y="14"/>
                    </a:cubicBezTo>
                    <a:cubicBezTo>
                      <a:pt x="10" y="20"/>
                      <a:pt x="10" y="20"/>
                      <a:pt x="10" y="20"/>
                    </a:cubicBezTo>
                    <a:cubicBezTo>
                      <a:pt x="11" y="20"/>
                      <a:pt x="13" y="20"/>
                      <a:pt x="13" y="19"/>
                    </a:cubicBezTo>
                    <a:cubicBezTo>
                      <a:pt x="13" y="19"/>
                      <a:pt x="14" y="19"/>
                      <a:pt x="14" y="18"/>
                    </a:cubicBezTo>
                    <a:cubicBezTo>
                      <a:pt x="14" y="17"/>
                      <a:pt x="13" y="17"/>
                      <a:pt x="13" y="16"/>
                    </a:cubicBezTo>
                    <a:cubicBezTo>
                      <a:pt x="13" y="16"/>
                      <a:pt x="8" y="14"/>
                      <a:pt x="6" y="12"/>
                    </a:cubicBezTo>
                    <a:cubicBezTo>
                      <a:pt x="8" y="10"/>
                      <a:pt x="13" y="4"/>
                      <a:pt x="13" y="4"/>
                    </a:cubicBezTo>
                    <a:cubicBezTo>
                      <a:pt x="14"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3" name="Freeform 425"/>
              <p:cNvSpPr>
                <a:spLocks/>
              </p:cNvSpPr>
              <p:nvPr/>
            </p:nvSpPr>
            <p:spPr bwMode="auto">
              <a:xfrm>
                <a:off x="6480" y="2425"/>
                <a:ext cx="14" cy="13"/>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4"/>
                      <a:pt x="9" y="4"/>
                    </a:cubicBezTo>
                    <a:cubicBezTo>
                      <a:pt x="10" y="3"/>
                      <a:pt x="10" y="3"/>
                      <a:pt x="10" y="2"/>
                    </a:cubicBezTo>
                    <a:cubicBezTo>
                      <a:pt x="10" y="2"/>
                      <a:pt x="9"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4" name="Freeform 426"/>
              <p:cNvSpPr>
                <a:spLocks/>
              </p:cNvSpPr>
              <p:nvPr/>
            </p:nvSpPr>
            <p:spPr bwMode="auto">
              <a:xfrm>
                <a:off x="6480" y="2425"/>
                <a:ext cx="14" cy="13"/>
              </a:xfrm>
              <a:custGeom>
                <a:avLst/>
                <a:gdLst>
                  <a:gd name="T0" fmla="*/ 4 w 10"/>
                  <a:gd name="T1" fmla="*/ 10 h 10"/>
                  <a:gd name="T2" fmla="*/ 4 w 10"/>
                  <a:gd name="T3" fmla="*/ 10 h 10"/>
                  <a:gd name="T4" fmla="*/ 9 w 10"/>
                  <a:gd name="T5" fmla="*/ 4 h 10"/>
                  <a:gd name="T6" fmla="*/ 10 w 10"/>
                  <a:gd name="T7" fmla="*/ 2 h 10"/>
                  <a:gd name="T8" fmla="*/ 9 w 10"/>
                  <a:gd name="T9" fmla="*/ 0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9" y="4"/>
                      <a:pt x="9" y="4"/>
                    </a:cubicBezTo>
                    <a:cubicBezTo>
                      <a:pt x="10" y="3"/>
                      <a:pt x="10" y="3"/>
                      <a:pt x="10" y="2"/>
                    </a:cubicBezTo>
                    <a:cubicBezTo>
                      <a:pt x="10" y="1"/>
                      <a:pt x="10" y="1"/>
                      <a:pt x="9" y="0"/>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6" y="1"/>
                      <a:pt x="6" y="1"/>
                      <a:pt x="6" y="1"/>
                    </a:cubicBezTo>
                    <a:cubicBezTo>
                      <a:pt x="7" y="1"/>
                      <a:pt x="7" y="0"/>
                      <a:pt x="8" y="0"/>
                    </a:cubicBezTo>
                    <a:cubicBezTo>
                      <a:pt x="8" y="0"/>
                      <a:pt x="8" y="1"/>
                      <a:pt x="9" y="1"/>
                    </a:cubicBezTo>
                    <a:cubicBezTo>
                      <a:pt x="9" y="1"/>
                      <a:pt x="9" y="2"/>
                      <a:pt x="9" y="2"/>
                    </a:cubicBezTo>
                    <a:cubicBezTo>
                      <a:pt x="9" y="3"/>
                      <a:pt x="9" y="3"/>
                      <a:pt x="9" y="3"/>
                    </a:cubicBezTo>
                    <a:cubicBezTo>
                      <a:pt x="9" y="3"/>
                      <a:pt x="7" y="6"/>
                      <a:pt x="3"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5" name="Freeform 427"/>
              <p:cNvSpPr>
                <a:spLocks/>
              </p:cNvSpPr>
              <p:nvPr/>
            </p:nvSpPr>
            <p:spPr bwMode="auto">
              <a:xfrm>
                <a:off x="6488" y="2425"/>
                <a:ext cx="23" cy="45"/>
              </a:xfrm>
              <a:custGeom>
                <a:avLst/>
                <a:gdLst>
                  <a:gd name="T0" fmla="*/ 0 w 17"/>
                  <a:gd name="T1" fmla="*/ 1 h 33"/>
                  <a:gd name="T2" fmla="*/ 1 w 17"/>
                  <a:gd name="T3" fmla="*/ 18 h 33"/>
                  <a:gd name="T4" fmla="*/ 1 w 17"/>
                  <a:gd name="T5" fmla="*/ 29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4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29"/>
                      <a:pt x="1" y="29"/>
                      <a:pt x="1" y="29"/>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1"/>
                      <a:pt x="9" y="4"/>
                      <a:pt x="9" y="4"/>
                    </a:cubicBezTo>
                    <a:cubicBezTo>
                      <a:pt x="9" y="4"/>
                      <a:pt x="6" y="1"/>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6" name="Freeform 428"/>
              <p:cNvSpPr>
                <a:spLocks/>
              </p:cNvSpPr>
              <p:nvPr/>
            </p:nvSpPr>
            <p:spPr bwMode="auto">
              <a:xfrm>
                <a:off x="6492" y="2516"/>
                <a:ext cx="17" cy="18"/>
              </a:xfrm>
              <a:custGeom>
                <a:avLst/>
                <a:gdLst>
                  <a:gd name="T0" fmla="*/ 0 w 12"/>
                  <a:gd name="T1" fmla="*/ 6 h 13"/>
                  <a:gd name="T2" fmla="*/ 6 w 12"/>
                  <a:gd name="T3" fmla="*/ 13 h 13"/>
                  <a:gd name="T4" fmla="*/ 12 w 12"/>
                  <a:gd name="T5" fmla="*/ 6 h 13"/>
                  <a:gd name="T6" fmla="*/ 6 w 12"/>
                  <a:gd name="T7" fmla="*/ 0 h 13"/>
                  <a:gd name="T8" fmla="*/ 0 w 12"/>
                  <a:gd name="T9" fmla="*/ 6 h 13"/>
                </a:gdLst>
                <a:ahLst/>
                <a:cxnLst>
                  <a:cxn ang="0">
                    <a:pos x="T0" y="T1"/>
                  </a:cxn>
                  <a:cxn ang="0">
                    <a:pos x="T2" y="T3"/>
                  </a:cxn>
                  <a:cxn ang="0">
                    <a:pos x="T4" y="T5"/>
                  </a:cxn>
                  <a:cxn ang="0">
                    <a:pos x="T6" y="T7"/>
                  </a:cxn>
                  <a:cxn ang="0">
                    <a:pos x="T8" y="T9"/>
                  </a:cxn>
                </a:cxnLst>
                <a:rect l="0" t="0" r="r" b="b"/>
                <a:pathLst>
                  <a:path w="12" h="13">
                    <a:moveTo>
                      <a:pt x="0" y="6"/>
                    </a:moveTo>
                    <a:cubicBezTo>
                      <a:pt x="0" y="10"/>
                      <a:pt x="3" y="13"/>
                      <a:pt x="6" y="13"/>
                    </a:cubicBezTo>
                    <a:cubicBezTo>
                      <a:pt x="10" y="12"/>
                      <a:pt x="12" y="10"/>
                      <a:pt x="12"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7" name="Freeform 429"/>
              <p:cNvSpPr>
                <a:spLocks/>
              </p:cNvSpPr>
              <p:nvPr/>
            </p:nvSpPr>
            <p:spPr bwMode="auto">
              <a:xfrm>
                <a:off x="6487" y="2565"/>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8" name="Freeform 430"/>
              <p:cNvSpPr>
                <a:spLocks/>
              </p:cNvSpPr>
              <p:nvPr/>
            </p:nvSpPr>
            <p:spPr bwMode="auto">
              <a:xfrm>
                <a:off x="6502" y="2567"/>
                <a:ext cx="11" cy="46"/>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9" name="Freeform 431"/>
              <p:cNvSpPr>
                <a:spLocks/>
              </p:cNvSpPr>
              <p:nvPr/>
            </p:nvSpPr>
            <p:spPr bwMode="auto">
              <a:xfrm>
                <a:off x="6507" y="2535"/>
                <a:ext cx="20" cy="28"/>
              </a:xfrm>
              <a:custGeom>
                <a:avLst/>
                <a:gdLst>
                  <a:gd name="T0" fmla="*/ 4 w 14"/>
                  <a:gd name="T1" fmla="*/ 1 h 20"/>
                  <a:gd name="T2" fmla="*/ 13 w 14"/>
                  <a:gd name="T3" fmla="*/ 11 h 20"/>
                  <a:gd name="T4" fmla="*/ 13 w 14"/>
                  <a:gd name="T5" fmla="*/ 13 h 20"/>
                  <a:gd name="T6" fmla="*/ 12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3"/>
                    </a:cubicBezTo>
                    <a:cubicBezTo>
                      <a:pt x="13" y="13"/>
                      <a:pt x="13" y="14"/>
                      <a:pt x="12" y="14"/>
                    </a:cubicBezTo>
                    <a:cubicBezTo>
                      <a:pt x="4" y="20"/>
                      <a:pt x="4" y="20"/>
                      <a:pt x="4" y="20"/>
                    </a:cubicBezTo>
                    <a:cubicBezTo>
                      <a:pt x="3" y="20"/>
                      <a:pt x="1" y="20"/>
                      <a:pt x="1" y="19"/>
                    </a:cubicBezTo>
                    <a:cubicBezTo>
                      <a:pt x="0"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0" name="Freeform 432"/>
              <p:cNvSpPr>
                <a:spLocks/>
              </p:cNvSpPr>
              <p:nvPr/>
            </p:nvSpPr>
            <p:spPr bwMode="auto">
              <a:xfrm>
                <a:off x="6507" y="2535"/>
                <a:ext cx="13" cy="13"/>
              </a:xfrm>
              <a:custGeom>
                <a:avLst/>
                <a:gdLst>
                  <a:gd name="T0" fmla="*/ 6 w 9"/>
                  <a:gd name="T1" fmla="*/ 9 h 9"/>
                  <a:gd name="T2" fmla="*/ 1 w 9"/>
                  <a:gd name="T3" fmla="*/ 3 h 9"/>
                  <a:gd name="T4" fmla="*/ 0 w 9"/>
                  <a:gd name="T5" fmla="*/ 2 h 9"/>
                  <a:gd name="T6" fmla="*/ 1 w 9"/>
                  <a:gd name="T7" fmla="*/ 0 h 9"/>
                  <a:gd name="T8" fmla="*/ 4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1" y="3"/>
                      <a:pt x="1" y="3"/>
                    </a:cubicBezTo>
                    <a:cubicBezTo>
                      <a:pt x="0" y="3"/>
                      <a:pt x="0" y="2"/>
                      <a:pt x="0" y="2"/>
                    </a:cubicBezTo>
                    <a:cubicBezTo>
                      <a:pt x="0" y="1"/>
                      <a:pt x="0" y="1"/>
                      <a:pt x="1" y="0"/>
                    </a:cubicBezTo>
                    <a:cubicBezTo>
                      <a:pt x="2" y="0"/>
                      <a:pt x="3" y="0"/>
                      <a:pt x="4"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1" name="Freeform 433"/>
              <p:cNvSpPr>
                <a:spLocks/>
              </p:cNvSpPr>
              <p:nvPr/>
            </p:nvSpPr>
            <p:spPr bwMode="auto">
              <a:xfrm>
                <a:off x="6507" y="2535"/>
                <a:ext cx="14" cy="14"/>
              </a:xfrm>
              <a:custGeom>
                <a:avLst/>
                <a:gdLst>
                  <a:gd name="T0" fmla="*/ 6 w 10"/>
                  <a:gd name="T1" fmla="*/ 9 h 10"/>
                  <a:gd name="T2" fmla="*/ 6 w 10"/>
                  <a:gd name="T3" fmla="*/ 9 h 10"/>
                  <a:gd name="T4" fmla="*/ 1 w 10"/>
                  <a:gd name="T5" fmla="*/ 3 h 10"/>
                  <a:gd name="T6" fmla="*/ 1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9 h 10"/>
                  <a:gd name="T20" fmla="*/ 6 w 10"/>
                  <a:gd name="T21" fmla="*/ 9 h 10"/>
                  <a:gd name="T22" fmla="*/ 6 w 10"/>
                  <a:gd name="T23" fmla="*/ 9 h 10"/>
                  <a:gd name="T24" fmla="*/ 6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6 w 10"/>
                  <a:gd name="T43" fmla="*/ 10 h 10"/>
                  <a:gd name="T44" fmla="*/ 6 w 10"/>
                  <a:gd name="T4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9"/>
                    </a:moveTo>
                    <a:cubicBezTo>
                      <a:pt x="6" y="9"/>
                      <a:pt x="6" y="9"/>
                      <a:pt x="6" y="9"/>
                    </a:cubicBezTo>
                    <a:cubicBezTo>
                      <a:pt x="3" y="6"/>
                      <a:pt x="1" y="3"/>
                      <a:pt x="1" y="3"/>
                    </a:cubicBezTo>
                    <a:cubicBezTo>
                      <a:pt x="1" y="3"/>
                      <a:pt x="1" y="2"/>
                      <a:pt x="1" y="2"/>
                    </a:cubicBezTo>
                    <a:cubicBezTo>
                      <a:pt x="1" y="1"/>
                      <a:pt x="1" y="1"/>
                      <a:pt x="1" y="1"/>
                    </a:cubicBezTo>
                    <a:cubicBezTo>
                      <a:pt x="1" y="0"/>
                      <a:pt x="2" y="0"/>
                      <a:pt x="2" y="0"/>
                    </a:cubicBezTo>
                    <a:cubicBezTo>
                      <a:pt x="3" y="0"/>
                      <a:pt x="3" y="0"/>
                      <a:pt x="3" y="1"/>
                    </a:cubicBezTo>
                    <a:cubicBezTo>
                      <a:pt x="9" y="7"/>
                      <a:pt x="9" y="7"/>
                      <a:pt x="9" y="7"/>
                    </a:cubicBezTo>
                    <a:cubicBezTo>
                      <a:pt x="6" y="9"/>
                      <a:pt x="6" y="9"/>
                      <a:pt x="6" y="9"/>
                    </a:cubicBezTo>
                    <a:cubicBezTo>
                      <a:pt x="6" y="9"/>
                      <a:pt x="6" y="9"/>
                      <a:pt x="6" y="9"/>
                    </a:cubicBezTo>
                    <a:cubicBezTo>
                      <a:pt x="6" y="9"/>
                      <a:pt x="6" y="9"/>
                      <a:pt x="6" y="9"/>
                    </a:cubicBezTo>
                    <a:cubicBezTo>
                      <a:pt x="6" y="9"/>
                      <a:pt x="6" y="9"/>
                      <a:pt x="6" y="9"/>
                    </a:cubicBezTo>
                    <a:cubicBezTo>
                      <a:pt x="6" y="10"/>
                      <a:pt x="6" y="10"/>
                      <a:pt x="6"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2" name="Freeform 434"/>
              <p:cNvSpPr>
                <a:spLocks/>
              </p:cNvSpPr>
              <p:nvPr/>
            </p:nvSpPr>
            <p:spPr bwMode="auto">
              <a:xfrm>
                <a:off x="6475" y="2535"/>
                <a:ext cx="19" cy="28"/>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0" y="13"/>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3" name="Freeform 435"/>
              <p:cNvSpPr>
                <a:spLocks/>
              </p:cNvSpPr>
              <p:nvPr/>
            </p:nvSpPr>
            <p:spPr bwMode="auto">
              <a:xfrm>
                <a:off x="6480" y="2535"/>
                <a:ext cx="14" cy="13"/>
              </a:xfrm>
              <a:custGeom>
                <a:avLst/>
                <a:gdLst>
                  <a:gd name="T0" fmla="*/ 4 w 10"/>
                  <a:gd name="T1" fmla="*/ 9 h 9"/>
                  <a:gd name="T2" fmla="*/ 9 w 10"/>
                  <a:gd name="T3" fmla="*/ 3 h 9"/>
                  <a:gd name="T4" fmla="*/ 10 w 10"/>
                  <a:gd name="T5" fmla="*/ 2 h 9"/>
                  <a:gd name="T6" fmla="*/ 9 w 10"/>
                  <a:gd name="T7" fmla="*/ 0 h 9"/>
                  <a:gd name="T8" fmla="*/ 6 w 10"/>
                  <a:gd name="T9" fmla="*/ 1 h 9"/>
                  <a:gd name="T10" fmla="*/ 0 w 10"/>
                  <a:gd name="T11" fmla="*/ 7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7" y="6"/>
                      <a:pt x="9" y="3"/>
                      <a:pt x="9" y="3"/>
                    </a:cubicBezTo>
                    <a:cubicBezTo>
                      <a:pt x="10" y="3"/>
                      <a:pt x="10" y="2"/>
                      <a:pt x="10" y="2"/>
                    </a:cubicBezTo>
                    <a:cubicBezTo>
                      <a:pt x="10" y="1"/>
                      <a:pt x="9" y="1"/>
                      <a:pt x="9" y="0"/>
                    </a:cubicBezTo>
                    <a:cubicBezTo>
                      <a:pt x="8" y="0"/>
                      <a:pt x="7" y="0"/>
                      <a:pt x="6" y="1"/>
                    </a:cubicBezTo>
                    <a:cubicBezTo>
                      <a:pt x="0" y="7"/>
                      <a:pt x="0" y="7"/>
                      <a:pt x="0" y="7"/>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4" name="Freeform 436"/>
              <p:cNvSpPr>
                <a:spLocks/>
              </p:cNvSpPr>
              <p:nvPr/>
            </p:nvSpPr>
            <p:spPr bwMode="auto">
              <a:xfrm>
                <a:off x="6480" y="2535"/>
                <a:ext cx="14" cy="14"/>
              </a:xfrm>
              <a:custGeom>
                <a:avLst/>
                <a:gdLst>
                  <a:gd name="T0" fmla="*/ 4 w 10"/>
                  <a:gd name="T1" fmla="*/ 9 h 10"/>
                  <a:gd name="T2" fmla="*/ 4 w 10"/>
                  <a:gd name="T3" fmla="*/ 10 h 10"/>
                  <a:gd name="T4" fmla="*/ 9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9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9 h 10"/>
                  <a:gd name="T40" fmla="*/ 4 w 10"/>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9"/>
                    </a:moveTo>
                    <a:cubicBezTo>
                      <a:pt x="4" y="10"/>
                      <a:pt x="4" y="10"/>
                      <a:pt x="4" y="10"/>
                    </a:cubicBezTo>
                    <a:cubicBezTo>
                      <a:pt x="7" y="6"/>
                      <a:pt x="9" y="4"/>
                      <a:pt x="9"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9"/>
                      <a:pt x="4" y="9"/>
                      <a:pt x="4" y="9"/>
                    </a:cubicBezTo>
                    <a:cubicBezTo>
                      <a:pt x="4" y="9"/>
                      <a:pt x="4" y="9"/>
                      <a:pt x="4" y="9"/>
                    </a:cubicBezTo>
                    <a:cubicBezTo>
                      <a:pt x="1" y="7"/>
                      <a:pt x="1" y="7"/>
                      <a:pt x="1" y="7"/>
                    </a:cubicBezTo>
                    <a:cubicBezTo>
                      <a:pt x="6" y="1"/>
                      <a:pt x="6" y="1"/>
                      <a:pt x="6" y="1"/>
                    </a:cubicBezTo>
                    <a:cubicBezTo>
                      <a:pt x="7" y="0"/>
                      <a:pt x="7" y="0"/>
                      <a:pt x="8" y="0"/>
                    </a:cubicBezTo>
                    <a:cubicBezTo>
                      <a:pt x="8" y="0"/>
                      <a:pt x="8" y="0"/>
                      <a:pt x="9" y="1"/>
                    </a:cubicBezTo>
                    <a:cubicBezTo>
                      <a:pt x="9" y="1"/>
                      <a:pt x="9" y="1"/>
                      <a:pt x="9" y="2"/>
                    </a:cubicBezTo>
                    <a:cubicBezTo>
                      <a:pt x="9" y="2"/>
                      <a:pt x="9" y="3"/>
                      <a:pt x="9" y="3"/>
                    </a:cubicBezTo>
                    <a:cubicBezTo>
                      <a:pt x="9" y="3"/>
                      <a:pt x="7" y="6"/>
                      <a:pt x="3" y="9"/>
                    </a:cubicBezTo>
                    <a:cubicBezTo>
                      <a:pt x="4" y="9"/>
                      <a:pt x="4" y="9"/>
                      <a:pt x="4" y="9"/>
                    </a:cubicBezTo>
                    <a:cubicBezTo>
                      <a:pt x="4" y="9"/>
                      <a:pt x="4" y="9"/>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5" name="Freeform 437"/>
              <p:cNvSpPr>
                <a:spLocks/>
              </p:cNvSpPr>
              <p:nvPr/>
            </p:nvSpPr>
            <p:spPr bwMode="auto">
              <a:xfrm>
                <a:off x="6488" y="2534"/>
                <a:ext cx="23" cy="45"/>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6" name="Freeform 438"/>
              <p:cNvSpPr>
                <a:spLocks/>
              </p:cNvSpPr>
              <p:nvPr/>
            </p:nvSpPr>
            <p:spPr bwMode="auto">
              <a:xfrm>
                <a:off x="6461" y="2247"/>
                <a:ext cx="118" cy="413"/>
              </a:xfrm>
              <a:custGeom>
                <a:avLst/>
                <a:gdLst>
                  <a:gd name="T0" fmla="*/ 53 w 86"/>
                  <a:gd name="T1" fmla="*/ 0 h 302"/>
                  <a:gd name="T2" fmla="*/ 0 w 86"/>
                  <a:gd name="T3" fmla="*/ 0 h 302"/>
                  <a:gd name="T4" fmla="*/ 0 w 86"/>
                  <a:gd name="T5" fmla="*/ 15 h 302"/>
                  <a:gd name="T6" fmla="*/ 53 w 86"/>
                  <a:gd name="T7" fmla="*/ 15 h 302"/>
                  <a:gd name="T8" fmla="*/ 72 w 86"/>
                  <a:gd name="T9" fmla="*/ 33 h 302"/>
                  <a:gd name="T10" fmla="*/ 72 w 86"/>
                  <a:gd name="T11" fmla="*/ 269 h 302"/>
                  <a:gd name="T12" fmla="*/ 53 w 86"/>
                  <a:gd name="T13" fmla="*/ 288 h 302"/>
                  <a:gd name="T14" fmla="*/ 0 w 86"/>
                  <a:gd name="T15" fmla="*/ 288 h 302"/>
                  <a:gd name="T16" fmla="*/ 0 w 86"/>
                  <a:gd name="T17" fmla="*/ 302 h 302"/>
                  <a:gd name="T18" fmla="*/ 53 w 86"/>
                  <a:gd name="T19" fmla="*/ 302 h 302"/>
                  <a:gd name="T20" fmla="*/ 86 w 86"/>
                  <a:gd name="T21" fmla="*/ 269 h 302"/>
                  <a:gd name="T22" fmla="*/ 86 w 86"/>
                  <a:gd name="T23" fmla="*/ 33 h 302"/>
                  <a:gd name="T24" fmla="*/ 53 w 86"/>
                  <a:gd name="T2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302">
                    <a:moveTo>
                      <a:pt x="53" y="0"/>
                    </a:moveTo>
                    <a:cubicBezTo>
                      <a:pt x="0" y="0"/>
                      <a:pt x="0" y="0"/>
                      <a:pt x="0" y="0"/>
                    </a:cubicBezTo>
                    <a:cubicBezTo>
                      <a:pt x="0" y="15"/>
                      <a:pt x="0" y="15"/>
                      <a:pt x="0" y="15"/>
                    </a:cubicBezTo>
                    <a:cubicBezTo>
                      <a:pt x="53" y="15"/>
                      <a:pt x="53" y="15"/>
                      <a:pt x="53" y="15"/>
                    </a:cubicBezTo>
                    <a:cubicBezTo>
                      <a:pt x="63" y="15"/>
                      <a:pt x="72" y="23"/>
                      <a:pt x="72" y="33"/>
                    </a:cubicBezTo>
                    <a:cubicBezTo>
                      <a:pt x="72" y="269"/>
                      <a:pt x="72" y="269"/>
                      <a:pt x="72" y="269"/>
                    </a:cubicBezTo>
                    <a:cubicBezTo>
                      <a:pt x="72" y="279"/>
                      <a:pt x="63" y="288"/>
                      <a:pt x="53" y="288"/>
                    </a:cubicBezTo>
                    <a:cubicBezTo>
                      <a:pt x="0" y="288"/>
                      <a:pt x="0" y="288"/>
                      <a:pt x="0" y="288"/>
                    </a:cubicBezTo>
                    <a:cubicBezTo>
                      <a:pt x="0" y="302"/>
                      <a:pt x="0" y="302"/>
                      <a:pt x="0" y="302"/>
                    </a:cubicBezTo>
                    <a:cubicBezTo>
                      <a:pt x="53" y="302"/>
                      <a:pt x="53" y="302"/>
                      <a:pt x="53" y="302"/>
                    </a:cubicBezTo>
                    <a:cubicBezTo>
                      <a:pt x="72" y="302"/>
                      <a:pt x="86" y="287"/>
                      <a:pt x="86" y="269"/>
                    </a:cubicBezTo>
                    <a:cubicBezTo>
                      <a:pt x="86" y="33"/>
                      <a:pt x="86" y="33"/>
                      <a:pt x="86" y="33"/>
                    </a:cubicBezTo>
                    <a:cubicBezTo>
                      <a:pt x="86" y="15"/>
                      <a:pt x="72" y="0"/>
                      <a:pt x="53"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7" name="Freeform 439"/>
              <p:cNvSpPr>
                <a:spLocks/>
              </p:cNvSpPr>
              <p:nvPr/>
            </p:nvSpPr>
            <p:spPr bwMode="auto">
              <a:xfrm>
                <a:off x="5786" y="2247"/>
                <a:ext cx="119" cy="413"/>
              </a:xfrm>
              <a:custGeom>
                <a:avLst/>
                <a:gdLst>
                  <a:gd name="T0" fmla="*/ 34 w 87"/>
                  <a:gd name="T1" fmla="*/ 288 h 302"/>
                  <a:gd name="T2" fmla="*/ 15 w 87"/>
                  <a:gd name="T3" fmla="*/ 269 h 302"/>
                  <a:gd name="T4" fmla="*/ 15 w 87"/>
                  <a:gd name="T5" fmla="*/ 33 h 302"/>
                  <a:gd name="T6" fmla="*/ 34 w 87"/>
                  <a:gd name="T7" fmla="*/ 15 h 302"/>
                  <a:gd name="T8" fmla="*/ 87 w 87"/>
                  <a:gd name="T9" fmla="*/ 15 h 302"/>
                  <a:gd name="T10" fmla="*/ 87 w 87"/>
                  <a:gd name="T11" fmla="*/ 0 h 302"/>
                  <a:gd name="T12" fmla="*/ 34 w 87"/>
                  <a:gd name="T13" fmla="*/ 0 h 302"/>
                  <a:gd name="T14" fmla="*/ 0 w 87"/>
                  <a:gd name="T15" fmla="*/ 33 h 302"/>
                  <a:gd name="T16" fmla="*/ 0 w 87"/>
                  <a:gd name="T17" fmla="*/ 269 h 302"/>
                  <a:gd name="T18" fmla="*/ 34 w 87"/>
                  <a:gd name="T19" fmla="*/ 302 h 302"/>
                  <a:gd name="T20" fmla="*/ 87 w 87"/>
                  <a:gd name="T21" fmla="*/ 302 h 302"/>
                  <a:gd name="T22" fmla="*/ 87 w 87"/>
                  <a:gd name="T23" fmla="*/ 288 h 302"/>
                  <a:gd name="T24" fmla="*/ 34 w 87"/>
                  <a:gd name="T25" fmla="*/ 28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34" y="288"/>
                    </a:moveTo>
                    <a:cubicBezTo>
                      <a:pt x="23" y="288"/>
                      <a:pt x="15" y="279"/>
                      <a:pt x="15" y="269"/>
                    </a:cubicBezTo>
                    <a:cubicBezTo>
                      <a:pt x="15" y="33"/>
                      <a:pt x="15" y="33"/>
                      <a:pt x="15" y="33"/>
                    </a:cubicBezTo>
                    <a:cubicBezTo>
                      <a:pt x="15" y="23"/>
                      <a:pt x="23" y="15"/>
                      <a:pt x="34" y="15"/>
                    </a:cubicBezTo>
                    <a:cubicBezTo>
                      <a:pt x="87" y="15"/>
                      <a:pt x="87" y="15"/>
                      <a:pt x="87" y="15"/>
                    </a:cubicBezTo>
                    <a:cubicBezTo>
                      <a:pt x="87" y="0"/>
                      <a:pt x="87" y="0"/>
                      <a:pt x="87" y="0"/>
                    </a:cubicBezTo>
                    <a:cubicBezTo>
                      <a:pt x="34" y="0"/>
                      <a:pt x="34" y="0"/>
                      <a:pt x="34" y="0"/>
                    </a:cubicBezTo>
                    <a:cubicBezTo>
                      <a:pt x="15" y="0"/>
                      <a:pt x="0" y="15"/>
                      <a:pt x="0" y="33"/>
                    </a:cubicBezTo>
                    <a:cubicBezTo>
                      <a:pt x="0" y="269"/>
                      <a:pt x="0" y="269"/>
                      <a:pt x="0" y="269"/>
                    </a:cubicBezTo>
                    <a:cubicBezTo>
                      <a:pt x="0" y="287"/>
                      <a:pt x="15" y="302"/>
                      <a:pt x="34" y="302"/>
                    </a:cubicBezTo>
                    <a:cubicBezTo>
                      <a:pt x="87" y="302"/>
                      <a:pt x="87" y="302"/>
                      <a:pt x="87" y="302"/>
                    </a:cubicBezTo>
                    <a:cubicBezTo>
                      <a:pt x="87" y="288"/>
                      <a:pt x="87" y="288"/>
                      <a:pt x="87" y="288"/>
                    </a:cubicBezTo>
                    <a:lnTo>
                      <a:pt x="34" y="288"/>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8" name="Freeform 440"/>
              <p:cNvSpPr>
                <a:spLocks/>
              </p:cNvSpPr>
              <p:nvPr/>
            </p:nvSpPr>
            <p:spPr bwMode="auto">
              <a:xfrm>
                <a:off x="6420" y="2716"/>
                <a:ext cx="115" cy="90"/>
              </a:xfrm>
              <a:custGeom>
                <a:avLst/>
                <a:gdLst>
                  <a:gd name="T0" fmla="*/ 115 w 115"/>
                  <a:gd name="T1" fmla="*/ 90 h 90"/>
                  <a:gd name="T2" fmla="*/ 0 w 115"/>
                  <a:gd name="T3" fmla="*/ 90 h 90"/>
                  <a:gd name="T4" fmla="*/ 0 w 115"/>
                  <a:gd name="T5" fmla="*/ 0 h 90"/>
                  <a:gd name="T6" fmla="*/ 115 w 115"/>
                  <a:gd name="T7" fmla="*/ 0 h 90"/>
                  <a:gd name="T8" fmla="*/ 83 w 115"/>
                  <a:gd name="T9" fmla="*/ 46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6"/>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9" name="Freeform 441"/>
              <p:cNvSpPr>
                <a:spLocks/>
              </p:cNvSpPr>
              <p:nvPr/>
            </p:nvSpPr>
            <p:spPr bwMode="auto">
              <a:xfrm>
                <a:off x="6420" y="2678"/>
                <a:ext cx="56" cy="128"/>
              </a:xfrm>
              <a:custGeom>
                <a:avLst/>
                <a:gdLst>
                  <a:gd name="T0" fmla="*/ 56 w 56"/>
                  <a:gd name="T1" fmla="*/ 91 h 128"/>
                  <a:gd name="T2" fmla="*/ 0 w 56"/>
                  <a:gd name="T3" fmla="*/ 128 h 128"/>
                  <a:gd name="T4" fmla="*/ 0 w 56"/>
                  <a:gd name="T5" fmla="*/ 38 h 128"/>
                  <a:gd name="T6" fmla="*/ 56 w 56"/>
                  <a:gd name="T7" fmla="*/ 0 h 128"/>
                  <a:gd name="T8" fmla="*/ 56 w 56"/>
                  <a:gd name="T9" fmla="*/ 91 h 128"/>
                </a:gdLst>
                <a:ahLst/>
                <a:cxnLst>
                  <a:cxn ang="0">
                    <a:pos x="T0" y="T1"/>
                  </a:cxn>
                  <a:cxn ang="0">
                    <a:pos x="T2" y="T3"/>
                  </a:cxn>
                  <a:cxn ang="0">
                    <a:pos x="T4" y="T5"/>
                  </a:cxn>
                  <a:cxn ang="0">
                    <a:pos x="T6" y="T7"/>
                  </a:cxn>
                  <a:cxn ang="0">
                    <a:pos x="T8" y="T9"/>
                  </a:cxn>
                </a:cxnLst>
                <a:rect l="0" t="0" r="r" b="b"/>
                <a:pathLst>
                  <a:path w="56" h="128">
                    <a:moveTo>
                      <a:pt x="56" y="91"/>
                    </a:moveTo>
                    <a:lnTo>
                      <a:pt x="0" y="128"/>
                    </a:lnTo>
                    <a:lnTo>
                      <a:pt x="0" y="38"/>
                    </a:lnTo>
                    <a:lnTo>
                      <a:pt x="56" y="0"/>
                    </a:lnTo>
                    <a:lnTo>
                      <a:pt x="56" y="91"/>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0" name="Freeform 442"/>
              <p:cNvSpPr>
                <a:spLocks/>
              </p:cNvSpPr>
              <p:nvPr/>
            </p:nvSpPr>
            <p:spPr bwMode="auto">
              <a:xfrm>
                <a:off x="5839" y="2716"/>
                <a:ext cx="115" cy="90"/>
              </a:xfrm>
              <a:custGeom>
                <a:avLst/>
                <a:gdLst>
                  <a:gd name="T0" fmla="*/ 0 w 115"/>
                  <a:gd name="T1" fmla="*/ 90 h 90"/>
                  <a:gd name="T2" fmla="*/ 115 w 115"/>
                  <a:gd name="T3" fmla="*/ 90 h 90"/>
                  <a:gd name="T4" fmla="*/ 115 w 115"/>
                  <a:gd name="T5" fmla="*/ 0 h 90"/>
                  <a:gd name="T6" fmla="*/ 0 w 115"/>
                  <a:gd name="T7" fmla="*/ 0 h 90"/>
                  <a:gd name="T8" fmla="*/ 32 w 115"/>
                  <a:gd name="T9" fmla="*/ 46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2" y="46"/>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1" name="Freeform 443"/>
              <p:cNvSpPr>
                <a:spLocks/>
              </p:cNvSpPr>
              <p:nvPr/>
            </p:nvSpPr>
            <p:spPr bwMode="auto">
              <a:xfrm>
                <a:off x="5898" y="2678"/>
                <a:ext cx="56" cy="128"/>
              </a:xfrm>
              <a:custGeom>
                <a:avLst/>
                <a:gdLst>
                  <a:gd name="T0" fmla="*/ 0 w 56"/>
                  <a:gd name="T1" fmla="*/ 91 h 128"/>
                  <a:gd name="T2" fmla="*/ 56 w 56"/>
                  <a:gd name="T3" fmla="*/ 128 h 128"/>
                  <a:gd name="T4" fmla="*/ 56 w 56"/>
                  <a:gd name="T5" fmla="*/ 38 h 128"/>
                  <a:gd name="T6" fmla="*/ 0 w 56"/>
                  <a:gd name="T7" fmla="*/ 0 h 128"/>
                  <a:gd name="T8" fmla="*/ 0 w 56"/>
                  <a:gd name="T9" fmla="*/ 91 h 128"/>
                </a:gdLst>
                <a:ahLst/>
                <a:cxnLst>
                  <a:cxn ang="0">
                    <a:pos x="T0" y="T1"/>
                  </a:cxn>
                  <a:cxn ang="0">
                    <a:pos x="T2" y="T3"/>
                  </a:cxn>
                  <a:cxn ang="0">
                    <a:pos x="T4" y="T5"/>
                  </a:cxn>
                  <a:cxn ang="0">
                    <a:pos x="T6" y="T7"/>
                  </a:cxn>
                  <a:cxn ang="0">
                    <a:pos x="T8" y="T9"/>
                  </a:cxn>
                </a:cxnLst>
                <a:rect l="0" t="0" r="r" b="b"/>
                <a:pathLst>
                  <a:path w="56" h="128">
                    <a:moveTo>
                      <a:pt x="0" y="91"/>
                    </a:moveTo>
                    <a:lnTo>
                      <a:pt x="56" y="128"/>
                    </a:lnTo>
                    <a:lnTo>
                      <a:pt x="56" y="38"/>
                    </a:lnTo>
                    <a:lnTo>
                      <a:pt x="0" y="0"/>
                    </a:lnTo>
                    <a:lnTo>
                      <a:pt x="0" y="91"/>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2" name="Rectangle 444"/>
              <p:cNvSpPr>
                <a:spLocks noChangeArrowheads="1"/>
              </p:cNvSpPr>
              <p:nvPr/>
            </p:nvSpPr>
            <p:spPr bwMode="auto">
              <a:xfrm>
                <a:off x="5898" y="2678"/>
                <a:ext cx="578" cy="91"/>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3" name="Freeform 445"/>
              <p:cNvSpPr>
                <a:spLocks noEditPoints="1"/>
              </p:cNvSpPr>
              <p:nvPr/>
            </p:nvSpPr>
            <p:spPr bwMode="auto">
              <a:xfrm>
                <a:off x="5982" y="2962"/>
                <a:ext cx="54" cy="73"/>
              </a:xfrm>
              <a:custGeom>
                <a:avLst/>
                <a:gdLst>
                  <a:gd name="T0" fmla="*/ 40 w 40"/>
                  <a:gd name="T1" fmla="*/ 53 h 53"/>
                  <a:gd name="T2" fmla="*/ 30 w 40"/>
                  <a:gd name="T3" fmla="*/ 53 h 53"/>
                  <a:gd name="T4" fmla="*/ 22 w 40"/>
                  <a:gd name="T5" fmla="*/ 39 h 53"/>
                  <a:gd name="T6" fmla="*/ 20 w 40"/>
                  <a:gd name="T7" fmla="*/ 35 h 53"/>
                  <a:gd name="T8" fmla="*/ 18 w 40"/>
                  <a:gd name="T9" fmla="*/ 33 h 53"/>
                  <a:gd name="T10" fmla="*/ 15 w 40"/>
                  <a:gd name="T11" fmla="*/ 32 h 53"/>
                  <a:gd name="T12" fmla="*/ 12 w 40"/>
                  <a:gd name="T13" fmla="*/ 31 h 53"/>
                  <a:gd name="T14" fmla="*/ 9 w 40"/>
                  <a:gd name="T15" fmla="*/ 31 h 53"/>
                  <a:gd name="T16" fmla="*/ 9 w 40"/>
                  <a:gd name="T17" fmla="*/ 53 h 53"/>
                  <a:gd name="T18" fmla="*/ 0 w 40"/>
                  <a:gd name="T19" fmla="*/ 53 h 53"/>
                  <a:gd name="T20" fmla="*/ 0 w 40"/>
                  <a:gd name="T21" fmla="*/ 0 h 53"/>
                  <a:gd name="T22" fmla="*/ 17 w 40"/>
                  <a:gd name="T23" fmla="*/ 0 h 53"/>
                  <a:gd name="T24" fmla="*/ 24 w 40"/>
                  <a:gd name="T25" fmla="*/ 1 h 53"/>
                  <a:gd name="T26" fmla="*/ 29 w 40"/>
                  <a:gd name="T27" fmla="*/ 4 h 53"/>
                  <a:gd name="T28" fmla="*/ 33 w 40"/>
                  <a:gd name="T29" fmla="*/ 8 h 53"/>
                  <a:gd name="T30" fmla="*/ 34 w 40"/>
                  <a:gd name="T31" fmla="*/ 14 h 53"/>
                  <a:gd name="T32" fmla="*/ 34 w 40"/>
                  <a:gd name="T33" fmla="*/ 20 h 53"/>
                  <a:gd name="T34" fmla="*/ 31 w 40"/>
                  <a:gd name="T35" fmla="*/ 24 h 53"/>
                  <a:gd name="T36" fmla="*/ 28 w 40"/>
                  <a:gd name="T37" fmla="*/ 27 h 53"/>
                  <a:gd name="T38" fmla="*/ 23 w 40"/>
                  <a:gd name="T39" fmla="*/ 29 h 53"/>
                  <a:gd name="T40" fmla="*/ 23 w 40"/>
                  <a:gd name="T41" fmla="*/ 29 h 53"/>
                  <a:gd name="T42" fmla="*/ 25 w 40"/>
                  <a:gd name="T43" fmla="*/ 31 h 53"/>
                  <a:gd name="T44" fmla="*/ 27 w 40"/>
                  <a:gd name="T45" fmla="*/ 33 h 53"/>
                  <a:gd name="T46" fmla="*/ 29 w 40"/>
                  <a:gd name="T47" fmla="*/ 35 h 53"/>
                  <a:gd name="T48" fmla="*/ 31 w 40"/>
                  <a:gd name="T49" fmla="*/ 38 h 53"/>
                  <a:gd name="T50" fmla="*/ 40 w 40"/>
                  <a:gd name="T51" fmla="*/ 53 h 53"/>
                  <a:gd name="T52" fmla="*/ 9 w 40"/>
                  <a:gd name="T53" fmla="*/ 7 h 53"/>
                  <a:gd name="T54" fmla="*/ 9 w 40"/>
                  <a:gd name="T55" fmla="*/ 24 h 53"/>
                  <a:gd name="T56" fmla="*/ 16 w 40"/>
                  <a:gd name="T57" fmla="*/ 24 h 53"/>
                  <a:gd name="T58" fmla="*/ 20 w 40"/>
                  <a:gd name="T59" fmla="*/ 24 h 53"/>
                  <a:gd name="T60" fmla="*/ 23 w 40"/>
                  <a:gd name="T61" fmla="*/ 22 h 53"/>
                  <a:gd name="T62" fmla="*/ 24 w 40"/>
                  <a:gd name="T63" fmla="*/ 19 h 53"/>
                  <a:gd name="T64" fmla="*/ 25 w 40"/>
                  <a:gd name="T65" fmla="*/ 15 h 53"/>
                  <a:gd name="T66" fmla="*/ 23 w 40"/>
                  <a:gd name="T67" fmla="*/ 9 h 53"/>
                  <a:gd name="T68" fmla="*/ 16 w 40"/>
                  <a:gd name="T69" fmla="*/ 7 h 53"/>
                  <a:gd name="T70" fmla="*/ 9 w 40"/>
                  <a:gd name="T71"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3">
                    <a:moveTo>
                      <a:pt x="40" y="53"/>
                    </a:moveTo>
                    <a:cubicBezTo>
                      <a:pt x="30" y="53"/>
                      <a:pt x="30" y="53"/>
                      <a:pt x="30" y="53"/>
                    </a:cubicBezTo>
                    <a:cubicBezTo>
                      <a:pt x="22" y="39"/>
                      <a:pt x="22" y="39"/>
                      <a:pt x="22" y="39"/>
                    </a:cubicBezTo>
                    <a:cubicBezTo>
                      <a:pt x="21" y="37"/>
                      <a:pt x="20" y="36"/>
                      <a:pt x="20" y="35"/>
                    </a:cubicBezTo>
                    <a:cubicBezTo>
                      <a:pt x="19" y="34"/>
                      <a:pt x="18" y="34"/>
                      <a:pt x="18" y="33"/>
                    </a:cubicBezTo>
                    <a:cubicBezTo>
                      <a:pt x="17" y="33"/>
                      <a:pt x="16" y="32"/>
                      <a:pt x="15" y="32"/>
                    </a:cubicBezTo>
                    <a:cubicBezTo>
                      <a:pt x="14" y="32"/>
                      <a:pt x="13" y="31"/>
                      <a:pt x="12" y="31"/>
                    </a:cubicBezTo>
                    <a:cubicBezTo>
                      <a:pt x="9" y="31"/>
                      <a:pt x="9" y="31"/>
                      <a:pt x="9" y="31"/>
                    </a:cubicBezTo>
                    <a:cubicBezTo>
                      <a:pt x="9" y="53"/>
                      <a:pt x="9" y="53"/>
                      <a:pt x="9" y="53"/>
                    </a:cubicBezTo>
                    <a:cubicBezTo>
                      <a:pt x="0" y="53"/>
                      <a:pt x="0" y="53"/>
                      <a:pt x="0" y="53"/>
                    </a:cubicBezTo>
                    <a:cubicBezTo>
                      <a:pt x="0" y="0"/>
                      <a:pt x="0" y="0"/>
                      <a:pt x="0" y="0"/>
                    </a:cubicBezTo>
                    <a:cubicBezTo>
                      <a:pt x="17" y="0"/>
                      <a:pt x="17" y="0"/>
                      <a:pt x="17" y="0"/>
                    </a:cubicBezTo>
                    <a:cubicBezTo>
                      <a:pt x="20" y="0"/>
                      <a:pt x="22" y="1"/>
                      <a:pt x="24" y="1"/>
                    </a:cubicBezTo>
                    <a:cubicBezTo>
                      <a:pt x="26" y="2"/>
                      <a:pt x="28" y="3"/>
                      <a:pt x="29" y="4"/>
                    </a:cubicBezTo>
                    <a:cubicBezTo>
                      <a:pt x="31" y="5"/>
                      <a:pt x="32" y="7"/>
                      <a:pt x="33" y="8"/>
                    </a:cubicBezTo>
                    <a:cubicBezTo>
                      <a:pt x="34" y="10"/>
                      <a:pt x="34" y="12"/>
                      <a:pt x="34" y="14"/>
                    </a:cubicBezTo>
                    <a:cubicBezTo>
                      <a:pt x="34" y="16"/>
                      <a:pt x="34" y="18"/>
                      <a:pt x="34" y="20"/>
                    </a:cubicBezTo>
                    <a:cubicBezTo>
                      <a:pt x="33" y="21"/>
                      <a:pt x="32" y="22"/>
                      <a:pt x="31" y="24"/>
                    </a:cubicBezTo>
                    <a:cubicBezTo>
                      <a:pt x="30" y="25"/>
                      <a:pt x="29" y="26"/>
                      <a:pt x="28" y="27"/>
                    </a:cubicBezTo>
                    <a:cubicBezTo>
                      <a:pt x="26" y="28"/>
                      <a:pt x="24" y="28"/>
                      <a:pt x="23" y="29"/>
                    </a:cubicBezTo>
                    <a:cubicBezTo>
                      <a:pt x="23" y="29"/>
                      <a:pt x="23" y="29"/>
                      <a:pt x="23" y="29"/>
                    </a:cubicBezTo>
                    <a:cubicBezTo>
                      <a:pt x="24" y="29"/>
                      <a:pt x="24" y="30"/>
                      <a:pt x="25" y="31"/>
                    </a:cubicBezTo>
                    <a:cubicBezTo>
                      <a:pt x="26" y="31"/>
                      <a:pt x="27" y="32"/>
                      <a:pt x="27" y="33"/>
                    </a:cubicBezTo>
                    <a:cubicBezTo>
                      <a:pt x="28" y="33"/>
                      <a:pt x="28" y="34"/>
                      <a:pt x="29" y="35"/>
                    </a:cubicBezTo>
                    <a:cubicBezTo>
                      <a:pt x="30" y="36"/>
                      <a:pt x="30" y="37"/>
                      <a:pt x="31" y="38"/>
                    </a:cubicBezTo>
                    <a:lnTo>
                      <a:pt x="40" y="53"/>
                    </a:lnTo>
                    <a:close/>
                    <a:moveTo>
                      <a:pt x="9" y="7"/>
                    </a:moveTo>
                    <a:cubicBezTo>
                      <a:pt x="9" y="24"/>
                      <a:pt x="9" y="24"/>
                      <a:pt x="9" y="24"/>
                    </a:cubicBezTo>
                    <a:cubicBezTo>
                      <a:pt x="16" y="24"/>
                      <a:pt x="16" y="24"/>
                      <a:pt x="16" y="24"/>
                    </a:cubicBezTo>
                    <a:cubicBezTo>
                      <a:pt x="17" y="24"/>
                      <a:pt x="18" y="24"/>
                      <a:pt x="20" y="24"/>
                    </a:cubicBezTo>
                    <a:cubicBezTo>
                      <a:pt x="21" y="23"/>
                      <a:pt x="22" y="23"/>
                      <a:pt x="23" y="22"/>
                    </a:cubicBezTo>
                    <a:cubicBezTo>
                      <a:pt x="23" y="21"/>
                      <a:pt x="24" y="20"/>
                      <a:pt x="24" y="19"/>
                    </a:cubicBezTo>
                    <a:cubicBezTo>
                      <a:pt x="25" y="18"/>
                      <a:pt x="25" y="17"/>
                      <a:pt x="25" y="15"/>
                    </a:cubicBezTo>
                    <a:cubicBezTo>
                      <a:pt x="25" y="13"/>
                      <a:pt x="24" y="11"/>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4" name="Freeform 446"/>
              <p:cNvSpPr>
                <a:spLocks/>
              </p:cNvSpPr>
              <p:nvPr/>
            </p:nvSpPr>
            <p:spPr bwMode="auto">
              <a:xfrm>
                <a:off x="6046" y="2962"/>
                <a:ext cx="40" cy="73"/>
              </a:xfrm>
              <a:custGeom>
                <a:avLst/>
                <a:gdLst>
                  <a:gd name="T0" fmla="*/ 40 w 40"/>
                  <a:gd name="T1" fmla="*/ 73 h 73"/>
                  <a:gd name="T2" fmla="*/ 0 w 40"/>
                  <a:gd name="T3" fmla="*/ 73 h 73"/>
                  <a:gd name="T4" fmla="*/ 0 w 40"/>
                  <a:gd name="T5" fmla="*/ 0 h 73"/>
                  <a:gd name="T6" fmla="*/ 38 w 40"/>
                  <a:gd name="T7" fmla="*/ 0 h 73"/>
                  <a:gd name="T8" fmla="*/ 38 w 40"/>
                  <a:gd name="T9" fmla="*/ 11 h 73"/>
                  <a:gd name="T10" fmla="*/ 11 w 40"/>
                  <a:gd name="T11" fmla="*/ 11 h 73"/>
                  <a:gd name="T12" fmla="*/ 11 w 40"/>
                  <a:gd name="T13" fmla="*/ 32 h 73"/>
                  <a:gd name="T14" fmla="*/ 36 w 40"/>
                  <a:gd name="T15" fmla="*/ 32 h 73"/>
                  <a:gd name="T16" fmla="*/ 36 w 40"/>
                  <a:gd name="T17" fmla="*/ 41 h 73"/>
                  <a:gd name="T18" fmla="*/ 11 w 40"/>
                  <a:gd name="T19" fmla="*/ 41 h 73"/>
                  <a:gd name="T20" fmla="*/ 11 w 40"/>
                  <a:gd name="T21" fmla="*/ 62 h 73"/>
                  <a:gd name="T22" fmla="*/ 40 w 40"/>
                  <a:gd name="T23" fmla="*/ 62 h 73"/>
                  <a:gd name="T24" fmla="*/ 40 w 40"/>
                  <a:gd name="T2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73">
                    <a:moveTo>
                      <a:pt x="40" y="73"/>
                    </a:moveTo>
                    <a:lnTo>
                      <a:pt x="0" y="73"/>
                    </a:lnTo>
                    <a:lnTo>
                      <a:pt x="0" y="0"/>
                    </a:lnTo>
                    <a:lnTo>
                      <a:pt x="38" y="0"/>
                    </a:lnTo>
                    <a:lnTo>
                      <a:pt x="38" y="11"/>
                    </a:lnTo>
                    <a:lnTo>
                      <a:pt x="11" y="11"/>
                    </a:lnTo>
                    <a:lnTo>
                      <a:pt x="11" y="32"/>
                    </a:lnTo>
                    <a:lnTo>
                      <a:pt x="36" y="32"/>
                    </a:lnTo>
                    <a:lnTo>
                      <a:pt x="36" y="41"/>
                    </a:lnTo>
                    <a:lnTo>
                      <a:pt x="11" y="41"/>
                    </a:lnTo>
                    <a:lnTo>
                      <a:pt x="11" y="62"/>
                    </a:lnTo>
                    <a:lnTo>
                      <a:pt x="40" y="62"/>
                    </a:lnTo>
                    <a:lnTo>
                      <a:pt x="4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5" name="Freeform 447"/>
              <p:cNvSpPr>
                <a:spLocks noEditPoints="1"/>
              </p:cNvSpPr>
              <p:nvPr/>
            </p:nvSpPr>
            <p:spPr bwMode="auto">
              <a:xfrm>
                <a:off x="6091" y="2962"/>
                <a:ext cx="67" cy="73"/>
              </a:xfrm>
              <a:custGeom>
                <a:avLst/>
                <a:gdLst>
                  <a:gd name="T0" fmla="*/ 49 w 49"/>
                  <a:gd name="T1" fmla="*/ 53 h 53"/>
                  <a:gd name="T2" fmla="*/ 40 w 49"/>
                  <a:gd name="T3" fmla="*/ 53 h 53"/>
                  <a:gd name="T4" fmla="*/ 35 w 49"/>
                  <a:gd name="T5" fmla="*/ 39 h 53"/>
                  <a:gd name="T6" fmla="*/ 14 w 49"/>
                  <a:gd name="T7" fmla="*/ 39 h 53"/>
                  <a:gd name="T8" fmla="*/ 10 w 49"/>
                  <a:gd name="T9" fmla="*/ 53 h 53"/>
                  <a:gd name="T10" fmla="*/ 0 w 49"/>
                  <a:gd name="T11" fmla="*/ 53 h 53"/>
                  <a:gd name="T12" fmla="*/ 20 w 49"/>
                  <a:gd name="T13" fmla="*/ 0 h 53"/>
                  <a:gd name="T14" fmla="*/ 30 w 49"/>
                  <a:gd name="T15" fmla="*/ 0 h 53"/>
                  <a:gd name="T16" fmla="*/ 49 w 49"/>
                  <a:gd name="T17" fmla="*/ 53 h 53"/>
                  <a:gd name="T18" fmla="*/ 32 w 49"/>
                  <a:gd name="T19" fmla="*/ 32 h 53"/>
                  <a:gd name="T20" fmla="*/ 25 w 49"/>
                  <a:gd name="T21" fmla="*/ 11 h 53"/>
                  <a:gd name="T22" fmla="*/ 25 w 49"/>
                  <a:gd name="T23" fmla="*/ 8 h 53"/>
                  <a:gd name="T24" fmla="*/ 24 w 49"/>
                  <a:gd name="T25" fmla="*/ 8 h 53"/>
                  <a:gd name="T26" fmla="*/ 24 w 49"/>
                  <a:gd name="T27" fmla="*/ 11 h 53"/>
                  <a:gd name="T28" fmla="*/ 16 w 49"/>
                  <a:gd name="T29" fmla="*/ 32 h 53"/>
                  <a:gd name="T30" fmla="*/ 32 w 49"/>
                  <a:gd name="T31"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3">
                    <a:moveTo>
                      <a:pt x="49" y="53"/>
                    </a:moveTo>
                    <a:cubicBezTo>
                      <a:pt x="40" y="53"/>
                      <a:pt x="40" y="53"/>
                      <a:pt x="40" y="53"/>
                    </a:cubicBezTo>
                    <a:cubicBezTo>
                      <a:pt x="35" y="39"/>
                      <a:pt x="35" y="39"/>
                      <a:pt x="35" y="39"/>
                    </a:cubicBezTo>
                    <a:cubicBezTo>
                      <a:pt x="14" y="39"/>
                      <a:pt x="14" y="39"/>
                      <a:pt x="14" y="39"/>
                    </a:cubicBezTo>
                    <a:cubicBezTo>
                      <a:pt x="10" y="53"/>
                      <a:pt x="10" y="53"/>
                      <a:pt x="10" y="53"/>
                    </a:cubicBezTo>
                    <a:cubicBezTo>
                      <a:pt x="0" y="53"/>
                      <a:pt x="0" y="53"/>
                      <a:pt x="0" y="53"/>
                    </a:cubicBezTo>
                    <a:cubicBezTo>
                      <a:pt x="20" y="0"/>
                      <a:pt x="20" y="0"/>
                      <a:pt x="20" y="0"/>
                    </a:cubicBezTo>
                    <a:cubicBezTo>
                      <a:pt x="30" y="0"/>
                      <a:pt x="30" y="0"/>
                      <a:pt x="30" y="0"/>
                    </a:cubicBezTo>
                    <a:lnTo>
                      <a:pt x="49" y="53"/>
                    </a:lnTo>
                    <a:close/>
                    <a:moveTo>
                      <a:pt x="32" y="32"/>
                    </a:moveTo>
                    <a:cubicBezTo>
                      <a:pt x="25" y="11"/>
                      <a:pt x="25" y="11"/>
                      <a:pt x="25" y="11"/>
                    </a:cubicBezTo>
                    <a:cubicBezTo>
                      <a:pt x="25" y="11"/>
                      <a:pt x="25" y="10"/>
                      <a:pt x="25" y="8"/>
                    </a:cubicBezTo>
                    <a:cubicBezTo>
                      <a:pt x="24" y="8"/>
                      <a:pt x="24" y="8"/>
                      <a:pt x="24" y="8"/>
                    </a:cubicBezTo>
                    <a:cubicBezTo>
                      <a:pt x="24" y="9"/>
                      <a:pt x="24" y="11"/>
                      <a:pt x="24" y="11"/>
                    </a:cubicBezTo>
                    <a:cubicBezTo>
                      <a:pt x="16" y="32"/>
                      <a:pt x="16" y="32"/>
                      <a:pt x="16" y="32"/>
                    </a:cubicBez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6" name="Freeform 448"/>
              <p:cNvSpPr>
                <a:spLocks noEditPoints="1"/>
              </p:cNvSpPr>
              <p:nvPr/>
            </p:nvSpPr>
            <p:spPr bwMode="auto">
              <a:xfrm>
                <a:off x="6168" y="2962"/>
                <a:ext cx="60" cy="73"/>
              </a:xfrm>
              <a:custGeom>
                <a:avLst/>
                <a:gdLst>
                  <a:gd name="T0" fmla="*/ 0 w 44"/>
                  <a:gd name="T1" fmla="*/ 53 h 53"/>
                  <a:gd name="T2" fmla="*/ 0 w 44"/>
                  <a:gd name="T3" fmla="*/ 0 h 53"/>
                  <a:gd name="T4" fmla="*/ 15 w 44"/>
                  <a:gd name="T5" fmla="*/ 0 h 53"/>
                  <a:gd name="T6" fmla="*/ 44 w 44"/>
                  <a:gd name="T7" fmla="*/ 26 h 53"/>
                  <a:gd name="T8" fmla="*/ 36 w 44"/>
                  <a:gd name="T9" fmla="*/ 45 h 53"/>
                  <a:gd name="T10" fmla="*/ 15 w 44"/>
                  <a:gd name="T11" fmla="*/ 53 h 53"/>
                  <a:gd name="T12" fmla="*/ 0 w 44"/>
                  <a:gd name="T13" fmla="*/ 53 h 53"/>
                  <a:gd name="T14" fmla="*/ 9 w 44"/>
                  <a:gd name="T15" fmla="*/ 8 h 53"/>
                  <a:gd name="T16" fmla="*/ 9 w 44"/>
                  <a:gd name="T17" fmla="*/ 45 h 53"/>
                  <a:gd name="T18" fmla="*/ 16 w 44"/>
                  <a:gd name="T19" fmla="*/ 45 h 53"/>
                  <a:gd name="T20" fmla="*/ 30 w 44"/>
                  <a:gd name="T21" fmla="*/ 40 h 53"/>
                  <a:gd name="T22" fmla="*/ 35 w 44"/>
                  <a:gd name="T23" fmla="*/ 26 h 53"/>
                  <a:gd name="T24" fmla="*/ 16 w 44"/>
                  <a:gd name="T25" fmla="*/ 8 h 53"/>
                  <a:gd name="T26" fmla="*/ 9 w 44"/>
                  <a:gd name="T27"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3">
                    <a:moveTo>
                      <a:pt x="0" y="53"/>
                    </a:moveTo>
                    <a:cubicBezTo>
                      <a:pt x="0" y="0"/>
                      <a:pt x="0" y="0"/>
                      <a:pt x="0" y="0"/>
                    </a:cubicBezTo>
                    <a:cubicBezTo>
                      <a:pt x="15" y="0"/>
                      <a:pt x="15" y="0"/>
                      <a:pt x="15" y="0"/>
                    </a:cubicBezTo>
                    <a:cubicBezTo>
                      <a:pt x="35" y="0"/>
                      <a:pt x="44" y="9"/>
                      <a:pt x="44" y="26"/>
                    </a:cubicBezTo>
                    <a:cubicBezTo>
                      <a:pt x="44" y="34"/>
                      <a:pt x="42" y="40"/>
                      <a:pt x="36" y="45"/>
                    </a:cubicBezTo>
                    <a:cubicBezTo>
                      <a:pt x="31" y="50"/>
                      <a:pt x="24" y="53"/>
                      <a:pt x="15" y="53"/>
                    </a:cubicBezTo>
                    <a:lnTo>
                      <a:pt x="0" y="53"/>
                    </a:lnTo>
                    <a:close/>
                    <a:moveTo>
                      <a:pt x="9" y="8"/>
                    </a:moveTo>
                    <a:cubicBezTo>
                      <a:pt x="9" y="45"/>
                      <a:pt x="9" y="45"/>
                      <a:pt x="9" y="45"/>
                    </a:cubicBezTo>
                    <a:cubicBezTo>
                      <a:pt x="16" y="45"/>
                      <a:pt x="16" y="45"/>
                      <a:pt x="16" y="45"/>
                    </a:cubicBezTo>
                    <a:cubicBezTo>
                      <a:pt x="22" y="45"/>
                      <a:pt x="27" y="44"/>
                      <a:pt x="30" y="40"/>
                    </a:cubicBezTo>
                    <a:cubicBezTo>
                      <a:pt x="34" y="37"/>
                      <a:pt x="35" y="32"/>
                      <a:pt x="35" y="26"/>
                    </a:cubicBezTo>
                    <a:cubicBezTo>
                      <a:pt x="35" y="14"/>
                      <a:pt x="29" y="8"/>
                      <a:pt x="16" y="8"/>
                    </a:cubicBezTo>
                    <a:lnTo>
                      <a:pt x="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7" name="Freeform 449"/>
              <p:cNvSpPr>
                <a:spLocks/>
              </p:cNvSpPr>
              <p:nvPr/>
            </p:nvSpPr>
            <p:spPr bwMode="auto">
              <a:xfrm>
                <a:off x="6242" y="2962"/>
                <a:ext cx="39" cy="73"/>
              </a:xfrm>
              <a:custGeom>
                <a:avLst/>
                <a:gdLst>
                  <a:gd name="T0" fmla="*/ 39 w 39"/>
                  <a:gd name="T1" fmla="*/ 73 h 73"/>
                  <a:gd name="T2" fmla="*/ 0 w 39"/>
                  <a:gd name="T3" fmla="*/ 73 h 73"/>
                  <a:gd name="T4" fmla="*/ 0 w 39"/>
                  <a:gd name="T5" fmla="*/ 0 h 73"/>
                  <a:gd name="T6" fmla="*/ 38 w 39"/>
                  <a:gd name="T7" fmla="*/ 0 h 73"/>
                  <a:gd name="T8" fmla="*/ 38 w 39"/>
                  <a:gd name="T9" fmla="*/ 11 h 73"/>
                  <a:gd name="T10" fmla="*/ 12 w 39"/>
                  <a:gd name="T11" fmla="*/ 11 h 73"/>
                  <a:gd name="T12" fmla="*/ 12 w 39"/>
                  <a:gd name="T13" fmla="*/ 32 h 73"/>
                  <a:gd name="T14" fmla="*/ 37 w 39"/>
                  <a:gd name="T15" fmla="*/ 32 h 73"/>
                  <a:gd name="T16" fmla="*/ 37 w 39"/>
                  <a:gd name="T17" fmla="*/ 41 h 73"/>
                  <a:gd name="T18" fmla="*/ 12 w 39"/>
                  <a:gd name="T19" fmla="*/ 41 h 73"/>
                  <a:gd name="T20" fmla="*/ 12 w 39"/>
                  <a:gd name="T21" fmla="*/ 62 h 73"/>
                  <a:gd name="T22" fmla="*/ 39 w 39"/>
                  <a:gd name="T23" fmla="*/ 62 h 73"/>
                  <a:gd name="T24" fmla="*/ 39 w 39"/>
                  <a:gd name="T2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3">
                    <a:moveTo>
                      <a:pt x="39" y="73"/>
                    </a:moveTo>
                    <a:lnTo>
                      <a:pt x="0" y="73"/>
                    </a:lnTo>
                    <a:lnTo>
                      <a:pt x="0" y="0"/>
                    </a:lnTo>
                    <a:lnTo>
                      <a:pt x="38" y="0"/>
                    </a:lnTo>
                    <a:lnTo>
                      <a:pt x="38" y="11"/>
                    </a:lnTo>
                    <a:lnTo>
                      <a:pt x="12" y="11"/>
                    </a:lnTo>
                    <a:lnTo>
                      <a:pt x="12" y="32"/>
                    </a:lnTo>
                    <a:lnTo>
                      <a:pt x="37" y="32"/>
                    </a:lnTo>
                    <a:lnTo>
                      <a:pt x="37" y="41"/>
                    </a:lnTo>
                    <a:lnTo>
                      <a:pt x="12" y="41"/>
                    </a:lnTo>
                    <a:lnTo>
                      <a:pt x="12" y="62"/>
                    </a:lnTo>
                    <a:lnTo>
                      <a:pt x="39" y="62"/>
                    </a:lnTo>
                    <a:lnTo>
                      <a:pt x="39"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8" name="Freeform 450"/>
              <p:cNvSpPr>
                <a:spLocks noEditPoints="1"/>
              </p:cNvSpPr>
              <p:nvPr/>
            </p:nvSpPr>
            <p:spPr bwMode="auto">
              <a:xfrm>
                <a:off x="6295" y="2962"/>
                <a:ext cx="55" cy="73"/>
              </a:xfrm>
              <a:custGeom>
                <a:avLst/>
                <a:gdLst>
                  <a:gd name="T0" fmla="*/ 40 w 40"/>
                  <a:gd name="T1" fmla="*/ 53 h 53"/>
                  <a:gd name="T2" fmla="*/ 30 w 40"/>
                  <a:gd name="T3" fmla="*/ 53 h 53"/>
                  <a:gd name="T4" fmla="*/ 22 w 40"/>
                  <a:gd name="T5" fmla="*/ 39 h 53"/>
                  <a:gd name="T6" fmla="*/ 19 w 40"/>
                  <a:gd name="T7" fmla="*/ 35 h 53"/>
                  <a:gd name="T8" fmla="*/ 17 w 40"/>
                  <a:gd name="T9" fmla="*/ 33 h 53"/>
                  <a:gd name="T10" fmla="*/ 15 w 40"/>
                  <a:gd name="T11" fmla="*/ 32 h 53"/>
                  <a:gd name="T12" fmla="*/ 12 w 40"/>
                  <a:gd name="T13" fmla="*/ 31 h 53"/>
                  <a:gd name="T14" fmla="*/ 8 w 40"/>
                  <a:gd name="T15" fmla="*/ 31 h 53"/>
                  <a:gd name="T16" fmla="*/ 8 w 40"/>
                  <a:gd name="T17" fmla="*/ 53 h 53"/>
                  <a:gd name="T18" fmla="*/ 0 w 40"/>
                  <a:gd name="T19" fmla="*/ 53 h 53"/>
                  <a:gd name="T20" fmla="*/ 0 w 40"/>
                  <a:gd name="T21" fmla="*/ 0 h 53"/>
                  <a:gd name="T22" fmla="*/ 17 w 40"/>
                  <a:gd name="T23" fmla="*/ 0 h 53"/>
                  <a:gd name="T24" fmla="*/ 24 w 40"/>
                  <a:gd name="T25" fmla="*/ 1 h 53"/>
                  <a:gd name="T26" fmla="*/ 29 w 40"/>
                  <a:gd name="T27" fmla="*/ 4 h 53"/>
                  <a:gd name="T28" fmla="*/ 33 w 40"/>
                  <a:gd name="T29" fmla="*/ 8 h 53"/>
                  <a:gd name="T30" fmla="*/ 34 w 40"/>
                  <a:gd name="T31" fmla="*/ 14 h 53"/>
                  <a:gd name="T32" fmla="*/ 33 w 40"/>
                  <a:gd name="T33" fmla="*/ 20 h 53"/>
                  <a:gd name="T34" fmla="*/ 31 w 40"/>
                  <a:gd name="T35" fmla="*/ 24 h 53"/>
                  <a:gd name="T36" fmla="*/ 27 w 40"/>
                  <a:gd name="T37" fmla="*/ 27 h 53"/>
                  <a:gd name="T38" fmla="*/ 22 w 40"/>
                  <a:gd name="T39" fmla="*/ 29 h 53"/>
                  <a:gd name="T40" fmla="*/ 22 w 40"/>
                  <a:gd name="T41" fmla="*/ 29 h 53"/>
                  <a:gd name="T42" fmla="*/ 25 w 40"/>
                  <a:gd name="T43" fmla="*/ 31 h 53"/>
                  <a:gd name="T44" fmla="*/ 27 w 40"/>
                  <a:gd name="T45" fmla="*/ 33 h 53"/>
                  <a:gd name="T46" fmla="*/ 29 w 40"/>
                  <a:gd name="T47" fmla="*/ 35 h 53"/>
                  <a:gd name="T48" fmla="*/ 31 w 40"/>
                  <a:gd name="T49" fmla="*/ 38 h 53"/>
                  <a:gd name="T50" fmla="*/ 40 w 40"/>
                  <a:gd name="T51" fmla="*/ 53 h 53"/>
                  <a:gd name="T52" fmla="*/ 8 w 40"/>
                  <a:gd name="T53" fmla="*/ 7 h 53"/>
                  <a:gd name="T54" fmla="*/ 8 w 40"/>
                  <a:gd name="T55" fmla="*/ 24 h 53"/>
                  <a:gd name="T56" fmla="*/ 16 w 40"/>
                  <a:gd name="T57" fmla="*/ 24 h 53"/>
                  <a:gd name="T58" fmla="*/ 19 w 40"/>
                  <a:gd name="T59" fmla="*/ 24 h 53"/>
                  <a:gd name="T60" fmla="*/ 22 w 40"/>
                  <a:gd name="T61" fmla="*/ 22 h 53"/>
                  <a:gd name="T62" fmla="*/ 24 w 40"/>
                  <a:gd name="T63" fmla="*/ 19 h 53"/>
                  <a:gd name="T64" fmla="*/ 25 w 40"/>
                  <a:gd name="T65" fmla="*/ 15 h 53"/>
                  <a:gd name="T66" fmla="*/ 22 w 40"/>
                  <a:gd name="T67" fmla="*/ 9 h 53"/>
                  <a:gd name="T68" fmla="*/ 16 w 40"/>
                  <a:gd name="T69" fmla="*/ 7 h 53"/>
                  <a:gd name="T70" fmla="*/ 8 w 40"/>
                  <a:gd name="T71"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3">
                    <a:moveTo>
                      <a:pt x="40" y="53"/>
                    </a:moveTo>
                    <a:cubicBezTo>
                      <a:pt x="30" y="53"/>
                      <a:pt x="30" y="53"/>
                      <a:pt x="30" y="53"/>
                    </a:cubicBezTo>
                    <a:cubicBezTo>
                      <a:pt x="22" y="39"/>
                      <a:pt x="22" y="39"/>
                      <a:pt x="22" y="39"/>
                    </a:cubicBezTo>
                    <a:cubicBezTo>
                      <a:pt x="21" y="37"/>
                      <a:pt x="20" y="36"/>
                      <a:pt x="19" y="35"/>
                    </a:cubicBezTo>
                    <a:cubicBezTo>
                      <a:pt x="19" y="34"/>
                      <a:pt x="18" y="34"/>
                      <a:pt x="17" y="33"/>
                    </a:cubicBezTo>
                    <a:cubicBezTo>
                      <a:pt x="16" y="33"/>
                      <a:pt x="16" y="32"/>
                      <a:pt x="15" y="32"/>
                    </a:cubicBezTo>
                    <a:cubicBezTo>
                      <a:pt x="14" y="32"/>
                      <a:pt x="13" y="31"/>
                      <a:pt x="12" y="31"/>
                    </a:cubicBezTo>
                    <a:cubicBezTo>
                      <a:pt x="8" y="31"/>
                      <a:pt x="8" y="31"/>
                      <a:pt x="8" y="31"/>
                    </a:cubicBezTo>
                    <a:cubicBezTo>
                      <a:pt x="8" y="53"/>
                      <a:pt x="8" y="53"/>
                      <a:pt x="8" y="53"/>
                    </a:cubicBezTo>
                    <a:cubicBezTo>
                      <a:pt x="0" y="53"/>
                      <a:pt x="0" y="53"/>
                      <a:pt x="0" y="53"/>
                    </a:cubicBezTo>
                    <a:cubicBezTo>
                      <a:pt x="0" y="0"/>
                      <a:pt x="0" y="0"/>
                      <a:pt x="0" y="0"/>
                    </a:cubicBezTo>
                    <a:cubicBezTo>
                      <a:pt x="17" y="0"/>
                      <a:pt x="17" y="0"/>
                      <a:pt x="17" y="0"/>
                    </a:cubicBezTo>
                    <a:cubicBezTo>
                      <a:pt x="19" y="0"/>
                      <a:pt x="22" y="1"/>
                      <a:pt x="24" y="1"/>
                    </a:cubicBezTo>
                    <a:cubicBezTo>
                      <a:pt x="26" y="2"/>
                      <a:pt x="28" y="3"/>
                      <a:pt x="29" y="4"/>
                    </a:cubicBezTo>
                    <a:cubicBezTo>
                      <a:pt x="31" y="5"/>
                      <a:pt x="32" y="7"/>
                      <a:pt x="33" y="8"/>
                    </a:cubicBezTo>
                    <a:cubicBezTo>
                      <a:pt x="34" y="10"/>
                      <a:pt x="34" y="12"/>
                      <a:pt x="34" y="14"/>
                    </a:cubicBezTo>
                    <a:cubicBezTo>
                      <a:pt x="34" y="16"/>
                      <a:pt x="34" y="18"/>
                      <a:pt x="33" y="20"/>
                    </a:cubicBezTo>
                    <a:cubicBezTo>
                      <a:pt x="33" y="21"/>
                      <a:pt x="32" y="22"/>
                      <a:pt x="31" y="24"/>
                    </a:cubicBezTo>
                    <a:cubicBezTo>
                      <a:pt x="30" y="25"/>
                      <a:pt x="29" y="26"/>
                      <a:pt x="27" y="27"/>
                    </a:cubicBezTo>
                    <a:cubicBezTo>
                      <a:pt x="26" y="28"/>
                      <a:pt x="24" y="28"/>
                      <a:pt x="22" y="29"/>
                    </a:cubicBezTo>
                    <a:cubicBezTo>
                      <a:pt x="22" y="29"/>
                      <a:pt x="22" y="29"/>
                      <a:pt x="22" y="29"/>
                    </a:cubicBezTo>
                    <a:cubicBezTo>
                      <a:pt x="23" y="29"/>
                      <a:pt x="24" y="30"/>
                      <a:pt x="25" y="31"/>
                    </a:cubicBezTo>
                    <a:cubicBezTo>
                      <a:pt x="26" y="31"/>
                      <a:pt x="26" y="32"/>
                      <a:pt x="27" y="33"/>
                    </a:cubicBezTo>
                    <a:cubicBezTo>
                      <a:pt x="27" y="33"/>
                      <a:pt x="28" y="34"/>
                      <a:pt x="29" y="35"/>
                    </a:cubicBezTo>
                    <a:cubicBezTo>
                      <a:pt x="29" y="36"/>
                      <a:pt x="30" y="37"/>
                      <a:pt x="31" y="38"/>
                    </a:cubicBezTo>
                    <a:lnTo>
                      <a:pt x="40" y="53"/>
                    </a:lnTo>
                    <a:close/>
                    <a:moveTo>
                      <a:pt x="8" y="7"/>
                    </a:moveTo>
                    <a:cubicBezTo>
                      <a:pt x="8" y="24"/>
                      <a:pt x="8" y="24"/>
                      <a:pt x="8" y="24"/>
                    </a:cubicBezTo>
                    <a:cubicBezTo>
                      <a:pt x="16" y="24"/>
                      <a:pt x="16" y="24"/>
                      <a:pt x="16" y="24"/>
                    </a:cubicBezTo>
                    <a:cubicBezTo>
                      <a:pt x="17" y="24"/>
                      <a:pt x="18" y="24"/>
                      <a:pt x="19" y="24"/>
                    </a:cubicBezTo>
                    <a:cubicBezTo>
                      <a:pt x="20" y="23"/>
                      <a:pt x="21" y="23"/>
                      <a:pt x="22" y="22"/>
                    </a:cubicBezTo>
                    <a:cubicBezTo>
                      <a:pt x="23" y="21"/>
                      <a:pt x="24" y="20"/>
                      <a:pt x="24" y="19"/>
                    </a:cubicBezTo>
                    <a:cubicBezTo>
                      <a:pt x="25" y="18"/>
                      <a:pt x="25" y="17"/>
                      <a:pt x="25" y="15"/>
                    </a:cubicBezTo>
                    <a:cubicBezTo>
                      <a:pt x="25" y="13"/>
                      <a:pt x="24" y="11"/>
                      <a:pt x="22"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9" name="Freeform 451"/>
              <p:cNvSpPr>
                <a:spLocks/>
              </p:cNvSpPr>
              <p:nvPr/>
            </p:nvSpPr>
            <p:spPr bwMode="auto">
              <a:xfrm>
                <a:off x="6355" y="2961"/>
                <a:ext cx="46" cy="75"/>
              </a:xfrm>
              <a:custGeom>
                <a:avLst/>
                <a:gdLst>
                  <a:gd name="T0" fmla="*/ 0 w 33"/>
                  <a:gd name="T1" fmla="*/ 52 h 55"/>
                  <a:gd name="T2" fmla="*/ 0 w 33"/>
                  <a:gd name="T3" fmla="*/ 43 h 55"/>
                  <a:gd name="T4" fmla="*/ 3 w 33"/>
                  <a:gd name="T5" fmla="*/ 45 h 55"/>
                  <a:gd name="T6" fmla="*/ 6 w 33"/>
                  <a:gd name="T7" fmla="*/ 46 h 55"/>
                  <a:gd name="T8" fmla="*/ 10 w 33"/>
                  <a:gd name="T9" fmla="*/ 47 h 55"/>
                  <a:gd name="T10" fmla="*/ 13 w 33"/>
                  <a:gd name="T11" fmla="*/ 47 h 55"/>
                  <a:gd name="T12" fmla="*/ 22 w 33"/>
                  <a:gd name="T13" fmla="*/ 46 h 55"/>
                  <a:gd name="T14" fmla="*/ 24 w 33"/>
                  <a:gd name="T15" fmla="*/ 40 h 55"/>
                  <a:gd name="T16" fmla="*/ 23 w 33"/>
                  <a:gd name="T17" fmla="*/ 37 h 55"/>
                  <a:gd name="T18" fmla="*/ 21 w 33"/>
                  <a:gd name="T19" fmla="*/ 35 h 55"/>
                  <a:gd name="T20" fmla="*/ 17 w 33"/>
                  <a:gd name="T21" fmla="*/ 32 h 55"/>
                  <a:gd name="T22" fmla="*/ 12 w 33"/>
                  <a:gd name="T23" fmla="*/ 30 h 55"/>
                  <a:gd name="T24" fmla="*/ 7 w 33"/>
                  <a:gd name="T25" fmla="*/ 27 h 55"/>
                  <a:gd name="T26" fmla="*/ 3 w 33"/>
                  <a:gd name="T27" fmla="*/ 24 h 55"/>
                  <a:gd name="T28" fmla="*/ 1 w 33"/>
                  <a:gd name="T29" fmla="*/ 20 h 55"/>
                  <a:gd name="T30" fmla="*/ 0 w 33"/>
                  <a:gd name="T31" fmla="*/ 15 h 55"/>
                  <a:gd name="T32" fmla="*/ 1 w 33"/>
                  <a:gd name="T33" fmla="*/ 8 h 55"/>
                  <a:gd name="T34" fmla="*/ 6 w 33"/>
                  <a:gd name="T35" fmla="*/ 4 h 55"/>
                  <a:gd name="T36" fmla="*/ 12 w 33"/>
                  <a:gd name="T37" fmla="*/ 1 h 55"/>
                  <a:gd name="T38" fmla="*/ 19 w 33"/>
                  <a:gd name="T39" fmla="*/ 0 h 55"/>
                  <a:gd name="T40" fmla="*/ 31 w 33"/>
                  <a:gd name="T41" fmla="*/ 2 h 55"/>
                  <a:gd name="T42" fmla="*/ 31 w 33"/>
                  <a:gd name="T43" fmla="*/ 11 h 55"/>
                  <a:gd name="T44" fmla="*/ 20 w 33"/>
                  <a:gd name="T45" fmla="*/ 8 h 55"/>
                  <a:gd name="T46" fmla="*/ 16 w 33"/>
                  <a:gd name="T47" fmla="*/ 8 h 55"/>
                  <a:gd name="T48" fmla="*/ 12 w 33"/>
                  <a:gd name="T49" fmla="*/ 9 h 55"/>
                  <a:gd name="T50" fmla="*/ 10 w 33"/>
                  <a:gd name="T51" fmla="*/ 11 h 55"/>
                  <a:gd name="T52" fmla="*/ 9 w 33"/>
                  <a:gd name="T53" fmla="*/ 15 h 55"/>
                  <a:gd name="T54" fmla="*/ 10 w 33"/>
                  <a:gd name="T55" fmla="*/ 18 h 55"/>
                  <a:gd name="T56" fmla="*/ 12 w 33"/>
                  <a:gd name="T57" fmla="*/ 20 h 55"/>
                  <a:gd name="T58" fmla="*/ 15 w 33"/>
                  <a:gd name="T59" fmla="*/ 22 h 55"/>
                  <a:gd name="T60" fmla="*/ 20 w 33"/>
                  <a:gd name="T61" fmla="*/ 24 h 55"/>
                  <a:gd name="T62" fmla="*/ 25 w 33"/>
                  <a:gd name="T63" fmla="*/ 27 h 55"/>
                  <a:gd name="T64" fmla="*/ 29 w 33"/>
                  <a:gd name="T65" fmla="*/ 31 h 55"/>
                  <a:gd name="T66" fmla="*/ 32 w 33"/>
                  <a:gd name="T67" fmla="*/ 35 h 55"/>
                  <a:gd name="T68" fmla="*/ 33 w 33"/>
                  <a:gd name="T69" fmla="*/ 40 h 55"/>
                  <a:gd name="T70" fmla="*/ 32 w 33"/>
                  <a:gd name="T71" fmla="*/ 47 h 55"/>
                  <a:gd name="T72" fmla="*/ 27 w 33"/>
                  <a:gd name="T73" fmla="*/ 51 h 55"/>
                  <a:gd name="T74" fmla="*/ 21 w 33"/>
                  <a:gd name="T75" fmla="*/ 54 h 55"/>
                  <a:gd name="T76" fmla="*/ 14 w 33"/>
                  <a:gd name="T77" fmla="*/ 55 h 55"/>
                  <a:gd name="T78" fmla="*/ 10 w 33"/>
                  <a:gd name="T79" fmla="*/ 54 h 55"/>
                  <a:gd name="T80" fmla="*/ 6 w 33"/>
                  <a:gd name="T81" fmla="*/ 54 h 55"/>
                  <a:gd name="T82" fmla="*/ 3 w 33"/>
                  <a:gd name="T83" fmla="*/ 53 h 55"/>
                  <a:gd name="T84" fmla="*/ 0 w 33"/>
                  <a:gd name="T85"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5">
                    <a:moveTo>
                      <a:pt x="0" y="52"/>
                    </a:moveTo>
                    <a:cubicBezTo>
                      <a:pt x="0" y="43"/>
                      <a:pt x="0" y="43"/>
                      <a:pt x="0" y="43"/>
                    </a:cubicBezTo>
                    <a:cubicBezTo>
                      <a:pt x="1" y="43"/>
                      <a:pt x="2" y="44"/>
                      <a:pt x="3" y="45"/>
                    </a:cubicBezTo>
                    <a:cubicBezTo>
                      <a:pt x="4" y="45"/>
                      <a:pt x="5" y="46"/>
                      <a:pt x="6" y="46"/>
                    </a:cubicBezTo>
                    <a:cubicBezTo>
                      <a:pt x="7" y="47"/>
                      <a:pt x="9" y="47"/>
                      <a:pt x="10" y="47"/>
                    </a:cubicBezTo>
                    <a:cubicBezTo>
                      <a:pt x="11" y="47"/>
                      <a:pt x="12" y="47"/>
                      <a:pt x="13" y="47"/>
                    </a:cubicBezTo>
                    <a:cubicBezTo>
                      <a:pt x="17" y="47"/>
                      <a:pt x="20" y="47"/>
                      <a:pt x="22" y="46"/>
                    </a:cubicBezTo>
                    <a:cubicBezTo>
                      <a:pt x="23" y="44"/>
                      <a:pt x="24" y="43"/>
                      <a:pt x="24" y="40"/>
                    </a:cubicBezTo>
                    <a:cubicBezTo>
                      <a:pt x="24" y="39"/>
                      <a:pt x="24" y="38"/>
                      <a:pt x="23" y="37"/>
                    </a:cubicBezTo>
                    <a:cubicBezTo>
                      <a:pt x="23" y="36"/>
                      <a:pt x="22" y="35"/>
                      <a:pt x="21" y="35"/>
                    </a:cubicBezTo>
                    <a:cubicBezTo>
                      <a:pt x="20" y="34"/>
                      <a:pt x="18" y="33"/>
                      <a:pt x="17" y="32"/>
                    </a:cubicBezTo>
                    <a:cubicBezTo>
                      <a:pt x="16" y="32"/>
                      <a:pt x="14" y="31"/>
                      <a:pt x="12" y="30"/>
                    </a:cubicBezTo>
                    <a:cubicBezTo>
                      <a:pt x="11" y="29"/>
                      <a:pt x="9" y="28"/>
                      <a:pt x="7" y="27"/>
                    </a:cubicBezTo>
                    <a:cubicBezTo>
                      <a:pt x="6" y="26"/>
                      <a:pt x="5" y="25"/>
                      <a:pt x="3" y="24"/>
                    </a:cubicBezTo>
                    <a:cubicBezTo>
                      <a:pt x="2" y="23"/>
                      <a:pt x="1" y="22"/>
                      <a:pt x="1" y="20"/>
                    </a:cubicBezTo>
                    <a:cubicBezTo>
                      <a:pt x="0" y="19"/>
                      <a:pt x="0" y="17"/>
                      <a:pt x="0" y="15"/>
                    </a:cubicBezTo>
                    <a:cubicBezTo>
                      <a:pt x="0" y="12"/>
                      <a:pt x="0" y="10"/>
                      <a:pt x="1" y="8"/>
                    </a:cubicBezTo>
                    <a:cubicBezTo>
                      <a:pt x="3" y="7"/>
                      <a:pt x="4" y="5"/>
                      <a:pt x="6" y="4"/>
                    </a:cubicBezTo>
                    <a:cubicBezTo>
                      <a:pt x="8" y="3"/>
                      <a:pt x="10" y="2"/>
                      <a:pt x="12" y="1"/>
                    </a:cubicBezTo>
                    <a:cubicBezTo>
                      <a:pt x="14" y="1"/>
                      <a:pt x="17" y="0"/>
                      <a:pt x="19" y="0"/>
                    </a:cubicBezTo>
                    <a:cubicBezTo>
                      <a:pt x="25" y="0"/>
                      <a:pt x="29" y="1"/>
                      <a:pt x="31" y="2"/>
                    </a:cubicBezTo>
                    <a:cubicBezTo>
                      <a:pt x="31" y="11"/>
                      <a:pt x="31" y="11"/>
                      <a:pt x="31" y="11"/>
                    </a:cubicBezTo>
                    <a:cubicBezTo>
                      <a:pt x="28" y="9"/>
                      <a:pt x="24" y="8"/>
                      <a:pt x="20" y="8"/>
                    </a:cubicBezTo>
                    <a:cubicBezTo>
                      <a:pt x="18" y="8"/>
                      <a:pt x="17" y="8"/>
                      <a:pt x="16" y="8"/>
                    </a:cubicBezTo>
                    <a:cubicBezTo>
                      <a:pt x="14" y="8"/>
                      <a:pt x="13" y="9"/>
                      <a:pt x="12" y="9"/>
                    </a:cubicBezTo>
                    <a:cubicBezTo>
                      <a:pt x="11" y="10"/>
                      <a:pt x="10" y="11"/>
                      <a:pt x="10" y="11"/>
                    </a:cubicBezTo>
                    <a:cubicBezTo>
                      <a:pt x="9" y="12"/>
                      <a:pt x="9" y="13"/>
                      <a:pt x="9" y="15"/>
                    </a:cubicBezTo>
                    <a:cubicBezTo>
                      <a:pt x="9" y="16"/>
                      <a:pt x="9" y="17"/>
                      <a:pt x="10" y="18"/>
                    </a:cubicBezTo>
                    <a:cubicBezTo>
                      <a:pt x="10" y="18"/>
                      <a:pt x="11" y="19"/>
                      <a:pt x="12" y="20"/>
                    </a:cubicBezTo>
                    <a:cubicBezTo>
                      <a:pt x="13" y="21"/>
                      <a:pt x="14" y="21"/>
                      <a:pt x="15" y="22"/>
                    </a:cubicBezTo>
                    <a:cubicBezTo>
                      <a:pt x="17" y="23"/>
                      <a:pt x="18" y="23"/>
                      <a:pt x="20" y="24"/>
                    </a:cubicBezTo>
                    <a:cubicBezTo>
                      <a:pt x="22" y="25"/>
                      <a:pt x="23" y="26"/>
                      <a:pt x="25" y="27"/>
                    </a:cubicBezTo>
                    <a:cubicBezTo>
                      <a:pt x="27" y="28"/>
                      <a:pt x="28" y="29"/>
                      <a:pt x="29" y="31"/>
                    </a:cubicBezTo>
                    <a:cubicBezTo>
                      <a:pt x="31" y="32"/>
                      <a:pt x="32" y="33"/>
                      <a:pt x="32" y="35"/>
                    </a:cubicBezTo>
                    <a:cubicBezTo>
                      <a:pt x="33" y="36"/>
                      <a:pt x="33" y="38"/>
                      <a:pt x="33" y="40"/>
                    </a:cubicBezTo>
                    <a:cubicBezTo>
                      <a:pt x="33" y="43"/>
                      <a:pt x="33" y="45"/>
                      <a:pt x="32" y="47"/>
                    </a:cubicBezTo>
                    <a:cubicBezTo>
                      <a:pt x="31" y="49"/>
                      <a:pt x="29" y="50"/>
                      <a:pt x="27" y="51"/>
                    </a:cubicBezTo>
                    <a:cubicBezTo>
                      <a:pt x="26" y="52"/>
                      <a:pt x="24" y="53"/>
                      <a:pt x="21" y="54"/>
                    </a:cubicBezTo>
                    <a:cubicBezTo>
                      <a:pt x="19" y="54"/>
                      <a:pt x="16" y="55"/>
                      <a:pt x="14" y="55"/>
                    </a:cubicBezTo>
                    <a:cubicBezTo>
                      <a:pt x="13" y="55"/>
                      <a:pt x="12" y="55"/>
                      <a:pt x="10" y="54"/>
                    </a:cubicBezTo>
                    <a:cubicBezTo>
                      <a:pt x="9" y="54"/>
                      <a:pt x="8" y="54"/>
                      <a:pt x="6" y="54"/>
                    </a:cubicBezTo>
                    <a:cubicBezTo>
                      <a:pt x="5" y="54"/>
                      <a:pt x="4" y="53"/>
                      <a:pt x="3" y="53"/>
                    </a:cubicBezTo>
                    <a:cubicBezTo>
                      <a:pt x="2" y="53"/>
                      <a:pt x="1" y="52"/>
                      <a:pt x="0"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0" name="Freeform 452"/>
              <p:cNvSpPr>
                <a:spLocks noEditPoints="1"/>
              </p:cNvSpPr>
              <p:nvPr/>
            </p:nvSpPr>
            <p:spPr bwMode="auto">
              <a:xfrm>
                <a:off x="6060" y="2705"/>
                <a:ext cx="30" cy="31"/>
              </a:xfrm>
              <a:custGeom>
                <a:avLst/>
                <a:gdLst>
                  <a:gd name="T0" fmla="*/ 22 w 22"/>
                  <a:gd name="T1" fmla="*/ 23 h 23"/>
                  <a:gd name="T2" fmla="*/ 16 w 22"/>
                  <a:gd name="T3" fmla="*/ 23 h 23"/>
                  <a:gd name="T4" fmla="*/ 15 w 22"/>
                  <a:gd name="T5" fmla="*/ 18 h 23"/>
                  <a:gd name="T6" fmla="*/ 7 w 22"/>
                  <a:gd name="T7" fmla="*/ 18 h 23"/>
                  <a:gd name="T8" fmla="*/ 5 w 22"/>
                  <a:gd name="T9" fmla="*/ 23 h 23"/>
                  <a:gd name="T10" fmla="*/ 0 w 22"/>
                  <a:gd name="T11" fmla="*/ 23 h 23"/>
                  <a:gd name="T12" fmla="*/ 8 w 22"/>
                  <a:gd name="T13" fmla="*/ 0 h 23"/>
                  <a:gd name="T14" fmla="*/ 14 w 22"/>
                  <a:gd name="T15" fmla="*/ 0 h 23"/>
                  <a:gd name="T16" fmla="*/ 22 w 22"/>
                  <a:gd name="T17" fmla="*/ 23 h 23"/>
                  <a:gd name="T18" fmla="*/ 13 w 22"/>
                  <a:gd name="T19" fmla="*/ 14 h 23"/>
                  <a:gd name="T20" fmla="*/ 11 w 22"/>
                  <a:gd name="T21" fmla="*/ 6 h 23"/>
                  <a:gd name="T22" fmla="*/ 11 w 22"/>
                  <a:gd name="T23" fmla="*/ 4 h 23"/>
                  <a:gd name="T24" fmla="*/ 11 w 22"/>
                  <a:gd name="T25" fmla="*/ 4 h 23"/>
                  <a:gd name="T26" fmla="*/ 10 w 22"/>
                  <a:gd name="T27" fmla="*/ 6 h 23"/>
                  <a:gd name="T28" fmla="*/ 8 w 22"/>
                  <a:gd name="T29" fmla="*/ 14 h 23"/>
                  <a:gd name="T30" fmla="*/ 13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6" y="23"/>
                      <a:pt x="16" y="23"/>
                      <a:pt x="16" y="23"/>
                    </a:cubicBezTo>
                    <a:cubicBezTo>
                      <a:pt x="15" y="18"/>
                      <a:pt x="15" y="18"/>
                      <a:pt x="15" y="18"/>
                    </a:cubicBezTo>
                    <a:cubicBezTo>
                      <a:pt x="7" y="18"/>
                      <a:pt x="7" y="18"/>
                      <a:pt x="7" y="18"/>
                    </a:cubicBezTo>
                    <a:cubicBezTo>
                      <a:pt x="5" y="23"/>
                      <a:pt x="5" y="23"/>
                      <a:pt x="5" y="23"/>
                    </a:cubicBezTo>
                    <a:cubicBezTo>
                      <a:pt x="0" y="23"/>
                      <a:pt x="0" y="23"/>
                      <a:pt x="0" y="23"/>
                    </a:cubicBezTo>
                    <a:cubicBezTo>
                      <a:pt x="8" y="0"/>
                      <a:pt x="8" y="0"/>
                      <a:pt x="8" y="0"/>
                    </a:cubicBezTo>
                    <a:cubicBezTo>
                      <a:pt x="14" y="0"/>
                      <a:pt x="14" y="0"/>
                      <a:pt x="14" y="0"/>
                    </a:cubicBezTo>
                    <a:lnTo>
                      <a:pt x="22" y="23"/>
                    </a:lnTo>
                    <a:close/>
                    <a:moveTo>
                      <a:pt x="13" y="14"/>
                    </a:moveTo>
                    <a:cubicBezTo>
                      <a:pt x="11" y="6"/>
                      <a:pt x="11" y="6"/>
                      <a:pt x="11" y="6"/>
                    </a:cubicBezTo>
                    <a:cubicBezTo>
                      <a:pt x="11" y="6"/>
                      <a:pt x="11" y="5"/>
                      <a:pt x="11" y="4"/>
                    </a:cubicBezTo>
                    <a:cubicBezTo>
                      <a:pt x="11" y="4"/>
                      <a:pt x="11" y="4"/>
                      <a:pt x="11" y="4"/>
                    </a:cubicBezTo>
                    <a:cubicBezTo>
                      <a:pt x="11" y="5"/>
                      <a:pt x="10" y="6"/>
                      <a:pt x="10" y="6"/>
                    </a:cubicBezTo>
                    <a:cubicBezTo>
                      <a:pt x="8" y="14"/>
                      <a:pt x="8" y="14"/>
                      <a:pt x="8" y="14"/>
                    </a:cubicBez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1" name="Freeform 453"/>
              <p:cNvSpPr>
                <a:spLocks noEditPoints="1"/>
              </p:cNvSpPr>
              <p:nvPr/>
            </p:nvSpPr>
            <p:spPr bwMode="auto">
              <a:xfrm>
                <a:off x="6091" y="2705"/>
                <a:ext cx="30" cy="31"/>
              </a:xfrm>
              <a:custGeom>
                <a:avLst/>
                <a:gdLst>
                  <a:gd name="T0" fmla="*/ 22 w 22"/>
                  <a:gd name="T1" fmla="*/ 23 h 23"/>
                  <a:gd name="T2" fmla="*/ 16 w 22"/>
                  <a:gd name="T3" fmla="*/ 23 h 23"/>
                  <a:gd name="T4" fmla="*/ 15 w 22"/>
                  <a:gd name="T5" fmla="*/ 18 h 23"/>
                  <a:gd name="T6" fmla="*/ 7 w 22"/>
                  <a:gd name="T7" fmla="*/ 18 h 23"/>
                  <a:gd name="T8" fmla="*/ 5 w 22"/>
                  <a:gd name="T9" fmla="*/ 23 h 23"/>
                  <a:gd name="T10" fmla="*/ 0 w 22"/>
                  <a:gd name="T11" fmla="*/ 23 h 23"/>
                  <a:gd name="T12" fmla="*/ 8 w 22"/>
                  <a:gd name="T13" fmla="*/ 0 h 23"/>
                  <a:gd name="T14" fmla="*/ 14 w 22"/>
                  <a:gd name="T15" fmla="*/ 0 h 23"/>
                  <a:gd name="T16" fmla="*/ 22 w 22"/>
                  <a:gd name="T17" fmla="*/ 23 h 23"/>
                  <a:gd name="T18" fmla="*/ 13 w 22"/>
                  <a:gd name="T19" fmla="*/ 14 h 23"/>
                  <a:gd name="T20" fmla="*/ 11 w 22"/>
                  <a:gd name="T21" fmla="*/ 6 h 23"/>
                  <a:gd name="T22" fmla="*/ 11 w 22"/>
                  <a:gd name="T23" fmla="*/ 4 h 23"/>
                  <a:gd name="T24" fmla="*/ 11 w 22"/>
                  <a:gd name="T25" fmla="*/ 4 h 23"/>
                  <a:gd name="T26" fmla="*/ 10 w 22"/>
                  <a:gd name="T27" fmla="*/ 6 h 23"/>
                  <a:gd name="T28" fmla="*/ 8 w 22"/>
                  <a:gd name="T29" fmla="*/ 14 h 23"/>
                  <a:gd name="T30" fmla="*/ 13 w 22"/>
                  <a:gd name="T3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3">
                    <a:moveTo>
                      <a:pt x="22" y="23"/>
                    </a:moveTo>
                    <a:cubicBezTo>
                      <a:pt x="16" y="23"/>
                      <a:pt x="16" y="23"/>
                      <a:pt x="16" y="23"/>
                    </a:cubicBezTo>
                    <a:cubicBezTo>
                      <a:pt x="15" y="18"/>
                      <a:pt x="15" y="18"/>
                      <a:pt x="15" y="18"/>
                    </a:cubicBezTo>
                    <a:cubicBezTo>
                      <a:pt x="7" y="18"/>
                      <a:pt x="7" y="18"/>
                      <a:pt x="7" y="18"/>
                    </a:cubicBezTo>
                    <a:cubicBezTo>
                      <a:pt x="5" y="23"/>
                      <a:pt x="5" y="23"/>
                      <a:pt x="5" y="23"/>
                    </a:cubicBezTo>
                    <a:cubicBezTo>
                      <a:pt x="0" y="23"/>
                      <a:pt x="0" y="23"/>
                      <a:pt x="0" y="23"/>
                    </a:cubicBezTo>
                    <a:cubicBezTo>
                      <a:pt x="8" y="0"/>
                      <a:pt x="8" y="0"/>
                      <a:pt x="8" y="0"/>
                    </a:cubicBezTo>
                    <a:cubicBezTo>
                      <a:pt x="14" y="0"/>
                      <a:pt x="14" y="0"/>
                      <a:pt x="14" y="0"/>
                    </a:cubicBezTo>
                    <a:lnTo>
                      <a:pt x="22" y="23"/>
                    </a:lnTo>
                    <a:close/>
                    <a:moveTo>
                      <a:pt x="13" y="14"/>
                    </a:moveTo>
                    <a:cubicBezTo>
                      <a:pt x="11" y="6"/>
                      <a:pt x="11" y="6"/>
                      <a:pt x="11" y="6"/>
                    </a:cubicBezTo>
                    <a:cubicBezTo>
                      <a:pt x="11" y="6"/>
                      <a:pt x="11" y="5"/>
                      <a:pt x="11" y="4"/>
                    </a:cubicBezTo>
                    <a:cubicBezTo>
                      <a:pt x="11" y="4"/>
                      <a:pt x="11" y="4"/>
                      <a:pt x="11" y="4"/>
                    </a:cubicBezTo>
                    <a:cubicBezTo>
                      <a:pt x="10" y="5"/>
                      <a:pt x="10" y="6"/>
                      <a:pt x="10" y="6"/>
                    </a:cubicBezTo>
                    <a:cubicBezTo>
                      <a:pt x="8" y="14"/>
                      <a:pt x="8" y="14"/>
                      <a:pt x="8" y="14"/>
                    </a:cubicBez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2" name="Freeform 454"/>
              <p:cNvSpPr>
                <a:spLocks noEditPoints="1"/>
              </p:cNvSpPr>
              <p:nvPr/>
            </p:nvSpPr>
            <p:spPr bwMode="auto">
              <a:xfrm>
                <a:off x="6125" y="2705"/>
                <a:ext cx="28" cy="31"/>
              </a:xfrm>
              <a:custGeom>
                <a:avLst/>
                <a:gdLst>
                  <a:gd name="T0" fmla="*/ 20 w 20"/>
                  <a:gd name="T1" fmla="*/ 11 h 23"/>
                  <a:gd name="T2" fmla="*/ 18 w 20"/>
                  <a:gd name="T3" fmla="*/ 17 h 23"/>
                  <a:gd name="T4" fmla="*/ 14 w 20"/>
                  <a:gd name="T5" fmla="*/ 21 h 23"/>
                  <a:gd name="T6" fmla="*/ 8 w 20"/>
                  <a:gd name="T7" fmla="*/ 23 h 23"/>
                  <a:gd name="T8" fmla="*/ 0 w 20"/>
                  <a:gd name="T9" fmla="*/ 23 h 23"/>
                  <a:gd name="T10" fmla="*/ 0 w 20"/>
                  <a:gd name="T11" fmla="*/ 0 h 23"/>
                  <a:gd name="T12" fmla="*/ 8 w 20"/>
                  <a:gd name="T13" fmla="*/ 0 h 23"/>
                  <a:gd name="T14" fmla="*/ 20 w 20"/>
                  <a:gd name="T15" fmla="*/ 11 h 23"/>
                  <a:gd name="T16" fmla="*/ 14 w 20"/>
                  <a:gd name="T17" fmla="*/ 11 h 23"/>
                  <a:gd name="T18" fmla="*/ 13 w 20"/>
                  <a:gd name="T19" fmla="*/ 6 h 23"/>
                  <a:gd name="T20" fmla="*/ 7 w 20"/>
                  <a:gd name="T21" fmla="*/ 5 h 23"/>
                  <a:gd name="T22" fmla="*/ 5 w 20"/>
                  <a:gd name="T23" fmla="*/ 5 h 23"/>
                  <a:gd name="T24" fmla="*/ 5 w 20"/>
                  <a:gd name="T25" fmla="*/ 19 h 23"/>
                  <a:gd name="T26" fmla="*/ 7 w 20"/>
                  <a:gd name="T27" fmla="*/ 19 h 23"/>
                  <a:gd name="T28" fmla="*/ 13 w 20"/>
                  <a:gd name="T29" fmla="*/ 17 h 23"/>
                  <a:gd name="T30" fmla="*/ 14 w 20"/>
                  <a:gd name="T31"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20" y="11"/>
                    </a:moveTo>
                    <a:cubicBezTo>
                      <a:pt x="20" y="13"/>
                      <a:pt x="19" y="15"/>
                      <a:pt x="18" y="17"/>
                    </a:cubicBezTo>
                    <a:cubicBezTo>
                      <a:pt x="17" y="19"/>
                      <a:pt x="16" y="20"/>
                      <a:pt x="14" y="21"/>
                    </a:cubicBezTo>
                    <a:cubicBezTo>
                      <a:pt x="12" y="22"/>
                      <a:pt x="10" y="23"/>
                      <a:pt x="8" y="23"/>
                    </a:cubicBezTo>
                    <a:cubicBezTo>
                      <a:pt x="0" y="23"/>
                      <a:pt x="0" y="23"/>
                      <a:pt x="0" y="23"/>
                    </a:cubicBezTo>
                    <a:cubicBezTo>
                      <a:pt x="0" y="0"/>
                      <a:pt x="0" y="0"/>
                      <a:pt x="0" y="0"/>
                    </a:cubicBezTo>
                    <a:cubicBezTo>
                      <a:pt x="8" y="0"/>
                      <a:pt x="8" y="0"/>
                      <a:pt x="8" y="0"/>
                    </a:cubicBezTo>
                    <a:cubicBezTo>
                      <a:pt x="16" y="0"/>
                      <a:pt x="20" y="4"/>
                      <a:pt x="20" y="11"/>
                    </a:cubicBezTo>
                    <a:close/>
                    <a:moveTo>
                      <a:pt x="14" y="11"/>
                    </a:moveTo>
                    <a:cubicBezTo>
                      <a:pt x="14" y="9"/>
                      <a:pt x="14" y="8"/>
                      <a:pt x="13" y="6"/>
                    </a:cubicBezTo>
                    <a:cubicBezTo>
                      <a:pt x="11" y="5"/>
                      <a:pt x="10" y="5"/>
                      <a:pt x="7" y="5"/>
                    </a:cubicBezTo>
                    <a:cubicBezTo>
                      <a:pt x="5" y="5"/>
                      <a:pt x="5" y="5"/>
                      <a:pt x="5" y="5"/>
                    </a:cubicBezTo>
                    <a:cubicBezTo>
                      <a:pt x="5" y="19"/>
                      <a:pt x="5" y="19"/>
                      <a:pt x="5" y="19"/>
                    </a:cubicBezTo>
                    <a:cubicBezTo>
                      <a:pt x="7" y="19"/>
                      <a:pt x="7" y="19"/>
                      <a:pt x="7" y="19"/>
                    </a:cubicBezTo>
                    <a:cubicBezTo>
                      <a:pt x="10" y="19"/>
                      <a:pt x="11" y="18"/>
                      <a:pt x="13" y="17"/>
                    </a:cubicBezTo>
                    <a:cubicBezTo>
                      <a:pt x="14" y="15"/>
                      <a:pt x="14" y="14"/>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3" name="Freeform 455"/>
              <p:cNvSpPr>
                <a:spLocks/>
              </p:cNvSpPr>
              <p:nvPr/>
            </p:nvSpPr>
            <p:spPr bwMode="auto">
              <a:xfrm>
                <a:off x="6168" y="2705"/>
                <a:ext cx="26" cy="31"/>
              </a:xfrm>
              <a:custGeom>
                <a:avLst/>
                <a:gdLst>
                  <a:gd name="T0" fmla="*/ 19 w 19"/>
                  <a:gd name="T1" fmla="*/ 21 h 23"/>
                  <a:gd name="T2" fmla="*/ 11 w 19"/>
                  <a:gd name="T3" fmla="*/ 23 h 23"/>
                  <a:gd name="T4" fmla="*/ 3 w 19"/>
                  <a:gd name="T5" fmla="*/ 20 h 23"/>
                  <a:gd name="T6" fmla="*/ 0 w 19"/>
                  <a:gd name="T7" fmla="*/ 12 h 23"/>
                  <a:gd name="T8" fmla="*/ 1 w 19"/>
                  <a:gd name="T9" fmla="*/ 6 h 23"/>
                  <a:gd name="T10" fmla="*/ 6 w 19"/>
                  <a:gd name="T11" fmla="*/ 2 h 23"/>
                  <a:gd name="T12" fmla="*/ 12 w 19"/>
                  <a:gd name="T13" fmla="*/ 0 h 23"/>
                  <a:gd name="T14" fmla="*/ 18 w 19"/>
                  <a:gd name="T15" fmla="*/ 1 h 23"/>
                  <a:gd name="T16" fmla="*/ 18 w 19"/>
                  <a:gd name="T17" fmla="*/ 6 h 23"/>
                  <a:gd name="T18" fmla="*/ 12 w 19"/>
                  <a:gd name="T19" fmla="*/ 4 h 23"/>
                  <a:gd name="T20" fmla="*/ 8 w 19"/>
                  <a:gd name="T21" fmla="*/ 5 h 23"/>
                  <a:gd name="T22" fmla="*/ 6 w 19"/>
                  <a:gd name="T23" fmla="*/ 8 h 23"/>
                  <a:gd name="T24" fmla="*/ 5 w 19"/>
                  <a:gd name="T25" fmla="*/ 12 h 23"/>
                  <a:gd name="T26" fmla="*/ 7 w 19"/>
                  <a:gd name="T27" fmla="*/ 17 h 23"/>
                  <a:gd name="T28" fmla="*/ 12 w 19"/>
                  <a:gd name="T29" fmla="*/ 19 h 23"/>
                  <a:gd name="T30" fmla="*/ 14 w 19"/>
                  <a:gd name="T31" fmla="*/ 18 h 23"/>
                  <a:gd name="T32" fmla="*/ 14 w 19"/>
                  <a:gd name="T33" fmla="*/ 14 h 23"/>
                  <a:gd name="T34" fmla="*/ 10 w 19"/>
                  <a:gd name="T35" fmla="*/ 14 h 23"/>
                  <a:gd name="T36" fmla="*/ 10 w 19"/>
                  <a:gd name="T37" fmla="*/ 10 h 23"/>
                  <a:gd name="T38" fmla="*/ 19 w 19"/>
                  <a:gd name="T39" fmla="*/ 10 h 23"/>
                  <a:gd name="T40" fmla="*/ 19 w 19"/>
                  <a:gd name="T4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19" y="21"/>
                    </a:moveTo>
                    <a:cubicBezTo>
                      <a:pt x="17" y="22"/>
                      <a:pt x="15" y="23"/>
                      <a:pt x="11" y="23"/>
                    </a:cubicBezTo>
                    <a:cubicBezTo>
                      <a:pt x="8" y="23"/>
                      <a:pt x="5" y="22"/>
                      <a:pt x="3" y="20"/>
                    </a:cubicBezTo>
                    <a:cubicBezTo>
                      <a:pt x="1" y="18"/>
                      <a:pt x="0" y="15"/>
                      <a:pt x="0" y="12"/>
                    </a:cubicBezTo>
                    <a:cubicBezTo>
                      <a:pt x="0" y="10"/>
                      <a:pt x="0" y="8"/>
                      <a:pt x="1" y="6"/>
                    </a:cubicBezTo>
                    <a:cubicBezTo>
                      <a:pt x="2" y="4"/>
                      <a:pt x="4" y="3"/>
                      <a:pt x="6" y="2"/>
                    </a:cubicBezTo>
                    <a:cubicBezTo>
                      <a:pt x="8" y="1"/>
                      <a:pt x="10" y="0"/>
                      <a:pt x="12" y="0"/>
                    </a:cubicBezTo>
                    <a:cubicBezTo>
                      <a:pt x="14" y="0"/>
                      <a:pt x="17" y="0"/>
                      <a:pt x="18" y="1"/>
                    </a:cubicBezTo>
                    <a:cubicBezTo>
                      <a:pt x="18" y="6"/>
                      <a:pt x="18" y="6"/>
                      <a:pt x="18" y="6"/>
                    </a:cubicBezTo>
                    <a:cubicBezTo>
                      <a:pt x="17" y="5"/>
                      <a:pt x="15" y="4"/>
                      <a:pt x="12" y="4"/>
                    </a:cubicBezTo>
                    <a:cubicBezTo>
                      <a:pt x="11" y="4"/>
                      <a:pt x="10" y="5"/>
                      <a:pt x="8" y="5"/>
                    </a:cubicBezTo>
                    <a:cubicBezTo>
                      <a:pt x="7" y="6"/>
                      <a:pt x="7" y="7"/>
                      <a:pt x="6" y="8"/>
                    </a:cubicBezTo>
                    <a:cubicBezTo>
                      <a:pt x="5" y="9"/>
                      <a:pt x="5" y="10"/>
                      <a:pt x="5" y="12"/>
                    </a:cubicBezTo>
                    <a:cubicBezTo>
                      <a:pt x="5" y="14"/>
                      <a:pt x="6" y="16"/>
                      <a:pt x="7" y="17"/>
                    </a:cubicBezTo>
                    <a:cubicBezTo>
                      <a:pt x="8" y="18"/>
                      <a:pt x="10" y="19"/>
                      <a:pt x="12" y="19"/>
                    </a:cubicBezTo>
                    <a:cubicBezTo>
                      <a:pt x="13" y="19"/>
                      <a:pt x="14" y="19"/>
                      <a:pt x="14" y="18"/>
                    </a:cubicBezTo>
                    <a:cubicBezTo>
                      <a:pt x="14" y="14"/>
                      <a:pt x="14" y="14"/>
                      <a:pt x="14" y="14"/>
                    </a:cubicBezTo>
                    <a:cubicBezTo>
                      <a:pt x="10" y="14"/>
                      <a:pt x="10" y="14"/>
                      <a:pt x="10" y="14"/>
                    </a:cubicBezTo>
                    <a:cubicBezTo>
                      <a:pt x="10" y="10"/>
                      <a:pt x="10" y="10"/>
                      <a:pt x="10" y="10"/>
                    </a:cubicBezTo>
                    <a:cubicBezTo>
                      <a:pt x="19" y="10"/>
                      <a:pt x="19" y="10"/>
                      <a:pt x="19" y="10"/>
                    </a:cubicBezTo>
                    <a:lnTo>
                      <a:pt x="1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4" name="Freeform 456"/>
              <p:cNvSpPr>
                <a:spLocks noEditPoints="1"/>
              </p:cNvSpPr>
              <p:nvPr/>
            </p:nvSpPr>
            <p:spPr bwMode="auto">
              <a:xfrm>
                <a:off x="6201" y="2705"/>
                <a:ext cx="23" cy="31"/>
              </a:xfrm>
              <a:custGeom>
                <a:avLst/>
                <a:gdLst>
                  <a:gd name="T0" fmla="*/ 17 w 17"/>
                  <a:gd name="T1" fmla="*/ 23 h 23"/>
                  <a:gd name="T2" fmla="*/ 12 w 17"/>
                  <a:gd name="T3" fmla="*/ 23 h 23"/>
                  <a:gd name="T4" fmla="*/ 9 w 17"/>
                  <a:gd name="T5" fmla="*/ 17 h 23"/>
                  <a:gd name="T6" fmla="*/ 7 w 17"/>
                  <a:gd name="T7" fmla="*/ 14 h 23"/>
                  <a:gd name="T8" fmla="*/ 5 w 17"/>
                  <a:gd name="T9" fmla="*/ 14 h 23"/>
                  <a:gd name="T10" fmla="*/ 5 w 17"/>
                  <a:gd name="T11" fmla="*/ 23 h 23"/>
                  <a:gd name="T12" fmla="*/ 0 w 17"/>
                  <a:gd name="T13" fmla="*/ 23 h 23"/>
                  <a:gd name="T14" fmla="*/ 0 w 17"/>
                  <a:gd name="T15" fmla="*/ 0 h 23"/>
                  <a:gd name="T16" fmla="*/ 8 w 17"/>
                  <a:gd name="T17" fmla="*/ 0 h 23"/>
                  <a:gd name="T18" fmla="*/ 16 w 17"/>
                  <a:gd name="T19" fmla="*/ 6 h 23"/>
                  <a:gd name="T20" fmla="*/ 15 w 17"/>
                  <a:gd name="T21" fmla="*/ 10 h 23"/>
                  <a:gd name="T22" fmla="*/ 11 w 17"/>
                  <a:gd name="T23" fmla="*/ 13 h 23"/>
                  <a:gd name="T24" fmla="*/ 11 w 17"/>
                  <a:gd name="T25" fmla="*/ 13 h 23"/>
                  <a:gd name="T26" fmla="*/ 15 w 17"/>
                  <a:gd name="T27" fmla="*/ 16 h 23"/>
                  <a:gd name="T28" fmla="*/ 17 w 17"/>
                  <a:gd name="T29" fmla="*/ 23 h 23"/>
                  <a:gd name="T30" fmla="*/ 11 w 17"/>
                  <a:gd name="T31" fmla="*/ 7 h 23"/>
                  <a:gd name="T32" fmla="*/ 8 w 17"/>
                  <a:gd name="T33" fmla="*/ 4 h 23"/>
                  <a:gd name="T34" fmla="*/ 5 w 17"/>
                  <a:gd name="T35" fmla="*/ 4 h 23"/>
                  <a:gd name="T36" fmla="*/ 5 w 17"/>
                  <a:gd name="T37" fmla="*/ 10 h 23"/>
                  <a:gd name="T38" fmla="*/ 8 w 17"/>
                  <a:gd name="T39" fmla="*/ 10 h 23"/>
                  <a:gd name="T40" fmla="*/ 10 w 17"/>
                  <a:gd name="T41" fmla="*/ 9 h 23"/>
                  <a:gd name="T42" fmla="*/ 11 w 17"/>
                  <a:gd name="T4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3">
                    <a:moveTo>
                      <a:pt x="17" y="23"/>
                    </a:moveTo>
                    <a:cubicBezTo>
                      <a:pt x="12" y="23"/>
                      <a:pt x="12" y="23"/>
                      <a:pt x="12" y="23"/>
                    </a:cubicBezTo>
                    <a:cubicBezTo>
                      <a:pt x="9" y="17"/>
                      <a:pt x="9" y="17"/>
                      <a:pt x="9" y="17"/>
                    </a:cubicBezTo>
                    <a:cubicBezTo>
                      <a:pt x="9" y="15"/>
                      <a:pt x="8" y="14"/>
                      <a:pt x="7" y="14"/>
                    </a:cubicBezTo>
                    <a:cubicBezTo>
                      <a:pt x="5" y="14"/>
                      <a:pt x="5" y="14"/>
                      <a:pt x="5" y="14"/>
                    </a:cubicBezTo>
                    <a:cubicBezTo>
                      <a:pt x="5" y="23"/>
                      <a:pt x="5" y="23"/>
                      <a:pt x="5" y="23"/>
                    </a:cubicBezTo>
                    <a:cubicBezTo>
                      <a:pt x="0" y="23"/>
                      <a:pt x="0" y="23"/>
                      <a:pt x="0" y="23"/>
                    </a:cubicBezTo>
                    <a:cubicBezTo>
                      <a:pt x="0" y="0"/>
                      <a:pt x="0" y="0"/>
                      <a:pt x="0" y="0"/>
                    </a:cubicBezTo>
                    <a:cubicBezTo>
                      <a:pt x="8" y="0"/>
                      <a:pt x="8" y="0"/>
                      <a:pt x="8" y="0"/>
                    </a:cubicBezTo>
                    <a:cubicBezTo>
                      <a:pt x="14" y="0"/>
                      <a:pt x="16" y="2"/>
                      <a:pt x="16" y="6"/>
                    </a:cubicBezTo>
                    <a:cubicBezTo>
                      <a:pt x="16" y="8"/>
                      <a:pt x="16" y="9"/>
                      <a:pt x="15" y="10"/>
                    </a:cubicBezTo>
                    <a:cubicBezTo>
                      <a:pt x="14" y="11"/>
                      <a:pt x="13" y="12"/>
                      <a:pt x="11" y="13"/>
                    </a:cubicBezTo>
                    <a:cubicBezTo>
                      <a:pt x="11" y="13"/>
                      <a:pt x="11" y="13"/>
                      <a:pt x="11" y="13"/>
                    </a:cubicBezTo>
                    <a:cubicBezTo>
                      <a:pt x="13" y="13"/>
                      <a:pt x="14" y="14"/>
                      <a:pt x="15" y="16"/>
                    </a:cubicBezTo>
                    <a:lnTo>
                      <a:pt x="17" y="23"/>
                    </a:lnTo>
                    <a:close/>
                    <a:moveTo>
                      <a:pt x="11" y="7"/>
                    </a:moveTo>
                    <a:cubicBezTo>
                      <a:pt x="11" y="5"/>
                      <a:pt x="10" y="4"/>
                      <a:pt x="8" y="4"/>
                    </a:cubicBezTo>
                    <a:cubicBezTo>
                      <a:pt x="5" y="4"/>
                      <a:pt x="5" y="4"/>
                      <a:pt x="5" y="4"/>
                    </a:cubicBezTo>
                    <a:cubicBezTo>
                      <a:pt x="5" y="10"/>
                      <a:pt x="5" y="10"/>
                      <a:pt x="5" y="10"/>
                    </a:cubicBezTo>
                    <a:cubicBezTo>
                      <a:pt x="8" y="10"/>
                      <a:pt x="8" y="10"/>
                      <a:pt x="8" y="10"/>
                    </a:cubicBezTo>
                    <a:cubicBezTo>
                      <a:pt x="9" y="10"/>
                      <a:pt x="9" y="10"/>
                      <a:pt x="10" y="9"/>
                    </a:cubicBezTo>
                    <a:cubicBezTo>
                      <a:pt x="11" y="9"/>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5" name="Freeform 457"/>
              <p:cNvSpPr>
                <a:spLocks noEditPoints="1"/>
              </p:cNvSpPr>
              <p:nvPr/>
            </p:nvSpPr>
            <p:spPr bwMode="auto">
              <a:xfrm>
                <a:off x="6228" y="2705"/>
                <a:ext cx="30" cy="31"/>
              </a:xfrm>
              <a:custGeom>
                <a:avLst/>
                <a:gdLst>
                  <a:gd name="T0" fmla="*/ 22 w 22"/>
                  <a:gd name="T1" fmla="*/ 11 h 23"/>
                  <a:gd name="T2" fmla="*/ 20 w 22"/>
                  <a:gd name="T3" fmla="*/ 17 h 23"/>
                  <a:gd name="T4" fmla="*/ 16 w 22"/>
                  <a:gd name="T5" fmla="*/ 21 h 23"/>
                  <a:gd name="T6" fmla="*/ 11 w 22"/>
                  <a:gd name="T7" fmla="*/ 23 h 23"/>
                  <a:gd name="T8" fmla="*/ 5 w 22"/>
                  <a:gd name="T9" fmla="*/ 22 h 23"/>
                  <a:gd name="T10" fmla="*/ 1 w 22"/>
                  <a:gd name="T11" fmla="*/ 18 h 23"/>
                  <a:gd name="T12" fmla="*/ 0 w 22"/>
                  <a:gd name="T13" fmla="*/ 12 h 23"/>
                  <a:gd name="T14" fmla="*/ 1 w 22"/>
                  <a:gd name="T15" fmla="*/ 6 h 23"/>
                  <a:gd name="T16" fmla="*/ 5 w 22"/>
                  <a:gd name="T17" fmla="*/ 2 h 23"/>
                  <a:gd name="T18" fmla="*/ 11 w 22"/>
                  <a:gd name="T19" fmla="*/ 0 h 23"/>
                  <a:gd name="T20" fmla="*/ 16 w 22"/>
                  <a:gd name="T21" fmla="*/ 1 h 23"/>
                  <a:gd name="T22" fmla="*/ 20 w 22"/>
                  <a:gd name="T23" fmla="*/ 5 h 23"/>
                  <a:gd name="T24" fmla="*/ 22 w 22"/>
                  <a:gd name="T25" fmla="*/ 11 h 23"/>
                  <a:gd name="T26" fmla="*/ 16 w 22"/>
                  <a:gd name="T27" fmla="*/ 12 h 23"/>
                  <a:gd name="T28" fmla="*/ 15 w 22"/>
                  <a:gd name="T29" fmla="*/ 6 h 23"/>
                  <a:gd name="T30" fmla="*/ 11 w 22"/>
                  <a:gd name="T31" fmla="*/ 4 h 23"/>
                  <a:gd name="T32" fmla="*/ 7 w 22"/>
                  <a:gd name="T33" fmla="*/ 6 h 23"/>
                  <a:gd name="T34" fmla="*/ 5 w 22"/>
                  <a:gd name="T35" fmla="*/ 12 h 23"/>
                  <a:gd name="T36" fmla="*/ 7 w 22"/>
                  <a:gd name="T37" fmla="*/ 17 h 23"/>
                  <a:gd name="T38" fmla="*/ 11 w 22"/>
                  <a:gd name="T39" fmla="*/ 19 h 23"/>
                  <a:gd name="T40" fmla="*/ 15 w 22"/>
                  <a:gd name="T41" fmla="*/ 17 h 23"/>
                  <a:gd name="T42" fmla="*/ 16 w 22"/>
                  <a:gd name="T4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3">
                    <a:moveTo>
                      <a:pt x="22" y="11"/>
                    </a:moveTo>
                    <a:cubicBezTo>
                      <a:pt x="22" y="14"/>
                      <a:pt x="21" y="16"/>
                      <a:pt x="20" y="17"/>
                    </a:cubicBezTo>
                    <a:cubicBezTo>
                      <a:pt x="19" y="19"/>
                      <a:pt x="18" y="21"/>
                      <a:pt x="16" y="21"/>
                    </a:cubicBezTo>
                    <a:cubicBezTo>
                      <a:pt x="15" y="22"/>
                      <a:pt x="13" y="23"/>
                      <a:pt x="11" y="23"/>
                    </a:cubicBezTo>
                    <a:cubicBezTo>
                      <a:pt x="9" y="23"/>
                      <a:pt x="7" y="22"/>
                      <a:pt x="5" y="22"/>
                    </a:cubicBezTo>
                    <a:cubicBezTo>
                      <a:pt x="3" y="21"/>
                      <a:pt x="2" y="19"/>
                      <a:pt x="1" y="18"/>
                    </a:cubicBezTo>
                    <a:cubicBezTo>
                      <a:pt x="0" y="16"/>
                      <a:pt x="0" y="14"/>
                      <a:pt x="0" y="12"/>
                    </a:cubicBezTo>
                    <a:cubicBezTo>
                      <a:pt x="0" y="10"/>
                      <a:pt x="0" y="7"/>
                      <a:pt x="1" y="6"/>
                    </a:cubicBezTo>
                    <a:cubicBezTo>
                      <a:pt x="2" y="4"/>
                      <a:pt x="4" y="3"/>
                      <a:pt x="5" y="2"/>
                    </a:cubicBezTo>
                    <a:cubicBezTo>
                      <a:pt x="7" y="1"/>
                      <a:pt x="9" y="0"/>
                      <a:pt x="11" y="0"/>
                    </a:cubicBezTo>
                    <a:cubicBezTo>
                      <a:pt x="13" y="0"/>
                      <a:pt x="15" y="1"/>
                      <a:pt x="16" y="1"/>
                    </a:cubicBezTo>
                    <a:cubicBezTo>
                      <a:pt x="18" y="2"/>
                      <a:pt x="19" y="4"/>
                      <a:pt x="20" y="5"/>
                    </a:cubicBezTo>
                    <a:cubicBezTo>
                      <a:pt x="21" y="7"/>
                      <a:pt x="22" y="9"/>
                      <a:pt x="22" y="11"/>
                    </a:cubicBezTo>
                    <a:close/>
                    <a:moveTo>
                      <a:pt x="16" y="12"/>
                    </a:moveTo>
                    <a:cubicBezTo>
                      <a:pt x="16" y="9"/>
                      <a:pt x="16" y="8"/>
                      <a:pt x="15" y="6"/>
                    </a:cubicBezTo>
                    <a:cubicBezTo>
                      <a:pt x="14" y="5"/>
                      <a:pt x="13" y="4"/>
                      <a:pt x="11" y="4"/>
                    </a:cubicBezTo>
                    <a:cubicBezTo>
                      <a:pt x="9" y="4"/>
                      <a:pt x="8" y="5"/>
                      <a:pt x="7" y="6"/>
                    </a:cubicBezTo>
                    <a:cubicBezTo>
                      <a:pt x="6" y="8"/>
                      <a:pt x="5" y="9"/>
                      <a:pt x="5" y="12"/>
                    </a:cubicBezTo>
                    <a:cubicBezTo>
                      <a:pt x="5" y="14"/>
                      <a:pt x="6" y="15"/>
                      <a:pt x="7" y="17"/>
                    </a:cubicBezTo>
                    <a:cubicBezTo>
                      <a:pt x="8" y="18"/>
                      <a:pt x="9" y="19"/>
                      <a:pt x="11" y="19"/>
                    </a:cubicBezTo>
                    <a:cubicBezTo>
                      <a:pt x="12" y="19"/>
                      <a:pt x="14" y="18"/>
                      <a:pt x="15" y="17"/>
                    </a:cubicBezTo>
                    <a:cubicBezTo>
                      <a:pt x="16" y="16"/>
                      <a:pt x="16" y="14"/>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6" name="Freeform 458"/>
              <p:cNvSpPr>
                <a:spLocks/>
              </p:cNvSpPr>
              <p:nvPr/>
            </p:nvSpPr>
            <p:spPr bwMode="auto">
              <a:xfrm>
                <a:off x="6264" y="2705"/>
                <a:ext cx="24" cy="31"/>
              </a:xfrm>
              <a:custGeom>
                <a:avLst/>
                <a:gdLst>
                  <a:gd name="T0" fmla="*/ 18 w 18"/>
                  <a:gd name="T1" fmla="*/ 13 h 23"/>
                  <a:gd name="T2" fmla="*/ 9 w 18"/>
                  <a:gd name="T3" fmla="*/ 23 h 23"/>
                  <a:gd name="T4" fmla="*/ 0 w 18"/>
                  <a:gd name="T5" fmla="*/ 13 h 23"/>
                  <a:gd name="T6" fmla="*/ 0 w 18"/>
                  <a:gd name="T7" fmla="*/ 0 h 23"/>
                  <a:gd name="T8" fmla="*/ 5 w 18"/>
                  <a:gd name="T9" fmla="*/ 0 h 23"/>
                  <a:gd name="T10" fmla="*/ 5 w 18"/>
                  <a:gd name="T11" fmla="*/ 13 h 23"/>
                  <a:gd name="T12" fmla="*/ 9 w 18"/>
                  <a:gd name="T13" fmla="*/ 19 h 23"/>
                  <a:gd name="T14" fmla="*/ 13 w 18"/>
                  <a:gd name="T15" fmla="*/ 13 h 23"/>
                  <a:gd name="T16" fmla="*/ 13 w 18"/>
                  <a:gd name="T17" fmla="*/ 0 h 23"/>
                  <a:gd name="T18" fmla="*/ 18 w 18"/>
                  <a:gd name="T19" fmla="*/ 0 h 23"/>
                  <a:gd name="T20" fmla="*/ 18 w 18"/>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3">
                    <a:moveTo>
                      <a:pt x="18" y="13"/>
                    </a:moveTo>
                    <a:cubicBezTo>
                      <a:pt x="18" y="20"/>
                      <a:pt x="15" y="23"/>
                      <a:pt x="9" y="23"/>
                    </a:cubicBezTo>
                    <a:cubicBezTo>
                      <a:pt x="3" y="23"/>
                      <a:pt x="0" y="20"/>
                      <a:pt x="0" y="13"/>
                    </a:cubicBezTo>
                    <a:cubicBezTo>
                      <a:pt x="0" y="0"/>
                      <a:pt x="0" y="0"/>
                      <a:pt x="0" y="0"/>
                    </a:cubicBezTo>
                    <a:cubicBezTo>
                      <a:pt x="5" y="0"/>
                      <a:pt x="5" y="0"/>
                      <a:pt x="5" y="0"/>
                    </a:cubicBezTo>
                    <a:cubicBezTo>
                      <a:pt x="5" y="13"/>
                      <a:pt x="5" y="13"/>
                      <a:pt x="5" y="13"/>
                    </a:cubicBezTo>
                    <a:cubicBezTo>
                      <a:pt x="5" y="17"/>
                      <a:pt x="6" y="19"/>
                      <a:pt x="9" y="19"/>
                    </a:cubicBezTo>
                    <a:cubicBezTo>
                      <a:pt x="12" y="19"/>
                      <a:pt x="13" y="17"/>
                      <a:pt x="13" y="13"/>
                    </a:cubicBezTo>
                    <a:cubicBezTo>
                      <a:pt x="13" y="0"/>
                      <a:pt x="13" y="0"/>
                      <a:pt x="13" y="0"/>
                    </a:cubicBezTo>
                    <a:cubicBezTo>
                      <a:pt x="18" y="0"/>
                      <a:pt x="18" y="0"/>
                      <a:pt x="18" y="0"/>
                    </a:cubicBezTo>
                    <a:lnTo>
                      <a:pt x="1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7" name="Freeform 459"/>
              <p:cNvSpPr>
                <a:spLocks noEditPoints="1"/>
              </p:cNvSpPr>
              <p:nvPr/>
            </p:nvSpPr>
            <p:spPr bwMode="auto">
              <a:xfrm>
                <a:off x="6297" y="2705"/>
                <a:ext cx="21" cy="31"/>
              </a:xfrm>
              <a:custGeom>
                <a:avLst/>
                <a:gdLst>
                  <a:gd name="T0" fmla="*/ 16 w 16"/>
                  <a:gd name="T1" fmla="*/ 7 h 23"/>
                  <a:gd name="T2" fmla="*/ 15 w 16"/>
                  <a:gd name="T3" fmla="*/ 11 h 23"/>
                  <a:gd name="T4" fmla="*/ 12 w 16"/>
                  <a:gd name="T5" fmla="*/ 14 h 23"/>
                  <a:gd name="T6" fmla="*/ 7 w 16"/>
                  <a:gd name="T7" fmla="*/ 15 h 23"/>
                  <a:gd name="T8" fmla="*/ 5 w 16"/>
                  <a:gd name="T9" fmla="*/ 15 h 23"/>
                  <a:gd name="T10" fmla="*/ 5 w 16"/>
                  <a:gd name="T11" fmla="*/ 23 h 23"/>
                  <a:gd name="T12" fmla="*/ 0 w 16"/>
                  <a:gd name="T13" fmla="*/ 23 h 23"/>
                  <a:gd name="T14" fmla="*/ 0 w 16"/>
                  <a:gd name="T15" fmla="*/ 0 h 23"/>
                  <a:gd name="T16" fmla="*/ 7 w 16"/>
                  <a:gd name="T17" fmla="*/ 0 h 23"/>
                  <a:gd name="T18" fmla="*/ 16 w 16"/>
                  <a:gd name="T19" fmla="*/ 7 h 23"/>
                  <a:gd name="T20" fmla="*/ 10 w 16"/>
                  <a:gd name="T21" fmla="*/ 8 h 23"/>
                  <a:gd name="T22" fmla="*/ 7 w 16"/>
                  <a:gd name="T23" fmla="*/ 4 h 23"/>
                  <a:gd name="T24" fmla="*/ 5 w 16"/>
                  <a:gd name="T25" fmla="*/ 4 h 23"/>
                  <a:gd name="T26" fmla="*/ 5 w 16"/>
                  <a:gd name="T27" fmla="*/ 11 h 23"/>
                  <a:gd name="T28" fmla="*/ 7 w 16"/>
                  <a:gd name="T29" fmla="*/ 11 h 23"/>
                  <a:gd name="T30" fmla="*/ 10 w 1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3">
                    <a:moveTo>
                      <a:pt x="16" y="7"/>
                    </a:moveTo>
                    <a:cubicBezTo>
                      <a:pt x="16" y="9"/>
                      <a:pt x="15" y="10"/>
                      <a:pt x="15" y="11"/>
                    </a:cubicBezTo>
                    <a:cubicBezTo>
                      <a:pt x="14" y="13"/>
                      <a:pt x="13" y="13"/>
                      <a:pt x="12" y="14"/>
                    </a:cubicBezTo>
                    <a:cubicBezTo>
                      <a:pt x="10" y="15"/>
                      <a:pt x="9" y="15"/>
                      <a:pt x="7" y="15"/>
                    </a:cubicBezTo>
                    <a:cubicBezTo>
                      <a:pt x="5" y="15"/>
                      <a:pt x="5" y="15"/>
                      <a:pt x="5" y="15"/>
                    </a:cubicBezTo>
                    <a:cubicBezTo>
                      <a:pt x="5" y="23"/>
                      <a:pt x="5" y="23"/>
                      <a:pt x="5" y="23"/>
                    </a:cubicBezTo>
                    <a:cubicBezTo>
                      <a:pt x="0" y="23"/>
                      <a:pt x="0" y="23"/>
                      <a:pt x="0" y="23"/>
                    </a:cubicBezTo>
                    <a:cubicBezTo>
                      <a:pt x="0" y="0"/>
                      <a:pt x="0" y="0"/>
                      <a:pt x="0" y="0"/>
                    </a:cubicBezTo>
                    <a:cubicBezTo>
                      <a:pt x="7" y="0"/>
                      <a:pt x="7" y="0"/>
                      <a:pt x="7" y="0"/>
                    </a:cubicBezTo>
                    <a:cubicBezTo>
                      <a:pt x="13" y="0"/>
                      <a:pt x="16" y="3"/>
                      <a:pt x="16" y="7"/>
                    </a:cubicBezTo>
                    <a:close/>
                    <a:moveTo>
                      <a:pt x="10" y="8"/>
                    </a:moveTo>
                    <a:cubicBezTo>
                      <a:pt x="10" y="5"/>
                      <a:pt x="9" y="4"/>
                      <a:pt x="7" y="4"/>
                    </a:cubicBezTo>
                    <a:cubicBezTo>
                      <a:pt x="5" y="4"/>
                      <a:pt x="5" y="4"/>
                      <a:pt x="5" y="4"/>
                    </a:cubicBezTo>
                    <a:cubicBezTo>
                      <a:pt x="5" y="11"/>
                      <a:pt x="5" y="11"/>
                      <a:pt x="5" y="11"/>
                    </a:cubicBezTo>
                    <a:cubicBezTo>
                      <a:pt x="7" y="11"/>
                      <a:pt x="7" y="11"/>
                      <a:pt x="7" y="11"/>
                    </a:cubicBezTo>
                    <a:cubicBezTo>
                      <a:pt x="9" y="11"/>
                      <a:pt x="10" y="10"/>
                      <a:pt x="1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8" name="Freeform 460"/>
              <p:cNvSpPr>
                <a:spLocks/>
              </p:cNvSpPr>
              <p:nvPr/>
            </p:nvSpPr>
            <p:spPr bwMode="auto">
              <a:xfrm>
                <a:off x="4492" y="3403"/>
                <a:ext cx="72" cy="71"/>
              </a:xfrm>
              <a:custGeom>
                <a:avLst/>
                <a:gdLst>
                  <a:gd name="T0" fmla="*/ 1 w 52"/>
                  <a:gd name="T1" fmla="*/ 26 h 52"/>
                  <a:gd name="T2" fmla="*/ 0 w 52"/>
                  <a:gd name="T3" fmla="*/ 26 h 52"/>
                  <a:gd name="T4" fmla="*/ 26 w 52"/>
                  <a:gd name="T5" fmla="*/ 52 h 52"/>
                  <a:gd name="T6" fmla="*/ 26 w 52"/>
                  <a:gd name="T7" fmla="*/ 52 h 52"/>
                  <a:gd name="T8" fmla="*/ 26 w 52"/>
                  <a:gd name="T9" fmla="*/ 51 h 52"/>
                  <a:gd name="T10" fmla="*/ 26 w 52"/>
                  <a:gd name="T11" fmla="*/ 52 h 52"/>
                  <a:gd name="T12" fmla="*/ 26 w 52"/>
                  <a:gd name="T13" fmla="*/ 52 h 52"/>
                  <a:gd name="T14" fmla="*/ 26 w 52"/>
                  <a:gd name="T15" fmla="*/ 51 h 52"/>
                  <a:gd name="T16" fmla="*/ 26 w 52"/>
                  <a:gd name="T17" fmla="*/ 52 h 52"/>
                  <a:gd name="T18" fmla="*/ 26 w 52"/>
                  <a:gd name="T19" fmla="*/ 52 h 52"/>
                  <a:gd name="T20" fmla="*/ 26 w 52"/>
                  <a:gd name="T21" fmla="*/ 52 h 52"/>
                  <a:gd name="T22" fmla="*/ 52 w 52"/>
                  <a:gd name="T23" fmla="*/ 26 h 52"/>
                  <a:gd name="T24" fmla="*/ 52 w 52"/>
                  <a:gd name="T25" fmla="*/ 26 h 52"/>
                  <a:gd name="T26" fmla="*/ 51 w 52"/>
                  <a:gd name="T27" fmla="*/ 26 h 52"/>
                  <a:gd name="T28" fmla="*/ 52 w 52"/>
                  <a:gd name="T29" fmla="*/ 26 h 52"/>
                  <a:gd name="T30" fmla="*/ 52 w 52"/>
                  <a:gd name="T31" fmla="*/ 26 h 52"/>
                  <a:gd name="T32" fmla="*/ 51 w 52"/>
                  <a:gd name="T33" fmla="*/ 26 h 52"/>
                  <a:gd name="T34" fmla="*/ 52 w 52"/>
                  <a:gd name="T35" fmla="*/ 26 h 52"/>
                  <a:gd name="T36" fmla="*/ 52 w 52"/>
                  <a:gd name="T37" fmla="*/ 26 h 52"/>
                  <a:gd name="T38" fmla="*/ 52 w 52"/>
                  <a:gd name="T39" fmla="*/ 26 h 52"/>
                  <a:gd name="T40" fmla="*/ 26 w 52"/>
                  <a:gd name="T41" fmla="*/ 0 h 52"/>
                  <a:gd name="T42" fmla="*/ 26 w 52"/>
                  <a:gd name="T43" fmla="*/ 0 h 52"/>
                  <a:gd name="T44" fmla="*/ 26 w 52"/>
                  <a:gd name="T45" fmla="*/ 0 h 52"/>
                  <a:gd name="T46" fmla="*/ 26 w 52"/>
                  <a:gd name="T47" fmla="*/ 1 h 52"/>
                  <a:gd name="T48" fmla="*/ 26 w 52"/>
                  <a:gd name="T49" fmla="*/ 0 h 52"/>
                  <a:gd name="T50" fmla="*/ 0 w 52"/>
                  <a:gd name="T51" fmla="*/ 26 h 52"/>
                  <a:gd name="T52" fmla="*/ 0 w 52"/>
                  <a:gd name="T53" fmla="*/ 26 h 52"/>
                  <a:gd name="T54" fmla="*/ 1 w 52"/>
                  <a:gd name="T55" fmla="*/ 26 h 52"/>
                  <a:gd name="T56" fmla="*/ 0 w 52"/>
                  <a:gd name="T57" fmla="*/ 26 h 52"/>
                  <a:gd name="T58" fmla="*/ 1 w 52"/>
                  <a:gd name="T59" fmla="*/ 26 h 52"/>
                  <a:gd name="T60" fmla="*/ 3 w 52"/>
                  <a:gd name="T61" fmla="*/ 26 h 52"/>
                  <a:gd name="T62" fmla="*/ 2 w 52"/>
                  <a:gd name="T63" fmla="*/ 26 h 52"/>
                  <a:gd name="T64" fmla="*/ 3 w 52"/>
                  <a:gd name="T65" fmla="*/ 26 h 52"/>
                  <a:gd name="T66" fmla="*/ 3 w 52"/>
                  <a:gd name="T67" fmla="*/ 26 h 52"/>
                  <a:gd name="T68" fmla="*/ 2 w 52"/>
                  <a:gd name="T69" fmla="*/ 26 h 52"/>
                  <a:gd name="T70" fmla="*/ 3 w 52"/>
                  <a:gd name="T71" fmla="*/ 26 h 52"/>
                  <a:gd name="T72" fmla="*/ 3 w 52"/>
                  <a:gd name="T73" fmla="*/ 26 h 52"/>
                  <a:gd name="T74" fmla="*/ 26 w 52"/>
                  <a:gd name="T75" fmla="*/ 2 h 52"/>
                  <a:gd name="T76" fmla="*/ 26 w 52"/>
                  <a:gd name="T77" fmla="*/ 2 h 52"/>
                  <a:gd name="T78" fmla="*/ 26 w 52"/>
                  <a:gd name="T79" fmla="*/ 2 h 52"/>
                  <a:gd name="T80" fmla="*/ 26 w 52"/>
                  <a:gd name="T81" fmla="*/ 1 h 52"/>
                  <a:gd name="T82" fmla="*/ 26 w 52"/>
                  <a:gd name="T83" fmla="*/ 2 h 52"/>
                  <a:gd name="T84" fmla="*/ 26 w 52"/>
                  <a:gd name="T85" fmla="*/ 2 h 52"/>
                  <a:gd name="T86" fmla="*/ 26 w 52"/>
                  <a:gd name="T87" fmla="*/ 1 h 52"/>
                  <a:gd name="T88" fmla="*/ 26 w 52"/>
                  <a:gd name="T89" fmla="*/ 2 h 52"/>
                  <a:gd name="T90" fmla="*/ 26 w 52"/>
                  <a:gd name="T91" fmla="*/ 2 h 52"/>
                  <a:gd name="T92" fmla="*/ 50 w 52"/>
                  <a:gd name="T93" fmla="*/ 26 h 52"/>
                  <a:gd name="T94" fmla="*/ 51 w 52"/>
                  <a:gd name="T95" fmla="*/ 26 h 52"/>
                  <a:gd name="T96" fmla="*/ 50 w 52"/>
                  <a:gd name="T97" fmla="*/ 26 h 52"/>
                  <a:gd name="T98" fmla="*/ 50 w 52"/>
                  <a:gd name="T99" fmla="*/ 26 h 52"/>
                  <a:gd name="T100" fmla="*/ 26 w 52"/>
                  <a:gd name="T101" fmla="*/ 50 h 52"/>
                  <a:gd name="T102" fmla="*/ 26 w 52"/>
                  <a:gd name="T103" fmla="*/ 51 h 52"/>
                  <a:gd name="T104" fmla="*/ 26 w 52"/>
                  <a:gd name="T105" fmla="*/ 50 h 52"/>
                  <a:gd name="T106" fmla="*/ 26 w 52"/>
                  <a:gd name="T107" fmla="*/ 50 h 52"/>
                  <a:gd name="T108" fmla="*/ 26 w 52"/>
                  <a:gd name="T109" fmla="*/ 50 h 52"/>
                  <a:gd name="T110" fmla="*/ 3 w 52"/>
                  <a:gd name="T111" fmla="*/ 26 h 52"/>
                  <a:gd name="T112" fmla="*/ 3 w 52"/>
                  <a:gd name="T113" fmla="*/ 26 h 52"/>
                  <a:gd name="T114" fmla="*/ 3 w 52"/>
                  <a:gd name="T115" fmla="*/ 26 h 52"/>
                  <a:gd name="T116" fmla="*/ 1 w 52"/>
                  <a:gd name="T1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2">
                    <a:moveTo>
                      <a:pt x="1" y="26"/>
                    </a:moveTo>
                    <a:cubicBezTo>
                      <a:pt x="0" y="26"/>
                      <a:pt x="0" y="26"/>
                      <a:pt x="0" y="26"/>
                    </a:cubicBezTo>
                    <a:cubicBezTo>
                      <a:pt x="0" y="41"/>
                      <a:pt x="12" y="52"/>
                      <a:pt x="26" y="52"/>
                    </a:cubicBezTo>
                    <a:cubicBezTo>
                      <a:pt x="26" y="52"/>
                      <a:pt x="26" y="52"/>
                      <a:pt x="26" y="52"/>
                    </a:cubicBezTo>
                    <a:cubicBezTo>
                      <a:pt x="26" y="51"/>
                      <a:pt x="26" y="51"/>
                      <a:pt x="26" y="51"/>
                    </a:cubicBezTo>
                    <a:cubicBezTo>
                      <a:pt x="26" y="52"/>
                      <a:pt x="26" y="52"/>
                      <a:pt x="26" y="52"/>
                    </a:cubicBezTo>
                    <a:cubicBezTo>
                      <a:pt x="26" y="52"/>
                      <a:pt x="26" y="52"/>
                      <a:pt x="26" y="52"/>
                    </a:cubicBezTo>
                    <a:cubicBezTo>
                      <a:pt x="26" y="51"/>
                      <a:pt x="26" y="51"/>
                      <a:pt x="26" y="51"/>
                    </a:cubicBezTo>
                    <a:cubicBezTo>
                      <a:pt x="26" y="52"/>
                      <a:pt x="26" y="52"/>
                      <a:pt x="26" y="52"/>
                    </a:cubicBezTo>
                    <a:cubicBezTo>
                      <a:pt x="26" y="52"/>
                      <a:pt x="26" y="52"/>
                      <a:pt x="26" y="52"/>
                    </a:cubicBezTo>
                    <a:cubicBezTo>
                      <a:pt x="26" y="52"/>
                      <a:pt x="26" y="52"/>
                      <a:pt x="26" y="52"/>
                    </a:cubicBezTo>
                    <a:cubicBezTo>
                      <a:pt x="41" y="52"/>
                      <a:pt x="52" y="40"/>
                      <a:pt x="52" y="26"/>
                    </a:cubicBezTo>
                    <a:cubicBezTo>
                      <a:pt x="52" y="26"/>
                      <a:pt x="52" y="26"/>
                      <a:pt x="52" y="26"/>
                    </a:cubicBezTo>
                    <a:cubicBezTo>
                      <a:pt x="51" y="26"/>
                      <a:pt x="51" y="26"/>
                      <a:pt x="51" y="26"/>
                    </a:cubicBezTo>
                    <a:cubicBezTo>
                      <a:pt x="52" y="26"/>
                      <a:pt x="52" y="26"/>
                      <a:pt x="52" y="26"/>
                    </a:cubicBezTo>
                    <a:cubicBezTo>
                      <a:pt x="52" y="26"/>
                      <a:pt x="52" y="26"/>
                      <a:pt x="52" y="26"/>
                    </a:cubicBezTo>
                    <a:cubicBezTo>
                      <a:pt x="51" y="26"/>
                      <a:pt x="51" y="26"/>
                      <a:pt x="51" y="26"/>
                    </a:cubicBezTo>
                    <a:cubicBezTo>
                      <a:pt x="52" y="26"/>
                      <a:pt x="52" y="26"/>
                      <a:pt x="52" y="26"/>
                    </a:cubicBezTo>
                    <a:cubicBezTo>
                      <a:pt x="52" y="26"/>
                      <a:pt x="52" y="26"/>
                      <a:pt x="52" y="26"/>
                    </a:cubicBezTo>
                    <a:cubicBezTo>
                      <a:pt x="52" y="26"/>
                      <a:pt x="52" y="26"/>
                      <a:pt x="52" y="26"/>
                    </a:cubicBezTo>
                    <a:cubicBezTo>
                      <a:pt x="52" y="11"/>
                      <a:pt x="41" y="0"/>
                      <a:pt x="26" y="0"/>
                    </a:cubicBezTo>
                    <a:cubicBezTo>
                      <a:pt x="26" y="0"/>
                      <a:pt x="26" y="0"/>
                      <a:pt x="26" y="0"/>
                    </a:cubicBezTo>
                    <a:cubicBezTo>
                      <a:pt x="26" y="0"/>
                      <a:pt x="26" y="0"/>
                      <a:pt x="26" y="0"/>
                    </a:cubicBezTo>
                    <a:cubicBezTo>
                      <a:pt x="26" y="1"/>
                      <a:pt x="26" y="1"/>
                      <a:pt x="26" y="1"/>
                    </a:cubicBezTo>
                    <a:cubicBezTo>
                      <a:pt x="26" y="0"/>
                      <a:pt x="26" y="0"/>
                      <a:pt x="26" y="0"/>
                    </a:cubicBezTo>
                    <a:cubicBezTo>
                      <a:pt x="12" y="0"/>
                      <a:pt x="0" y="12"/>
                      <a:pt x="0" y="26"/>
                    </a:cubicBezTo>
                    <a:cubicBezTo>
                      <a:pt x="0" y="26"/>
                      <a:pt x="0" y="26"/>
                      <a:pt x="0" y="26"/>
                    </a:cubicBezTo>
                    <a:cubicBezTo>
                      <a:pt x="1" y="26"/>
                      <a:pt x="1" y="26"/>
                      <a:pt x="1" y="26"/>
                    </a:cubicBezTo>
                    <a:cubicBezTo>
                      <a:pt x="0" y="26"/>
                      <a:pt x="0" y="26"/>
                      <a:pt x="0" y="26"/>
                    </a:cubicBezTo>
                    <a:cubicBezTo>
                      <a:pt x="1" y="26"/>
                      <a:pt x="1" y="26"/>
                      <a:pt x="1" y="26"/>
                    </a:cubicBezTo>
                    <a:cubicBezTo>
                      <a:pt x="3" y="26"/>
                      <a:pt x="3" y="26"/>
                      <a:pt x="3" y="26"/>
                    </a:cubicBezTo>
                    <a:cubicBezTo>
                      <a:pt x="2" y="26"/>
                      <a:pt x="2" y="26"/>
                      <a:pt x="2" y="26"/>
                    </a:cubicBezTo>
                    <a:cubicBezTo>
                      <a:pt x="3" y="26"/>
                      <a:pt x="3" y="26"/>
                      <a:pt x="3" y="26"/>
                    </a:cubicBezTo>
                    <a:cubicBezTo>
                      <a:pt x="3" y="26"/>
                      <a:pt x="3" y="26"/>
                      <a:pt x="3" y="26"/>
                    </a:cubicBezTo>
                    <a:cubicBezTo>
                      <a:pt x="2" y="26"/>
                      <a:pt x="2" y="26"/>
                      <a:pt x="2" y="26"/>
                    </a:cubicBezTo>
                    <a:cubicBezTo>
                      <a:pt x="3" y="26"/>
                      <a:pt x="3" y="26"/>
                      <a:pt x="3" y="26"/>
                    </a:cubicBezTo>
                    <a:cubicBezTo>
                      <a:pt x="3" y="26"/>
                      <a:pt x="3" y="26"/>
                      <a:pt x="3" y="26"/>
                    </a:cubicBezTo>
                    <a:cubicBezTo>
                      <a:pt x="3" y="13"/>
                      <a:pt x="13" y="3"/>
                      <a:pt x="26" y="2"/>
                    </a:cubicBezTo>
                    <a:cubicBezTo>
                      <a:pt x="26" y="2"/>
                      <a:pt x="26" y="2"/>
                      <a:pt x="26" y="2"/>
                    </a:cubicBezTo>
                    <a:cubicBezTo>
                      <a:pt x="26" y="2"/>
                      <a:pt x="26" y="2"/>
                      <a:pt x="26" y="2"/>
                    </a:cubicBezTo>
                    <a:cubicBezTo>
                      <a:pt x="26" y="1"/>
                      <a:pt x="26" y="1"/>
                      <a:pt x="26" y="1"/>
                    </a:cubicBezTo>
                    <a:cubicBezTo>
                      <a:pt x="26" y="2"/>
                      <a:pt x="26" y="2"/>
                      <a:pt x="26" y="2"/>
                    </a:cubicBezTo>
                    <a:cubicBezTo>
                      <a:pt x="26" y="2"/>
                      <a:pt x="26" y="2"/>
                      <a:pt x="26" y="2"/>
                    </a:cubicBezTo>
                    <a:cubicBezTo>
                      <a:pt x="26" y="1"/>
                      <a:pt x="26" y="1"/>
                      <a:pt x="26" y="1"/>
                    </a:cubicBezTo>
                    <a:cubicBezTo>
                      <a:pt x="26" y="2"/>
                      <a:pt x="26" y="2"/>
                      <a:pt x="26" y="2"/>
                    </a:cubicBezTo>
                    <a:cubicBezTo>
                      <a:pt x="26" y="2"/>
                      <a:pt x="26" y="2"/>
                      <a:pt x="26" y="2"/>
                    </a:cubicBezTo>
                    <a:cubicBezTo>
                      <a:pt x="39" y="2"/>
                      <a:pt x="50" y="13"/>
                      <a:pt x="50" y="26"/>
                    </a:cubicBezTo>
                    <a:cubicBezTo>
                      <a:pt x="51" y="26"/>
                      <a:pt x="51" y="26"/>
                      <a:pt x="51" y="26"/>
                    </a:cubicBezTo>
                    <a:cubicBezTo>
                      <a:pt x="50" y="26"/>
                      <a:pt x="50" y="26"/>
                      <a:pt x="50" y="26"/>
                    </a:cubicBezTo>
                    <a:cubicBezTo>
                      <a:pt x="50" y="26"/>
                      <a:pt x="50" y="26"/>
                      <a:pt x="50" y="26"/>
                    </a:cubicBezTo>
                    <a:cubicBezTo>
                      <a:pt x="50" y="39"/>
                      <a:pt x="39" y="50"/>
                      <a:pt x="26" y="50"/>
                    </a:cubicBezTo>
                    <a:cubicBezTo>
                      <a:pt x="26" y="51"/>
                      <a:pt x="26" y="51"/>
                      <a:pt x="26" y="51"/>
                    </a:cubicBezTo>
                    <a:cubicBezTo>
                      <a:pt x="26" y="50"/>
                      <a:pt x="26" y="50"/>
                      <a:pt x="26" y="50"/>
                    </a:cubicBezTo>
                    <a:cubicBezTo>
                      <a:pt x="26" y="50"/>
                      <a:pt x="26" y="50"/>
                      <a:pt x="26" y="50"/>
                    </a:cubicBezTo>
                    <a:cubicBezTo>
                      <a:pt x="26" y="50"/>
                      <a:pt x="26" y="50"/>
                      <a:pt x="26" y="50"/>
                    </a:cubicBezTo>
                    <a:cubicBezTo>
                      <a:pt x="13" y="50"/>
                      <a:pt x="3" y="39"/>
                      <a:pt x="3" y="26"/>
                    </a:cubicBezTo>
                    <a:cubicBezTo>
                      <a:pt x="3" y="26"/>
                      <a:pt x="3" y="26"/>
                      <a:pt x="3" y="26"/>
                    </a:cubicBezTo>
                    <a:cubicBezTo>
                      <a:pt x="3" y="26"/>
                      <a:pt x="3" y="26"/>
                      <a:pt x="3" y="26"/>
                    </a:cubicBezTo>
                    <a:lnTo>
                      <a:pt x="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9" name="Freeform 461"/>
              <p:cNvSpPr>
                <a:spLocks/>
              </p:cNvSpPr>
              <p:nvPr/>
            </p:nvSpPr>
            <p:spPr bwMode="auto">
              <a:xfrm>
                <a:off x="4472" y="3599"/>
                <a:ext cx="53" cy="196"/>
              </a:xfrm>
              <a:custGeom>
                <a:avLst/>
                <a:gdLst>
                  <a:gd name="T0" fmla="*/ 39 w 39"/>
                  <a:gd name="T1" fmla="*/ 28 h 143"/>
                  <a:gd name="T2" fmla="*/ 28 w 39"/>
                  <a:gd name="T3" fmla="*/ 143 h 143"/>
                  <a:gd name="T4" fmla="*/ 0 w 39"/>
                  <a:gd name="T5" fmla="*/ 143 h 143"/>
                  <a:gd name="T6" fmla="*/ 9 w 39"/>
                  <a:gd name="T7" fmla="*/ 0 h 143"/>
                  <a:gd name="T8" fmla="*/ 11 w 39"/>
                  <a:gd name="T9" fmla="*/ 14 h 143"/>
                  <a:gd name="T10" fmla="*/ 39 w 39"/>
                  <a:gd name="T11" fmla="*/ 28 h 143"/>
                </a:gdLst>
                <a:ahLst/>
                <a:cxnLst>
                  <a:cxn ang="0">
                    <a:pos x="T0" y="T1"/>
                  </a:cxn>
                  <a:cxn ang="0">
                    <a:pos x="T2" y="T3"/>
                  </a:cxn>
                  <a:cxn ang="0">
                    <a:pos x="T4" y="T5"/>
                  </a:cxn>
                  <a:cxn ang="0">
                    <a:pos x="T6" y="T7"/>
                  </a:cxn>
                  <a:cxn ang="0">
                    <a:pos x="T8" y="T9"/>
                  </a:cxn>
                  <a:cxn ang="0">
                    <a:pos x="T10" y="T11"/>
                  </a:cxn>
                </a:cxnLst>
                <a:rect l="0" t="0" r="r" b="b"/>
                <a:pathLst>
                  <a:path w="39" h="143">
                    <a:moveTo>
                      <a:pt x="39" y="28"/>
                    </a:moveTo>
                    <a:cubicBezTo>
                      <a:pt x="35" y="56"/>
                      <a:pt x="28" y="105"/>
                      <a:pt x="28" y="143"/>
                    </a:cubicBezTo>
                    <a:cubicBezTo>
                      <a:pt x="0" y="143"/>
                      <a:pt x="0" y="143"/>
                      <a:pt x="0" y="143"/>
                    </a:cubicBezTo>
                    <a:cubicBezTo>
                      <a:pt x="0" y="83"/>
                      <a:pt x="9" y="2"/>
                      <a:pt x="9" y="0"/>
                    </a:cubicBezTo>
                    <a:cubicBezTo>
                      <a:pt x="11" y="14"/>
                      <a:pt x="11" y="14"/>
                      <a:pt x="11" y="14"/>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0" name="Freeform 462"/>
              <p:cNvSpPr>
                <a:spLocks/>
              </p:cNvSpPr>
              <p:nvPr/>
            </p:nvSpPr>
            <p:spPr bwMode="auto">
              <a:xfrm>
                <a:off x="4531" y="3606"/>
                <a:ext cx="46" cy="189"/>
              </a:xfrm>
              <a:custGeom>
                <a:avLst/>
                <a:gdLst>
                  <a:gd name="T0" fmla="*/ 39 w 46"/>
                  <a:gd name="T1" fmla="*/ 21 h 189"/>
                  <a:gd name="T2" fmla="*/ 0 w 46"/>
                  <a:gd name="T3" fmla="*/ 26 h 189"/>
                  <a:gd name="T4" fmla="*/ 7 w 46"/>
                  <a:gd name="T5" fmla="*/ 189 h 189"/>
                  <a:gd name="T6" fmla="*/ 46 w 46"/>
                  <a:gd name="T7" fmla="*/ 189 h 189"/>
                  <a:gd name="T8" fmla="*/ 41 w 46"/>
                  <a:gd name="T9" fmla="*/ 0 h 189"/>
                  <a:gd name="T10" fmla="*/ 39 w 46"/>
                  <a:gd name="T11" fmla="*/ 21 h 189"/>
                </a:gdLst>
                <a:ahLst/>
                <a:cxnLst>
                  <a:cxn ang="0">
                    <a:pos x="T0" y="T1"/>
                  </a:cxn>
                  <a:cxn ang="0">
                    <a:pos x="T2" y="T3"/>
                  </a:cxn>
                  <a:cxn ang="0">
                    <a:pos x="T4" y="T5"/>
                  </a:cxn>
                  <a:cxn ang="0">
                    <a:pos x="T6" y="T7"/>
                  </a:cxn>
                  <a:cxn ang="0">
                    <a:pos x="T8" y="T9"/>
                  </a:cxn>
                  <a:cxn ang="0">
                    <a:pos x="T10" y="T11"/>
                  </a:cxn>
                </a:cxnLst>
                <a:rect l="0" t="0" r="r" b="b"/>
                <a:pathLst>
                  <a:path w="46" h="189">
                    <a:moveTo>
                      <a:pt x="39" y="21"/>
                    </a:moveTo>
                    <a:lnTo>
                      <a:pt x="0" y="26"/>
                    </a:lnTo>
                    <a:lnTo>
                      <a:pt x="7" y="189"/>
                    </a:lnTo>
                    <a:lnTo>
                      <a:pt x="46" y="189"/>
                    </a:lnTo>
                    <a:lnTo>
                      <a:pt x="41" y="0"/>
                    </a:lnTo>
                    <a:lnTo>
                      <a:pt x="3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1" name="Freeform 463"/>
              <p:cNvSpPr>
                <a:spLocks/>
              </p:cNvSpPr>
              <p:nvPr/>
            </p:nvSpPr>
            <p:spPr bwMode="auto">
              <a:xfrm>
                <a:off x="4554" y="3478"/>
                <a:ext cx="77" cy="115"/>
              </a:xfrm>
              <a:custGeom>
                <a:avLst/>
                <a:gdLst>
                  <a:gd name="T0" fmla="*/ 16 w 56"/>
                  <a:gd name="T1" fmla="*/ 4 h 84"/>
                  <a:gd name="T2" fmla="*/ 15 w 56"/>
                  <a:gd name="T3" fmla="*/ 5 h 84"/>
                  <a:gd name="T4" fmla="*/ 52 w 56"/>
                  <a:gd name="T5" fmla="*/ 46 h 84"/>
                  <a:gd name="T6" fmla="*/ 53 w 56"/>
                  <a:gd name="T7" fmla="*/ 51 h 84"/>
                  <a:gd name="T8" fmla="*/ 53 w 56"/>
                  <a:gd name="T9" fmla="*/ 52 h 84"/>
                  <a:gd name="T10" fmla="*/ 50 w 56"/>
                  <a:gd name="T11" fmla="*/ 57 h 84"/>
                  <a:gd name="T12" fmla="*/ 14 w 56"/>
                  <a:gd name="T13" fmla="*/ 80 h 84"/>
                  <a:gd name="T14" fmla="*/ 11 w 56"/>
                  <a:gd name="T15" fmla="*/ 81 h 84"/>
                  <a:gd name="T16" fmla="*/ 5 w 56"/>
                  <a:gd name="T17" fmla="*/ 78 h 84"/>
                  <a:gd name="T18" fmla="*/ 4 w 56"/>
                  <a:gd name="T19" fmla="*/ 74 h 84"/>
                  <a:gd name="T20" fmla="*/ 7 w 56"/>
                  <a:gd name="T21" fmla="*/ 68 h 84"/>
                  <a:gd name="T22" fmla="*/ 35 w 56"/>
                  <a:gd name="T23" fmla="*/ 50 h 84"/>
                  <a:gd name="T24" fmla="*/ 36 w 56"/>
                  <a:gd name="T25" fmla="*/ 50 h 84"/>
                  <a:gd name="T26" fmla="*/ 35 w 56"/>
                  <a:gd name="T27" fmla="*/ 48 h 84"/>
                  <a:gd name="T28" fmla="*/ 4 w 56"/>
                  <a:gd name="T29" fmla="*/ 14 h 84"/>
                  <a:gd name="T30" fmla="*/ 3 w 56"/>
                  <a:gd name="T31" fmla="*/ 10 h 84"/>
                  <a:gd name="T32" fmla="*/ 5 w 56"/>
                  <a:gd name="T33" fmla="*/ 5 h 84"/>
                  <a:gd name="T34" fmla="*/ 5 w 56"/>
                  <a:gd name="T35" fmla="*/ 5 h 84"/>
                  <a:gd name="T36" fmla="*/ 10 w 56"/>
                  <a:gd name="T37" fmla="*/ 3 h 84"/>
                  <a:gd name="T38" fmla="*/ 15 w 56"/>
                  <a:gd name="T39" fmla="*/ 5 h 84"/>
                  <a:gd name="T40" fmla="*/ 16 w 56"/>
                  <a:gd name="T41" fmla="*/ 4 h 84"/>
                  <a:gd name="T42" fmla="*/ 17 w 56"/>
                  <a:gd name="T43" fmla="*/ 3 h 84"/>
                  <a:gd name="T44" fmla="*/ 10 w 56"/>
                  <a:gd name="T45" fmla="*/ 0 h 84"/>
                  <a:gd name="T46" fmla="*/ 3 w 56"/>
                  <a:gd name="T47" fmla="*/ 2 h 84"/>
                  <a:gd name="T48" fmla="*/ 3 w 56"/>
                  <a:gd name="T49" fmla="*/ 2 h 84"/>
                  <a:gd name="T50" fmla="*/ 0 w 56"/>
                  <a:gd name="T51" fmla="*/ 10 h 84"/>
                  <a:gd name="T52" fmla="*/ 2 w 56"/>
                  <a:gd name="T53" fmla="*/ 16 h 84"/>
                  <a:gd name="T54" fmla="*/ 14 w 56"/>
                  <a:gd name="T55" fmla="*/ 29 h 84"/>
                  <a:gd name="T56" fmla="*/ 33 w 56"/>
                  <a:gd name="T57" fmla="*/ 50 h 84"/>
                  <a:gd name="T58" fmla="*/ 34 w 56"/>
                  <a:gd name="T59" fmla="*/ 49 h 84"/>
                  <a:gd name="T60" fmla="*/ 33 w 56"/>
                  <a:gd name="T61" fmla="*/ 48 h 84"/>
                  <a:gd name="T62" fmla="*/ 16 w 56"/>
                  <a:gd name="T63" fmla="*/ 59 h 84"/>
                  <a:gd name="T64" fmla="*/ 5 w 56"/>
                  <a:gd name="T65" fmla="*/ 66 h 84"/>
                  <a:gd name="T66" fmla="*/ 1 w 56"/>
                  <a:gd name="T67" fmla="*/ 74 h 84"/>
                  <a:gd name="T68" fmla="*/ 2 w 56"/>
                  <a:gd name="T69" fmla="*/ 79 h 84"/>
                  <a:gd name="T70" fmla="*/ 11 w 56"/>
                  <a:gd name="T71" fmla="*/ 84 h 84"/>
                  <a:gd name="T72" fmla="*/ 16 w 56"/>
                  <a:gd name="T73" fmla="*/ 82 h 84"/>
                  <a:gd name="T74" fmla="*/ 52 w 56"/>
                  <a:gd name="T75" fmla="*/ 59 h 84"/>
                  <a:gd name="T76" fmla="*/ 56 w 56"/>
                  <a:gd name="T77" fmla="*/ 52 h 84"/>
                  <a:gd name="T78" fmla="*/ 56 w 56"/>
                  <a:gd name="T79" fmla="*/ 51 h 84"/>
                  <a:gd name="T80" fmla="*/ 54 w 56"/>
                  <a:gd name="T81" fmla="*/ 45 h 84"/>
                  <a:gd name="T82" fmla="*/ 17 w 56"/>
                  <a:gd name="T83" fmla="*/ 3 h 84"/>
                  <a:gd name="T84" fmla="*/ 16 w 56"/>
                  <a:gd name="T8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84">
                    <a:moveTo>
                      <a:pt x="16" y="4"/>
                    </a:moveTo>
                    <a:cubicBezTo>
                      <a:pt x="15" y="5"/>
                      <a:pt x="15" y="5"/>
                      <a:pt x="15" y="5"/>
                    </a:cubicBezTo>
                    <a:cubicBezTo>
                      <a:pt x="52" y="46"/>
                      <a:pt x="52" y="46"/>
                      <a:pt x="52" y="46"/>
                    </a:cubicBezTo>
                    <a:cubicBezTo>
                      <a:pt x="53" y="48"/>
                      <a:pt x="53" y="49"/>
                      <a:pt x="53" y="51"/>
                    </a:cubicBezTo>
                    <a:cubicBezTo>
                      <a:pt x="53" y="52"/>
                      <a:pt x="53" y="52"/>
                      <a:pt x="53" y="52"/>
                    </a:cubicBezTo>
                    <a:cubicBezTo>
                      <a:pt x="53" y="54"/>
                      <a:pt x="52" y="56"/>
                      <a:pt x="50" y="57"/>
                    </a:cubicBezTo>
                    <a:cubicBezTo>
                      <a:pt x="14" y="80"/>
                      <a:pt x="14" y="80"/>
                      <a:pt x="14" y="80"/>
                    </a:cubicBezTo>
                    <a:cubicBezTo>
                      <a:pt x="13" y="80"/>
                      <a:pt x="12" y="81"/>
                      <a:pt x="11" y="81"/>
                    </a:cubicBezTo>
                    <a:cubicBezTo>
                      <a:pt x="8" y="81"/>
                      <a:pt x="6" y="80"/>
                      <a:pt x="5" y="78"/>
                    </a:cubicBezTo>
                    <a:cubicBezTo>
                      <a:pt x="4" y="76"/>
                      <a:pt x="4" y="75"/>
                      <a:pt x="4" y="74"/>
                    </a:cubicBezTo>
                    <a:cubicBezTo>
                      <a:pt x="4" y="72"/>
                      <a:pt x="5" y="69"/>
                      <a:pt x="7" y="68"/>
                    </a:cubicBezTo>
                    <a:cubicBezTo>
                      <a:pt x="7" y="68"/>
                      <a:pt x="25" y="57"/>
                      <a:pt x="35" y="50"/>
                    </a:cubicBezTo>
                    <a:cubicBezTo>
                      <a:pt x="36" y="50"/>
                      <a:pt x="36" y="50"/>
                      <a:pt x="36" y="50"/>
                    </a:cubicBezTo>
                    <a:cubicBezTo>
                      <a:pt x="35" y="48"/>
                      <a:pt x="35" y="48"/>
                      <a:pt x="35" y="48"/>
                    </a:cubicBezTo>
                    <a:cubicBezTo>
                      <a:pt x="26" y="39"/>
                      <a:pt x="4" y="14"/>
                      <a:pt x="4" y="14"/>
                    </a:cubicBezTo>
                    <a:cubicBezTo>
                      <a:pt x="3" y="13"/>
                      <a:pt x="3" y="11"/>
                      <a:pt x="3" y="10"/>
                    </a:cubicBezTo>
                    <a:cubicBezTo>
                      <a:pt x="3" y="8"/>
                      <a:pt x="3" y="6"/>
                      <a:pt x="5" y="5"/>
                    </a:cubicBezTo>
                    <a:cubicBezTo>
                      <a:pt x="5" y="5"/>
                      <a:pt x="5" y="5"/>
                      <a:pt x="5" y="5"/>
                    </a:cubicBezTo>
                    <a:cubicBezTo>
                      <a:pt x="6" y="3"/>
                      <a:pt x="8" y="3"/>
                      <a:pt x="10" y="3"/>
                    </a:cubicBezTo>
                    <a:cubicBezTo>
                      <a:pt x="12" y="3"/>
                      <a:pt x="13" y="4"/>
                      <a:pt x="15" y="5"/>
                    </a:cubicBezTo>
                    <a:cubicBezTo>
                      <a:pt x="16" y="4"/>
                      <a:pt x="16" y="4"/>
                      <a:pt x="16" y="4"/>
                    </a:cubicBezTo>
                    <a:cubicBezTo>
                      <a:pt x="17" y="3"/>
                      <a:pt x="17" y="3"/>
                      <a:pt x="17" y="3"/>
                    </a:cubicBezTo>
                    <a:cubicBezTo>
                      <a:pt x="15" y="1"/>
                      <a:pt x="12" y="0"/>
                      <a:pt x="10" y="0"/>
                    </a:cubicBezTo>
                    <a:cubicBezTo>
                      <a:pt x="7" y="0"/>
                      <a:pt x="5" y="1"/>
                      <a:pt x="3" y="2"/>
                    </a:cubicBezTo>
                    <a:cubicBezTo>
                      <a:pt x="3" y="2"/>
                      <a:pt x="3" y="2"/>
                      <a:pt x="3" y="2"/>
                    </a:cubicBezTo>
                    <a:cubicBezTo>
                      <a:pt x="1" y="4"/>
                      <a:pt x="0" y="7"/>
                      <a:pt x="0" y="10"/>
                    </a:cubicBezTo>
                    <a:cubicBezTo>
                      <a:pt x="0" y="12"/>
                      <a:pt x="1" y="14"/>
                      <a:pt x="2" y="16"/>
                    </a:cubicBezTo>
                    <a:cubicBezTo>
                      <a:pt x="2" y="16"/>
                      <a:pt x="8" y="22"/>
                      <a:pt x="14" y="29"/>
                    </a:cubicBezTo>
                    <a:cubicBezTo>
                      <a:pt x="21" y="37"/>
                      <a:pt x="28" y="45"/>
                      <a:pt x="33" y="50"/>
                    </a:cubicBezTo>
                    <a:cubicBezTo>
                      <a:pt x="34" y="49"/>
                      <a:pt x="34" y="49"/>
                      <a:pt x="34" y="49"/>
                    </a:cubicBezTo>
                    <a:cubicBezTo>
                      <a:pt x="33" y="48"/>
                      <a:pt x="33" y="48"/>
                      <a:pt x="33" y="48"/>
                    </a:cubicBezTo>
                    <a:cubicBezTo>
                      <a:pt x="28" y="51"/>
                      <a:pt x="21" y="56"/>
                      <a:pt x="16" y="59"/>
                    </a:cubicBezTo>
                    <a:cubicBezTo>
                      <a:pt x="10" y="63"/>
                      <a:pt x="5" y="66"/>
                      <a:pt x="5" y="66"/>
                    </a:cubicBezTo>
                    <a:cubicBezTo>
                      <a:pt x="2" y="68"/>
                      <a:pt x="1" y="71"/>
                      <a:pt x="1" y="74"/>
                    </a:cubicBezTo>
                    <a:cubicBezTo>
                      <a:pt x="1" y="76"/>
                      <a:pt x="1" y="77"/>
                      <a:pt x="2" y="79"/>
                    </a:cubicBezTo>
                    <a:cubicBezTo>
                      <a:pt x="4" y="82"/>
                      <a:pt x="7" y="84"/>
                      <a:pt x="11" y="84"/>
                    </a:cubicBezTo>
                    <a:cubicBezTo>
                      <a:pt x="12" y="84"/>
                      <a:pt x="14" y="83"/>
                      <a:pt x="16" y="82"/>
                    </a:cubicBezTo>
                    <a:cubicBezTo>
                      <a:pt x="52" y="59"/>
                      <a:pt x="52" y="59"/>
                      <a:pt x="52" y="59"/>
                    </a:cubicBezTo>
                    <a:cubicBezTo>
                      <a:pt x="54" y="58"/>
                      <a:pt x="56" y="55"/>
                      <a:pt x="56" y="52"/>
                    </a:cubicBezTo>
                    <a:cubicBezTo>
                      <a:pt x="56" y="52"/>
                      <a:pt x="56" y="52"/>
                      <a:pt x="56" y="51"/>
                    </a:cubicBezTo>
                    <a:cubicBezTo>
                      <a:pt x="56" y="49"/>
                      <a:pt x="55" y="46"/>
                      <a:pt x="54" y="45"/>
                    </a:cubicBezTo>
                    <a:cubicBezTo>
                      <a:pt x="17" y="3"/>
                      <a:pt x="17" y="3"/>
                      <a:pt x="17" y="3"/>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2" name="Freeform 464"/>
              <p:cNvSpPr>
                <a:spLocks/>
              </p:cNvSpPr>
              <p:nvPr/>
            </p:nvSpPr>
            <p:spPr bwMode="auto">
              <a:xfrm>
                <a:off x="4555" y="3478"/>
                <a:ext cx="52" cy="54"/>
              </a:xfrm>
              <a:custGeom>
                <a:avLst/>
                <a:gdLst>
                  <a:gd name="T0" fmla="*/ 25 w 38"/>
                  <a:gd name="T1" fmla="*/ 40 h 40"/>
                  <a:gd name="T2" fmla="*/ 2 w 38"/>
                  <a:gd name="T3" fmla="*/ 15 h 40"/>
                  <a:gd name="T4" fmla="*/ 0 w 38"/>
                  <a:gd name="T5" fmla="*/ 10 h 40"/>
                  <a:gd name="T6" fmla="*/ 3 w 38"/>
                  <a:gd name="T7" fmla="*/ 4 h 40"/>
                  <a:gd name="T8" fmla="*/ 15 w 38"/>
                  <a:gd name="T9" fmla="*/ 4 h 40"/>
                  <a:gd name="T10" fmla="*/ 38 w 38"/>
                  <a:gd name="T11" fmla="*/ 30 h 40"/>
                  <a:gd name="T12" fmla="*/ 25 w 3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8" h="40">
                    <a:moveTo>
                      <a:pt x="25" y="40"/>
                    </a:moveTo>
                    <a:cubicBezTo>
                      <a:pt x="12" y="26"/>
                      <a:pt x="2" y="15"/>
                      <a:pt x="2" y="15"/>
                    </a:cubicBezTo>
                    <a:cubicBezTo>
                      <a:pt x="1" y="14"/>
                      <a:pt x="0" y="12"/>
                      <a:pt x="0" y="10"/>
                    </a:cubicBezTo>
                    <a:cubicBezTo>
                      <a:pt x="0" y="7"/>
                      <a:pt x="1" y="5"/>
                      <a:pt x="3" y="4"/>
                    </a:cubicBezTo>
                    <a:cubicBezTo>
                      <a:pt x="7" y="0"/>
                      <a:pt x="12" y="1"/>
                      <a:pt x="15" y="4"/>
                    </a:cubicBezTo>
                    <a:cubicBezTo>
                      <a:pt x="38" y="30"/>
                      <a:pt x="38" y="30"/>
                      <a:pt x="38" y="30"/>
                    </a:cubicBezTo>
                    <a:lnTo>
                      <a:pt x="2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3" name="Freeform 465"/>
              <p:cNvSpPr>
                <a:spLocks/>
              </p:cNvSpPr>
              <p:nvPr/>
            </p:nvSpPr>
            <p:spPr bwMode="auto">
              <a:xfrm>
                <a:off x="4554" y="3478"/>
                <a:ext cx="56" cy="57"/>
              </a:xfrm>
              <a:custGeom>
                <a:avLst/>
                <a:gdLst>
                  <a:gd name="T0" fmla="*/ 26 w 41"/>
                  <a:gd name="T1" fmla="*/ 40 h 42"/>
                  <a:gd name="T2" fmla="*/ 27 w 41"/>
                  <a:gd name="T3" fmla="*/ 39 h 42"/>
                  <a:gd name="T4" fmla="*/ 11 w 41"/>
                  <a:gd name="T5" fmla="*/ 21 h 42"/>
                  <a:gd name="T6" fmla="*/ 5 w 41"/>
                  <a:gd name="T7" fmla="*/ 14 h 42"/>
                  <a:gd name="T8" fmla="*/ 3 w 41"/>
                  <a:gd name="T9" fmla="*/ 10 h 42"/>
                  <a:gd name="T10" fmla="*/ 5 w 41"/>
                  <a:gd name="T11" fmla="*/ 5 h 42"/>
                  <a:gd name="T12" fmla="*/ 5 w 41"/>
                  <a:gd name="T13" fmla="*/ 5 h 42"/>
                  <a:gd name="T14" fmla="*/ 10 w 41"/>
                  <a:gd name="T15" fmla="*/ 3 h 42"/>
                  <a:gd name="T16" fmla="*/ 15 w 41"/>
                  <a:gd name="T17" fmla="*/ 5 h 42"/>
                  <a:gd name="T18" fmla="*/ 37 w 41"/>
                  <a:gd name="T19" fmla="*/ 30 h 42"/>
                  <a:gd name="T20" fmla="*/ 25 w 41"/>
                  <a:gd name="T21" fmla="*/ 39 h 42"/>
                  <a:gd name="T22" fmla="*/ 26 w 41"/>
                  <a:gd name="T23" fmla="*/ 40 h 42"/>
                  <a:gd name="T24" fmla="*/ 27 w 41"/>
                  <a:gd name="T25" fmla="*/ 39 h 42"/>
                  <a:gd name="T26" fmla="*/ 26 w 41"/>
                  <a:gd name="T27" fmla="*/ 40 h 42"/>
                  <a:gd name="T28" fmla="*/ 27 w 41"/>
                  <a:gd name="T29" fmla="*/ 41 h 42"/>
                  <a:gd name="T30" fmla="*/ 41 w 41"/>
                  <a:gd name="T31" fmla="*/ 30 h 42"/>
                  <a:gd name="T32" fmla="*/ 17 w 41"/>
                  <a:gd name="T33" fmla="*/ 3 h 42"/>
                  <a:gd name="T34" fmla="*/ 10 w 41"/>
                  <a:gd name="T35" fmla="*/ 0 h 42"/>
                  <a:gd name="T36" fmla="*/ 3 w 41"/>
                  <a:gd name="T37" fmla="*/ 2 h 42"/>
                  <a:gd name="T38" fmla="*/ 3 w 41"/>
                  <a:gd name="T39" fmla="*/ 2 h 42"/>
                  <a:gd name="T40" fmla="*/ 0 w 41"/>
                  <a:gd name="T41" fmla="*/ 10 h 42"/>
                  <a:gd name="T42" fmla="*/ 2 w 41"/>
                  <a:gd name="T43" fmla="*/ 16 h 42"/>
                  <a:gd name="T44" fmla="*/ 25 w 41"/>
                  <a:gd name="T45" fmla="*/ 41 h 42"/>
                  <a:gd name="T46" fmla="*/ 26 w 41"/>
                  <a:gd name="T47" fmla="*/ 42 h 42"/>
                  <a:gd name="T48" fmla="*/ 27 w 41"/>
                  <a:gd name="T49" fmla="*/ 41 h 42"/>
                  <a:gd name="T50" fmla="*/ 26 w 41"/>
                  <a:gd name="T5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2">
                    <a:moveTo>
                      <a:pt x="26" y="40"/>
                    </a:moveTo>
                    <a:cubicBezTo>
                      <a:pt x="27" y="39"/>
                      <a:pt x="27" y="39"/>
                      <a:pt x="27" y="39"/>
                    </a:cubicBezTo>
                    <a:cubicBezTo>
                      <a:pt x="20" y="32"/>
                      <a:pt x="15" y="26"/>
                      <a:pt x="11" y="21"/>
                    </a:cubicBezTo>
                    <a:cubicBezTo>
                      <a:pt x="7" y="17"/>
                      <a:pt x="5" y="14"/>
                      <a:pt x="5" y="14"/>
                    </a:cubicBezTo>
                    <a:cubicBezTo>
                      <a:pt x="3" y="13"/>
                      <a:pt x="3" y="11"/>
                      <a:pt x="3" y="10"/>
                    </a:cubicBezTo>
                    <a:cubicBezTo>
                      <a:pt x="3" y="8"/>
                      <a:pt x="4" y="6"/>
                      <a:pt x="5" y="5"/>
                    </a:cubicBezTo>
                    <a:cubicBezTo>
                      <a:pt x="5" y="5"/>
                      <a:pt x="5" y="5"/>
                      <a:pt x="5" y="5"/>
                    </a:cubicBezTo>
                    <a:cubicBezTo>
                      <a:pt x="6" y="3"/>
                      <a:pt x="8" y="3"/>
                      <a:pt x="10" y="3"/>
                    </a:cubicBezTo>
                    <a:cubicBezTo>
                      <a:pt x="12" y="3"/>
                      <a:pt x="13" y="4"/>
                      <a:pt x="15" y="5"/>
                    </a:cubicBezTo>
                    <a:cubicBezTo>
                      <a:pt x="37" y="30"/>
                      <a:pt x="37" y="30"/>
                      <a:pt x="37" y="30"/>
                    </a:cubicBezTo>
                    <a:cubicBezTo>
                      <a:pt x="25" y="39"/>
                      <a:pt x="25" y="39"/>
                      <a:pt x="25" y="39"/>
                    </a:cubicBezTo>
                    <a:cubicBezTo>
                      <a:pt x="26" y="40"/>
                      <a:pt x="26" y="40"/>
                      <a:pt x="26" y="40"/>
                    </a:cubicBezTo>
                    <a:cubicBezTo>
                      <a:pt x="27" y="39"/>
                      <a:pt x="27" y="39"/>
                      <a:pt x="27" y="39"/>
                    </a:cubicBezTo>
                    <a:cubicBezTo>
                      <a:pt x="26" y="40"/>
                      <a:pt x="26" y="40"/>
                      <a:pt x="26" y="40"/>
                    </a:cubicBezTo>
                    <a:cubicBezTo>
                      <a:pt x="27" y="41"/>
                      <a:pt x="27" y="41"/>
                      <a:pt x="27" y="41"/>
                    </a:cubicBezTo>
                    <a:cubicBezTo>
                      <a:pt x="41" y="30"/>
                      <a:pt x="41" y="30"/>
                      <a:pt x="41" y="30"/>
                    </a:cubicBezTo>
                    <a:cubicBezTo>
                      <a:pt x="17" y="3"/>
                      <a:pt x="17" y="3"/>
                      <a:pt x="17" y="3"/>
                    </a:cubicBezTo>
                    <a:cubicBezTo>
                      <a:pt x="15" y="1"/>
                      <a:pt x="12" y="0"/>
                      <a:pt x="10" y="0"/>
                    </a:cubicBezTo>
                    <a:cubicBezTo>
                      <a:pt x="7" y="0"/>
                      <a:pt x="5" y="1"/>
                      <a:pt x="3" y="2"/>
                    </a:cubicBezTo>
                    <a:cubicBezTo>
                      <a:pt x="3" y="2"/>
                      <a:pt x="3" y="2"/>
                      <a:pt x="3" y="2"/>
                    </a:cubicBezTo>
                    <a:cubicBezTo>
                      <a:pt x="1" y="4"/>
                      <a:pt x="0" y="7"/>
                      <a:pt x="0" y="10"/>
                    </a:cubicBezTo>
                    <a:cubicBezTo>
                      <a:pt x="0" y="12"/>
                      <a:pt x="1" y="14"/>
                      <a:pt x="2" y="16"/>
                    </a:cubicBezTo>
                    <a:cubicBezTo>
                      <a:pt x="2" y="16"/>
                      <a:pt x="12" y="27"/>
                      <a:pt x="25" y="41"/>
                    </a:cubicBezTo>
                    <a:cubicBezTo>
                      <a:pt x="26" y="42"/>
                      <a:pt x="26" y="42"/>
                      <a:pt x="26" y="42"/>
                    </a:cubicBezTo>
                    <a:cubicBezTo>
                      <a:pt x="27" y="41"/>
                      <a:pt x="27" y="41"/>
                      <a:pt x="27" y="41"/>
                    </a:cubicBez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4" name="Freeform 466"/>
              <p:cNvSpPr>
                <a:spLocks/>
              </p:cNvSpPr>
              <p:nvPr/>
            </p:nvSpPr>
            <p:spPr bwMode="auto">
              <a:xfrm>
                <a:off x="4424" y="3478"/>
                <a:ext cx="77" cy="115"/>
              </a:xfrm>
              <a:custGeom>
                <a:avLst/>
                <a:gdLst>
                  <a:gd name="T0" fmla="*/ 40 w 56"/>
                  <a:gd name="T1" fmla="*/ 4 h 84"/>
                  <a:gd name="T2" fmla="*/ 39 w 56"/>
                  <a:gd name="T3" fmla="*/ 3 h 84"/>
                  <a:gd name="T4" fmla="*/ 2 w 56"/>
                  <a:gd name="T5" fmla="*/ 45 h 84"/>
                  <a:gd name="T6" fmla="*/ 0 w 56"/>
                  <a:gd name="T7" fmla="*/ 51 h 84"/>
                  <a:gd name="T8" fmla="*/ 0 w 56"/>
                  <a:gd name="T9" fmla="*/ 52 h 84"/>
                  <a:gd name="T10" fmla="*/ 1 w 56"/>
                  <a:gd name="T11" fmla="*/ 52 h 84"/>
                  <a:gd name="T12" fmla="*/ 0 w 56"/>
                  <a:gd name="T13" fmla="*/ 52 h 84"/>
                  <a:gd name="T14" fmla="*/ 4 w 56"/>
                  <a:gd name="T15" fmla="*/ 59 h 84"/>
                  <a:gd name="T16" fmla="*/ 40 w 56"/>
                  <a:gd name="T17" fmla="*/ 82 h 84"/>
                  <a:gd name="T18" fmla="*/ 45 w 56"/>
                  <a:gd name="T19" fmla="*/ 84 h 84"/>
                  <a:gd name="T20" fmla="*/ 53 w 56"/>
                  <a:gd name="T21" fmla="*/ 79 h 84"/>
                  <a:gd name="T22" fmla="*/ 55 w 56"/>
                  <a:gd name="T23" fmla="*/ 74 h 84"/>
                  <a:gd name="T24" fmla="*/ 50 w 56"/>
                  <a:gd name="T25" fmla="*/ 66 h 84"/>
                  <a:gd name="T26" fmla="*/ 23 w 56"/>
                  <a:gd name="T27" fmla="*/ 48 h 84"/>
                  <a:gd name="T28" fmla="*/ 22 w 56"/>
                  <a:gd name="T29" fmla="*/ 49 h 84"/>
                  <a:gd name="T30" fmla="*/ 23 w 56"/>
                  <a:gd name="T31" fmla="*/ 50 h 84"/>
                  <a:gd name="T32" fmla="*/ 41 w 56"/>
                  <a:gd name="T33" fmla="*/ 29 h 84"/>
                  <a:gd name="T34" fmla="*/ 53 w 56"/>
                  <a:gd name="T35" fmla="*/ 16 h 84"/>
                  <a:gd name="T36" fmla="*/ 56 w 56"/>
                  <a:gd name="T37" fmla="*/ 10 h 84"/>
                  <a:gd name="T38" fmla="*/ 53 w 56"/>
                  <a:gd name="T39" fmla="*/ 2 h 84"/>
                  <a:gd name="T40" fmla="*/ 46 w 56"/>
                  <a:gd name="T41" fmla="*/ 0 h 84"/>
                  <a:gd name="T42" fmla="*/ 39 w 56"/>
                  <a:gd name="T43" fmla="*/ 3 h 84"/>
                  <a:gd name="T44" fmla="*/ 40 w 56"/>
                  <a:gd name="T45" fmla="*/ 4 h 84"/>
                  <a:gd name="T46" fmla="*/ 41 w 56"/>
                  <a:gd name="T47" fmla="*/ 5 h 84"/>
                  <a:gd name="T48" fmla="*/ 46 w 56"/>
                  <a:gd name="T49" fmla="*/ 3 h 84"/>
                  <a:gd name="T50" fmla="*/ 51 w 56"/>
                  <a:gd name="T51" fmla="*/ 5 h 84"/>
                  <a:gd name="T52" fmla="*/ 53 w 56"/>
                  <a:gd name="T53" fmla="*/ 10 h 84"/>
                  <a:gd name="T54" fmla="*/ 51 w 56"/>
                  <a:gd name="T55" fmla="*/ 14 h 84"/>
                  <a:gd name="T56" fmla="*/ 21 w 56"/>
                  <a:gd name="T57" fmla="*/ 48 h 84"/>
                  <a:gd name="T58" fmla="*/ 20 w 56"/>
                  <a:gd name="T59" fmla="*/ 50 h 84"/>
                  <a:gd name="T60" fmla="*/ 21 w 56"/>
                  <a:gd name="T61" fmla="*/ 50 h 84"/>
                  <a:gd name="T62" fmla="*/ 49 w 56"/>
                  <a:gd name="T63" fmla="*/ 68 h 84"/>
                  <a:gd name="T64" fmla="*/ 52 w 56"/>
                  <a:gd name="T65" fmla="*/ 74 h 84"/>
                  <a:gd name="T66" fmla="*/ 51 w 56"/>
                  <a:gd name="T67" fmla="*/ 78 h 84"/>
                  <a:gd name="T68" fmla="*/ 45 w 56"/>
                  <a:gd name="T69" fmla="*/ 81 h 84"/>
                  <a:gd name="T70" fmla="*/ 42 w 56"/>
                  <a:gd name="T71" fmla="*/ 80 h 84"/>
                  <a:gd name="T72" fmla="*/ 6 w 56"/>
                  <a:gd name="T73" fmla="*/ 57 h 84"/>
                  <a:gd name="T74" fmla="*/ 2 w 56"/>
                  <a:gd name="T75" fmla="*/ 52 h 84"/>
                  <a:gd name="T76" fmla="*/ 2 w 56"/>
                  <a:gd name="T77" fmla="*/ 52 h 84"/>
                  <a:gd name="T78" fmla="*/ 2 w 56"/>
                  <a:gd name="T79" fmla="*/ 51 h 84"/>
                  <a:gd name="T80" fmla="*/ 4 w 56"/>
                  <a:gd name="T81" fmla="*/ 46 h 84"/>
                  <a:gd name="T82" fmla="*/ 41 w 56"/>
                  <a:gd name="T83" fmla="*/ 5 h 84"/>
                  <a:gd name="T84" fmla="*/ 40 w 56"/>
                  <a:gd name="T8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84">
                    <a:moveTo>
                      <a:pt x="40" y="4"/>
                    </a:moveTo>
                    <a:cubicBezTo>
                      <a:pt x="39" y="3"/>
                      <a:pt x="39" y="3"/>
                      <a:pt x="39" y="3"/>
                    </a:cubicBezTo>
                    <a:cubicBezTo>
                      <a:pt x="2" y="45"/>
                      <a:pt x="2" y="45"/>
                      <a:pt x="2" y="45"/>
                    </a:cubicBezTo>
                    <a:cubicBezTo>
                      <a:pt x="0" y="46"/>
                      <a:pt x="0" y="49"/>
                      <a:pt x="0" y="51"/>
                    </a:cubicBezTo>
                    <a:cubicBezTo>
                      <a:pt x="0" y="52"/>
                      <a:pt x="0" y="52"/>
                      <a:pt x="0" y="52"/>
                    </a:cubicBezTo>
                    <a:cubicBezTo>
                      <a:pt x="1" y="52"/>
                      <a:pt x="1" y="52"/>
                      <a:pt x="1" y="52"/>
                    </a:cubicBezTo>
                    <a:cubicBezTo>
                      <a:pt x="0" y="52"/>
                      <a:pt x="0" y="52"/>
                      <a:pt x="0" y="52"/>
                    </a:cubicBezTo>
                    <a:cubicBezTo>
                      <a:pt x="0" y="55"/>
                      <a:pt x="2" y="58"/>
                      <a:pt x="4" y="59"/>
                    </a:cubicBezTo>
                    <a:cubicBezTo>
                      <a:pt x="40" y="82"/>
                      <a:pt x="40" y="82"/>
                      <a:pt x="40" y="82"/>
                    </a:cubicBezTo>
                    <a:cubicBezTo>
                      <a:pt x="42" y="83"/>
                      <a:pt x="43" y="84"/>
                      <a:pt x="45" y="84"/>
                    </a:cubicBezTo>
                    <a:cubicBezTo>
                      <a:pt x="48" y="84"/>
                      <a:pt x="52" y="82"/>
                      <a:pt x="53" y="79"/>
                    </a:cubicBezTo>
                    <a:cubicBezTo>
                      <a:pt x="54" y="77"/>
                      <a:pt x="55" y="76"/>
                      <a:pt x="55" y="74"/>
                    </a:cubicBezTo>
                    <a:cubicBezTo>
                      <a:pt x="55" y="71"/>
                      <a:pt x="53" y="68"/>
                      <a:pt x="50" y="66"/>
                    </a:cubicBezTo>
                    <a:cubicBezTo>
                      <a:pt x="50" y="66"/>
                      <a:pt x="32" y="54"/>
                      <a:pt x="23" y="48"/>
                    </a:cubicBezTo>
                    <a:cubicBezTo>
                      <a:pt x="22" y="49"/>
                      <a:pt x="22" y="49"/>
                      <a:pt x="22" y="49"/>
                    </a:cubicBezTo>
                    <a:cubicBezTo>
                      <a:pt x="23" y="50"/>
                      <a:pt x="23" y="50"/>
                      <a:pt x="23" y="50"/>
                    </a:cubicBezTo>
                    <a:cubicBezTo>
                      <a:pt x="27" y="45"/>
                      <a:pt x="35" y="37"/>
                      <a:pt x="41" y="29"/>
                    </a:cubicBezTo>
                    <a:cubicBezTo>
                      <a:pt x="48" y="22"/>
                      <a:pt x="53" y="16"/>
                      <a:pt x="53" y="16"/>
                    </a:cubicBezTo>
                    <a:cubicBezTo>
                      <a:pt x="55" y="14"/>
                      <a:pt x="56" y="12"/>
                      <a:pt x="56" y="10"/>
                    </a:cubicBezTo>
                    <a:cubicBezTo>
                      <a:pt x="56" y="7"/>
                      <a:pt x="55" y="4"/>
                      <a:pt x="53" y="2"/>
                    </a:cubicBezTo>
                    <a:cubicBezTo>
                      <a:pt x="51" y="1"/>
                      <a:pt x="48" y="0"/>
                      <a:pt x="46" y="0"/>
                    </a:cubicBezTo>
                    <a:cubicBezTo>
                      <a:pt x="43" y="0"/>
                      <a:pt x="41" y="1"/>
                      <a:pt x="39" y="3"/>
                    </a:cubicBezTo>
                    <a:cubicBezTo>
                      <a:pt x="40" y="4"/>
                      <a:pt x="40" y="4"/>
                      <a:pt x="40" y="4"/>
                    </a:cubicBezTo>
                    <a:cubicBezTo>
                      <a:pt x="41" y="5"/>
                      <a:pt x="41" y="5"/>
                      <a:pt x="41" y="5"/>
                    </a:cubicBezTo>
                    <a:cubicBezTo>
                      <a:pt x="42" y="4"/>
                      <a:pt x="44" y="3"/>
                      <a:pt x="46" y="3"/>
                    </a:cubicBezTo>
                    <a:cubicBezTo>
                      <a:pt x="48" y="3"/>
                      <a:pt x="49" y="3"/>
                      <a:pt x="51" y="5"/>
                    </a:cubicBezTo>
                    <a:cubicBezTo>
                      <a:pt x="52" y="6"/>
                      <a:pt x="53" y="8"/>
                      <a:pt x="53" y="10"/>
                    </a:cubicBezTo>
                    <a:cubicBezTo>
                      <a:pt x="53" y="11"/>
                      <a:pt x="52" y="13"/>
                      <a:pt x="51" y="14"/>
                    </a:cubicBezTo>
                    <a:cubicBezTo>
                      <a:pt x="51" y="14"/>
                      <a:pt x="30" y="39"/>
                      <a:pt x="21" y="48"/>
                    </a:cubicBezTo>
                    <a:cubicBezTo>
                      <a:pt x="20" y="50"/>
                      <a:pt x="20" y="50"/>
                      <a:pt x="20" y="50"/>
                    </a:cubicBezTo>
                    <a:cubicBezTo>
                      <a:pt x="21" y="50"/>
                      <a:pt x="21" y="50"/>
                      <a:pt x="21" y="50"/>
                    </a:cubicBezTo>
                    <a:cubicBezTo>
                      <a:pt x="31" y="57"/>
                      <a:pt x="49" y="68"/>
                      <a:pt x="49" y="68"/>
                    </a:cubicBezTo>
                    <a:cubicBezTo>
                      <a:pt x="51" y="69"/>
                      <a:pt x="52" y="72"/>
                      <a:pt x="52" y="74"/>
                    </a:cubicBezTo>
                    <a:cubicBezTo>
                      <a:pt x="52" y="75"/>
                      <a:pt x="52" y="76"/>
                      <a:pt x="51" y="78"/>
                    </a:cubicBezTo>
                    <a:cubicBezTo>
                      <a:pt x="50" y="80"/>
                      <a:pt x="48" y="81"/>
                      <a:pt x="45" y="81"/>
                    </a:cubicBezTo>
                    <a:cubicBezTo>
                      <a:pt x="44" y="81"/>
                      <a:pt x="43" y="80"/>
                      <a:pt x="42" y="80"/>
                    </a:cubicBezTo>
                    <a:cubicBezTo>
                      <a:pt x="6" y="57"/>
                      <a:pt x="6" y="57"/>
                      <a:pt x="6" y="57"/>
                    </a:cubicBezTo>
                    <a:cubicBezTo>
                      <a:pt x="4" y="56"/>
                      <a:pt x="3" y="54"/>
                      <a:pt x="2" y="52"/>
                    </a:cubicBezTo>
                    <a:cubicBezTo>
                      <a:pt x="2" y="52"/>
                      <a:pt x="2" y="52"/>
                      <a:pt x="2" y="52"/>
                    </a:cubicBezTo>
                    <a:cubicBezTo>
                      <a:pt x="2" y="51"/>
                      <a:pt x="2" y="51"/>
                      <a:pt x="2" y="51"/>
                    </a:cubicBezTo>
                    <a:cubicBezTo>
                      <a:pt x="2" y="49"/>
                      <a:pt x="3" y="48"/>
                      <a:pt x="4" y="46"/>
                    </a:cubicBezTo>
                    <a:cubicBezTo>
                      <a:pt x="41" y="5"/>
                      <a:pt x="41" y="5"/>
                      <a:pt x="41" y="5"/>
                    </a:cubicBezTo>
                    <a:lnTo>
                      <a:pt x="4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5" name="Freeform 467"/>
              <p:cNvSpPr>
                <a:spLocks/>
              </p:cNvSpPr>
              <p:nvPr/>
            </p:nvSpPr>
            <p:spPr bwMode="auto">
              <a:xfrm>
                <a:off x="4447" y="3478"/>
                <a:ext cx="51" cy="54"/>
              </a:xfrm>
              <a:custGeom>
                <a:avLst/>
                <a:gdLst>
                  <a:gd name="T0" fmla="*/ 13 w 37"/>
                  <a:gd name="T1" fmla="*/ 40 h 40"/>
                  <a:gd name="T2" fmla="*/ 35 w 37"/>
                  <a:gd name="T3" fmla="*/ 15 h 40"/>
                  <a:gd name="T4" fmla="*/ 37 w 37"/>
                  <a:gd name="T5" fmla="*/ 10 h 40"/>
                  <a:gd name="T6" fmla="*/ 35 w 37"/>
                  <a:gd name="T7" fmla="*/ 4 h 40"/>
                  <a:gd name="T8" fmla="*/ 23 w 37"/>
                  <a:gd name="T9" fmla="*/ 4 h 40"/>
                  <a:gd name="T10" fmla="*/ 0 w 37"/>
                  <a:gd name="T11" fmla="*/ 30 h 40"/>
                  <a:gd name="T12" fmla="*/ 13 w 3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13" y="40"/>
                    </a:moveTo>
                    <a:cubicBezTo>
                      <a:pt x="26" y="26"/>
                      <a:pt x="35" y="15"/>
                      <a:pt x="35" y="15"/>
                    </a:cubicBezTo>
                    <a:cubicBezTo>
                      <a:pt x="37" y="14"/>
                      <a:pt x="37" y="12"/>
                      <a:pt x="37" y="10"/>
                    </a:cubicBezTo>
                    <a:cubicBezTo>
                      <a:pt x="37" y="7"/>
                      <a:pt x="37" y="5"/>
                      <a:pt x="35" y="4"/>
                    </a:cubicBezTo>
                    <a:cubicBezTo>
                      <a:pt x="31" y="0"/>
                      <a:pt x="26" y="1"/>
                      <a:pt x="23" y="4"/>
                    </a:cubicBezTo>
                    <a:cubicBezTo>
                      <a:pt x="0" y="30"/>
                      <a:pt x="0" y="30"/>
                      <a:pt x="0" y="30"/>
                    </a:cubicBezTo>
                    <a:lnTo>
                      <a:pt x="1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6" name="Freeform 468"/>
              <p:cNvSpPr>
                <a:spLocks/>
              </p:cNvSpPr>
              <p:nvPr/>
            </p:nvSpPr>
            <p:spPr bwMode="auto">
              <a:xfrm>
                <a:off x="4445" y="3478"/>
                <a:ext cx="56" cy="57"/>
              </a:xfrm>
              <a:custGeom>
                <a:avLst/>
                <a:gdLst>
                  <a:gd name="T0" fmla="*/ 15 w 41"/>
                  <a:gd name="T1" fmla="*/ 40 h 42"/>
                  <a:gd name="T2" fmla="*/ 16 w 41"/>
                  <a:gd name="T3" fmla="*/ 41 h 42"/>
                  <a:gd name="T4" fmla="*/ 38 w 41"/>
                  <a:gd name="T5" fmla="*/ 16 h 42"/>
                  <a:gd name="T6" fmla="*/ 41 w 41"/>
                  <a:gd name="T7" fmla="*/ 10 h 42"/>
                  <a:gd name="T8" fmla="*/ 38 w 41"/>
                  <a:gd name="T9" fmla="*/ 2 h 42"/>
                  <a:gd name="T10" fmla="*/ 31 w 41"/>
                  <a:gd name="T11" fmla="*/ 0 h 42"/>
                  <a:gd name="T12" fmla="*/ 24 w 41"/>
                  <a:gd name="T13" fmla="*/ 3 h 42"/>
                  <a:gd name="T14" fmla="*/ 0 w 41"/>
                  <a:gd name="T15" fmla="*/ 30 h 42"/>
                  <a:gd name="T16" fmla="*/ 15 w 41"/>
                  <a:gd name="T17" fmla="*/ 42 h 42"/>
                  <a:gd name="T18" fmla="*/ 16 w 41"/>
                  <a:gd name="T19" fmla="*/ 41 h 42"/>
                  <a:gd name="T20" fmla="*/ 15 w 41"/>
                  <a:gd name="T21" fmla="*/ 40 h 42"/>
                  <a:gd name="T22" fmla="*/ 16 w 41"/>
                  <a:gd name="T23" fmla="*/ 39 h 42"/>
                  <a:gd name="T24" fmla="*/ 4 w 41"/>
                  <a:gd name="T25" fmla="*/ 30 h 42"/>
                  <a:gd name="T26" fmla="*/ 26 w 41"/>
                  <a:gd name="T27" fmla="*/ 5 h 42"/>
                  <a:gd name="T28" fmla="*/ 31 w 41"/>
                  <a:gd name="T29" fmla="*/ 3 h 42"/>
                  <a:gd name="T30" fmla="*/ 36 w 41"/>
                  <a:gd name="T31" fmla="*/ 5 h 42"/>
                  <a:gd name="T32" fmla="*/ 38 w 41"/>
                  <a:gd name="T33" fmla="*/ 10 h 42"/>
                  <a:gd name="T34" fmla="*/ 36 w 41"/>
                  <a:gd name="T35" fmla="*/ 14 h 42"/>
                  <a:gd name="T36" fmla="*/ 30 w 41"/>
                  <a:gd name="T37" fmla="*/ 21 h 42"/>
                  <a:gd name="T38" fmla="*/ 14 w 41"/>
                  <a:gd name="T39" fmla="*/ 39 h 42"/>
                  <a:gd name="T40" fmla="*/ 15 w 41"/>
                  <a:gd name="T41" fmla="*/ 40 h 42"/>
                  <a:gd name="T42" fmla="*/ 16 w 41"/>
                  <a:gd name="T43" fmla="*/ 39 h 42"/>
                  <a:gd name="T44" fmla="*/ 15 w 41"/>
                  <a:gd name="T4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2">
                    <a:moveTo>
                      <a:pt x="15" y="40"/>
                    </a:moveTo>
                    <a:cubicBezTo>
                      <a:pt x="16" y="41"/>
                      <a:pt x="16" y="41"/>
                      <a:pt x="16" y="41"/>
                    </a:cubicBezTo>
                    <a:cubicBezTo>
                      <a:pt x="29" y="27"/>
                      <a:pt x="38" y="16"/>
                      <a:pt x="38" y="16"/>
                    </a:cubicBezTo>
                    <a:cubicBezTo>
                      <a:pt x="40" y="14"/>
                      <a:pt x="41" y="12"/>
                      <a:pt x="41" y="10"/>
                    </a:cubicBezTo>
                    <a:cubicBezTo>
                      <a:pt x="41" y="7"/>
                      <a:pt x="40" y="4"/>
                      <a:pt x="38" y="2"/>
                    </a:cubicBezTo>
                    <a:cubicBezTo>
                      <a:pt x="36" y="1"/>
                      <a:pt x="33" y="0"/>
                      <a:pt x="31" y="0"/>
                    </a:cubicBezTo>
                    <a:cubicBezTo>
                      <a:pt x="28" y="0"/>
                      <a:pt x="26" y="1"/>
                      <a:pt x="24" y="3"/>
                    </a:cubicBezTo>
                    <a:cubicBezTo>
                      <a:pt x="0" y="30"/>
                      <a:pt x="0" y="30"/>
                      <a:pt x="0" y="30"/>
                    </a:cubicBezTo>
                    <a:cubicBezTo>
                      <a:pt x="15" y="42"/>
                      <a:pt x="15" y="42"/>
                      <a:pt x="15" y="42"/>
                    </a:cubicBezTo>
                    <a:cubicBezTo>
                      <a:pt x="16" y="41"/>
                      <a:pt x="16" y="41"/>
                      <a:pt x="16" y="41"/>
                    </a:cubicBezTo>
                    <a:cubicBezTo>
                      <a:pt x="15" y="40"/>
                      <a:pt x="15" y="40"/>
                      <a:pt x="15" y="40"/>
                    </a:cubicBezTo>
                    <a:cubicBezTo>
                      <a:pt x="16" y="39"/>
                      <a:pt x="16" y="39"/>
                      <a:pt x="16" y="39"/>
                    </a:cubicBezTo>
                    <a:cubicBezTo>
                      <a:pt x="4" y="30"/>
                      <a:pt x="4" y="30"/>
                      <a:pt x="4" y="30"/>
                    </a:cubicBezTo>
                    <a:cubicBezTo>
                      <a:pt x="26" y="5"/>
                      <a:pt x="26" y="5"/>
                      <a:pt x="26" y="5"/>
                    </a:cubicBezTo>
                    <a:cubicBezTo>
                      <a:pt x="27" y="4"/>
                      <a:pt x="29" y="3"/>
                      <a:pt x="31" y="3"/>
                    </a:cubicBezTo>
                    <a:cubicBezTo>
                      <a:pt x="33" y="3"/>
                      <a:pt x="34" y="3"/>
                      <a:pt x="36" y="5"/>
                    </a:cubicBezTo>
                    <a:cubicBezTo>
                      <a:pt x="37" y="6"/>
                      <a:pt x="38" y="8"/>
                      <a:pt x="38" y="10"/>
                    </a:cubicBezTo>
                    <a:cubicBezTo>
                      <a:pt x="38" y="11"/>
                      <a:pt x="37" y="13"/>
                      <a:pt x="36" y="14"/>
                    </a:cubicBezTo>
                    <a:cubicBezTo>
                      <a:pt x="36" y="14"/>
                      <a:pt x="34" y="17"/>
                      <a:pt x="30" y="21"/>
                    </a:cubicBezTo>
                    <a:cubicBezTo>
                      <a:pt x="26" y="26"/>
                      <a:pt x="20" y="32"/>
                      <a:pt x="14" y="39"/>
                    </a:cubicBezTo>
                    <a:cubicBezTo>
                      <a:pt x="15" y="40"/>
                      <a:pt x="15" y="40"/>
                      <a:pt x="15" y="40"/>
                    </a:cubicBezTo>
                    <a:cubicBezTo>
                      <a:pt x="16" y="39"/>
                      <a:pt x="16" y="39"/>
                      <a:pt x="16" y="39"/>
                    </a:cubicBezTo>
                    <a:lnTo>
                      <a:pt x="1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7" name="Freeform 469"/>
              <p:cNvSpPr>
                <a:spLocks noEditPoints="1"/>
              </p:cNvSpPr>
              <p:nvPr/>
            </p:nvSpPr>
            <p:spPr bwMode="auto">
              <a:xfrm>
                <a:off x="4479" y="3476"/>
                <a:ext cx="94" cy="182"/>
              </a:xfrm>
              <a:custGeom>
                <a:avLst/>
                <a:gdLst>
                  <a:gd name="T0" fmla="*/ 0 w 69"/>
                  <a:gd name="T1" fmla="*/ 6 h 133"/>
                  <a:gd name="T2" fmla="*/ 3 w 69"/>
                  <a:gd name="T3" fmla="*/ 75 h 133"/>
                  <a:gd name="T4" fmla="*/ 2 w 69"/>
                  <a:gd name="T5" fmla="*/ 120 h 133"/>
                  <a:gd name="T6" fmla="*/ 6 w 69"/>
                  <a:gd name="T7" fmla="*/ 133 h 133"/>
                  <a:gd name="T8" fmla="*/ 69 w 69"/>
                  <a:gd name="T9" fmla="*/ 133 h 133"/>
                  <a:gd name="T10" fmla="*/ 68 w 69"/>
                  <a:gd name="T11" fmla="*/ 75 h 133"/>
                  <a:gd name="T12" fmla="*/ 69 w 69"/>
                  <a:gd name="T13" fmla="*/ 6 h 133"/>
                  <a:gd name="T14" fmla="*/ 64 w 69"/>
                  <a:gd name="T15" fmla="*/ 0 h 133"/>
                  <a:gd name="T16" fmla="*/ 50 w 69"/>
                  <a:gd name="T17" fmla="*/ 0 h 133"/>
                  <a:gd name="T18" fmla="*/ 35 w 69"/>
                  <a:gd name="T19" fmla="*/ 19 h 133"/>
                  <a:gd name="T20" fmla="*/ 20 w 69"/>
                  <a:gd name="T21" fmla="*/ 0 h 133"/>
                  <a:gd name="T22" fmla="*/ 6 w 69"/>
                  <a:gd name="T23" fmla="*/ 0 h 133"/>
                  <a:gd name="T24" fmla="*/ 0 w 69"/>
                  <a:gd name="T25" fmla="*/ 6 h 133"/>
                  <a:gd name="T26" fmla="*/ 59 w 69"/>
                  <a:gd name="T27" fmla="*/ 92 h 133"/>
                  <a:gd name="T28" fmla="*/ 67 w 69"/>
                  <a:gd name="T29" fmla="*/ 92 h 133"/>
                  <a:gd name="T30" fmla="*/ 67 w 69"/>
                  <a:gd name="T31" fmla="*/ 98 h 133"/>
                  <a:gd name="T32" fmla="*/ 59 w 69"/>
                  <a:gd name="T33" fmla="*/ 98 h 133"/>
                  <a:gd name="T34" fmla="*/ 59 w 69"/>
                  <a:gd name="T35" fmla="*/ 92 h 133"/>
                  <a:gd name="T36" fmla="*/ 44 w 69"/>
                  <a:gd name="T37" fmla="*/ 92 h 133"/>
                  <a:gd name="T38" fmla="*/ 56 w 69"/>
                  <a:gd name="T39" fmla="*/ 92 h 133"/>
                  <a:gd name="T40" fmla="*/ 56 w 69"/>
                  <a:gd name="T41" fmla="*/ 98 h 133"/>
                  <a:gd name="T42" fmla="*/ 44 w 69"/>
                  <a:gd name="T43" fmla="*/ 98 h 133"/>
                  <a:gd name="T44" fmla="*/ 44 w 69"/>
                  <a:gd name="T45" fmla="*/ 92 h 133"/>
                  <a:gd name="T46" fmla="*/ 30 w 69"/>
                  <a:gd name="T47" fmla="*/ 90 h 133"/>
                  <a:gd name="T48" fmla="*/ 40 w 69"/>
                  <a:gd name="T49" fmla="*/ 90 h 133"/>
                  <a:gd name="T50" fmla="*/ 40 w 69"/>
                  <a:gd name="T51" fmla="*/ 100 h 133"/>
                  <a:gd name="T52" fmla="*/ 31 w 69"/>
                  <a:gd name="T53" fmla="*/ 100 h 133"/>
                  <a:gd name="T54" fmla="*/ 30 w 69"/>
                  <a:gd name="T55" fmla="*/ 90 h 133"/>
                  <a:gd name="T56" fmla="*/ 15 w 69"/>
                  <a:gd name="T57" fmla="*/ 92 h 133"/>
                  <a:gd name="T58" fmla="*/ 27 w 69"/>
                  <a:gd name="T59" fmla="*/ 92 h 133"/>
                  <a:gd name="T60" fmla="*/ 27 w 69"/>
                  <a:gd name="T61" fmla="*/ 98 h 133"/>
                  <a:gd name="T62" fmla="*/ 15 w 69"/>
                  <a:gd name="T63" fmla="*/ 98 h 133"/>
                  <a:gd name="T64" fmla="*/ 15 w 69"/>
                  <a:gd name="T65" fmla="*/ 92 h 133"/>
                  <a:gd name="T66" fmla="*/ 4 w 69"/>
                  <a:gd name="T67" fmla="*/ 92 h 133"/>
                  <a:gd name="T68" fmla="*/ 11 w 69"/>
                  <a:gd name="T69" fmla="*/ 92 h 133"/>
                  <a:gd name="T70" fmla="*/ 11 w 69"/>
                  <a:gd name="T71" fmla="*/ 98 h 133"/>
                  <a:gd name="T72" fmla="*/ 4 w 69"/>
                  <a:gd name="T73" fmla="*/ 98 h 133"/>
                  <a:gd name="T74" fmla="*/ 4 w 69"/>
                  <a:gd name="T75"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 h="133">
                    <a:moveTo>
                      <a:pt x="0" y="6"/>
                    </a:moveTo>
                    <a:cubicBezTo>
                      <a:pt x="3" y="75"/>
                      <a:pt x="3" y="75"/>
                      <a:pt x="3" y="75"/>
                    </a:cubicBezTo>
                    <a:cubicBezTo>
                      <a:pt x="2" y="120"/>
                      <a:pt x="2" y="120"/>
                      <a:pt x="2" y="120"/>
                    </a:cubicBezTo>
                    <a:cubicBezTo>
                      <a:pt x="6" y="133"/>
                      <a:pt x="6" y="133"/>
                      <a:pt x="6" y="133"/>
                    </a:cubicBezTo>
                    <a:cubicBezTo>
                      <a:pt x="69" y="133"/>
                      <a:pt x="69" y="133"/>
                      <a:pt x="69" y="133"/>
                    </a:cubicBezTo>
                    <a:cubicBezTo>
                      <a:pt x="68" y="75"/>
                      <a:pt x="68" y="75"/>
                      <a:pt x="68" y="75"/>
                    </a:cubicBezTo>
                    <a:cubicBezTo>
                      <a:pt x="69" y="6"/>
                      <a:pt x="69" y="6"/>
                      <a:pt x="69" y="6"/>
                    </a:cubicBezTo>
                    <a:cubicBezTo>
                      <a:pt x="69" y="3"/>
                      <a:pt x="67" y="0"/>
                      <a:pt x="64" y="0"/>
                    </a:cubicBezTo>
                    <a:cubicBezTo>
                      <a:pt x="50" y="0"/>
                      <a:pt x="50" y="0"/>
                      <a:pt x="50" y="0"/>
                    </a:cubicBezTo>
                    <a:cubicBezTo>
                      <a:pt x="46" y="7"/>
                      <a:pt x="35" y="19"/>
                      <a:pt x="35" y="19"/>
                    </a:cubicBezTo>
                    <a:cubicBezTo>
                      <a:pt x="35" y="19"/>
                      <a:pt x="23" y="7"/>
                      <a:pt x="20" y="0"/>
                    </a:cubicBezTo>
                    <a:cubicBezTo>
                      <a:pt x="6" y="0"/>
                      <a:pt x="6" y="0"/>
                      <a:pt x="6" y="0"/>
                    </a:cubicBezTo>
                    <a:cubicBezTo>
                      <a:pt x="3" y="1"/>
                      <a:pt x="0" y="3"/>
                      <a:pt x="0" y="6"/>
                    </a:cubicBezTo>
                    <a:close/>
                    <a:moveTo>
                      <a:pt x="59" y="92"/>
                    </a:moveTo>
                    <a:cubicBezTo>
                      <a:pt x="67" y="92"/>
                      <a:pt x="67" y="92"/>
                      <a:pt x="67" y="92"/>
                    </a:cubicBezTo>
                    <a:cubicBezTo>
                      <a:pt x="67" y="98"/>
                      <a:pt x="67" y="98"/>
                      <a:pt x="67" y="98"/>
                    </a:cubicBezTo>
                    <a:cubicBezTo>
                      <a:pt x="59" y="98"/>
                      <a:pt x="59" y="98"/>
                      <a:pt x="59" y="98"/>
                    </a:cubicBezTo>
                    <a:lnTo>
                      <a:pt x="59" y="92"/>
                    </a:lnTo>
                    <a:close/>
                    <a:moveTo>
                      <a:pt x="44" y="92"/>
                    </a:moveTo>
                    <a:cubicBezTo>
                      <a:pt x="56" y="92"/>
                      <a:pt x="56" y="92"/>
                      <a:pt x="56" y="92"/>
                    </a:cubicBezTo>
                    <a:cubicBezTo>
                      <a:pt x="56" y="98"/>
                      <a:pt x="56" y="98"/>
                      <a:pt x="56" y="98"/>
                    </a:cubicBezTo>
                    <a:cubicBezTo>
                      <a:pt x="44" y="98"/>
                      <a:pt x="44" y="98"/>
                      <a:pt x="44" y="98"/>
                    </a:cubicBezTo>
                    <a:lnTo>
                      <a:pt x="44" y="92"/>
                    </a:lnTo>
                    <a:close/>
                    <a:moveTo>
                      <a:pt x="30" y="90"/>
                    </a:moveTo>
                    <a:cubicBezTo>
                      <a:pt x="40" y="90"/>
                      <a:pt x="40" y="90"/>
                      <a:pt x="40" y="90"/>
                    </a:cubicBezTo>
                    <a:cubicBezTo>
                      <a:pt x="40" y="100"/>
                      <a:pt x="40" y="100"/>
                      <a:pt x="40" y="100"/>
                    </a:cubicBezTo>
                    <a:cubicBezTo>
                      <a:pt x="31" y="100"/>
                      <a:pt x="31" y="100"/>
                      <a:pt x="31" y="100"/>
                    </a:cubicBezTo>
                    <a:lnTo>
                      <a:pt x="30" y="90"/>
                    </a:lnTo>
                    <a:close/>
                    <a:moveTo>
                      <a:pt x="15" y="92"/>
                    </a:moveTo>
                    <a:cubicBezTo>
                      <a:pt x="27" y="92"/>
                      <a:pt x="27" y="92"/>
                      <a:pt x="27" y="92"/>
                    </a:cubicBezTo>
                    <a:cubicBezTo>
                      <a:pt x="27" y="98"/>
                      <a:pt x="27" y="98"/>
                      <a:pt x="27" y="98"/>
                    </a:cubicBezTo>
                    <a:cubicBezTo>
                      <a:pt x="15" y="98"/>
                      <a:pt x="15" y="98"/>
                      <a:pt x="15" y="98"/>
                    </a:cubicBezTo>
                    <a:lnTo>
                      <a:pt x="15" y="92"/>
                    </a:lnTo>
                    <a:close/>
                    <a:moveTo>
                      <a:pt x="4" y="92"/>
                    </a:moveTo>
                    <a:cubicBezTo>
                      <a:pt x="11" y="92"/>
                      <a:pt x="11" y="92"/>
                      <a:pt x="11" y="92"/>
                    </a:cubicBezTo>
                    <a:cubicBezTo>
                      <a:pt x="11" y="98"/>
                      <a:pt x="11" y="98"/>
                      <a:pt x="11" y="98"/>
                    </a:cubicBezTo>
                    <a:cubicBezTo>
                      <a:pt x="4" y="98"/>
                      <a:pt x="4" y="98"/>
                      <a:pt x="4" y="98"/>
                    </a:cubicBezTo>
                    <a:lnTo>
                      <a:pt x="4"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8" name="Freeform 470"/>
              <p:cNvSpPr>
                <a:spLocks/>
              </p:cNvSpPr>
              <p:nvPr/>
            </p:nvSpPr>
            <p:spPr bwMode="auto">
              <a:xfrm>
                <a:off x="4509" y="3390"/>
                <a:ext cx="53" cy="47"/>
              </a:xfrm>
              <a:custGeom>
                <a:avLst/>
                <a:gdLst>
                  <a:gd name="T0" fmla="*/ 0 w 39"/>
                  <a:gd name="T1" fmla="*/ 14 h 34"/>
                  <a:gd name="T2" fmla="*/ 39 w 39"/>
                  <a:gd name="T3" fmla="*/ 34 h 34"/>
                  <a:gd name="T4" fmla="*/ 0 w 39"/>
                  <a:gd name="T5" fmla="*/ 14 h 34"/>
                </a:gdLst>
                <a:ahLst/>
                <a:cxnLst>
                  <a:cxn ang="0">
                    <a:pos x="T0" y="T1"/>
                  </a:cxn>
                  <a:cxn ang="0">
                    <a:pos x="T2" y="T3"/>
                  </a:cxn>
                  <a:cxn ang="0">
                    <a:pos x="T4" y="T5"/>
                  </a:cxn>
                </a:cxnLst>
                <a:rect l="0" t="0" r="r" b="b"/>
                <a:pathLst>
                  <a:path w="39" h="34">
                    <a:moveTo>
                      <a:pt x="0" y="14"/>
                    </a:moveTo>
                    <a:cubicBezTo>
                      <a:pt x="0" y="14"/>
                      <a:pt x="13" y="32"/>
                      <a:pt x="39" y="34"/>
                    </a:cubicBezTo>
                    <a:cubicBezTo>
                      <a:pt x="39" y="34"/>
                      <a:pt x="35" y="0"/>
                      <a:pt x="0"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9" name="Freeform 471"/>
              <p:cNvSpPr>
                <a:spLocks/>
              </p:cNvSpPr>
              <p:nvPr/>
            </p:nvSpPr>
            <p:spPr bwMode="auto">
              <a:xfrm>
                <a:off x="4490" y="3401"/>
                <a:ext cx="42" cy="38"/>
              </a:xfrm>
              <a:custGeom>
                <a:avLst/>
                <a:gdLst>
                  <a:gd name="T0" fmla="*/ 31 w 31"/>
                  <a:gd name="T1" fmla="*/ 7 h 28"/>
                  <a:gd name="T2" fmla="*/ 3 w 31"/>
                  <a:gd name="T3" fmla="*/ 28 h 28"/>
                  <a:gd name="T4" fmla="*/ 31 w 31"/>
                  <a:gd name="T5" fmla="*/ 7 h 28"/>
                </a:gdLst>
                <a:ahLst/>
                <a:cxnLst>
                  <a:cxn ang="0">
                    <a:pos x="T0" y="T1"/>
                  </a:cxn>
                  <a:cxn ang="0">
                    <a:pos x="T2" y="T3"/>
                  </a:cxn>
                  <a:cxn ang="0">
                    <a:pos x="T4" y="T5"/>
                  </a:cxn>
                </a:cxnLst>
                <a:rect l="0" t="0" r="r" b="b"/>
                <a:pathLst>
                  <a:path w="31" h="28">
                    <a:moveTo>
                      <a:pt x="31" y="7"/>
                    </a:moveTo>
                    <a:cubicBezTo>
                      <a:pt x="3" y="28"/>
                      <a:pt x="3" y="28"/>
                      <a:pt x="3" y="28"/>
                    </a:cubicBezTo>
                    <a:cubicBezTo>
                      <a:pt x="3" y="28"/>
                      <a:pt x="0" y="0"/>
                      <a:pt x="3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0" name="Freeform 472"/>
              <p:cNvSpPr>
                <a:spLocks/>
              </p:cNvSpPr>
              <p:nvPr/>
            </p:nvSpPr>
            <p:spPr bwMode="auto">
              <a:xfrm>
                <a:off x="4710" y="3403"/>
                <a:ext cx="71" cy="71"/>
              </a:xfrm>
              <a:custGeom>
                <a:avLst/>
                <a:gdLst>
                  <a:gd name="T0" fmla="*/ 1 w 52"/>
                  <a:gd name="T1" fmla="*/ 26 h 52"/>
                  <a:gd name="T2" fmla="*/ 0 w 52"/>
                  <a:gd name="T3" fmla="*/ 26 h 52"/>
                  <a:gd name="T4" fmla="*/ 26 w 52"/>
                  <a:gd name="T5" fmla="*/ 52 h 52"/>
                  <a:gd name="T6" fmla="*/ 26 w 52"/>
                  <a:gd name="T7" fmla="*/ 52 h 52"/>
                  <a:gd name="T8" fmla="*/ 26 w 52"/>
                  <a:gd name="T9" fmla="*/ 51 h 52"/>
                  <a:gd name="T10" fmla="*/ 26 w 52"/>
                  <a:gd name="T11" fmla="*/ 52 h 52"/>
                  <a:gd name="T12" fmla="*/ 26 w 52"/>
                  <a:gd name="T13" fmla="*/ 52 h 52"/>
                  <a:gd name="T14" fmla="*/ 26 w 52"/>
                  <a:gd name="T15" fmla="*/ 51 h 52"/>
                  <a:gd name="T16" fmla="*/ 26 w 52"/>
                  <a:gd name="T17" fmla="*/ 52 h 52"/>
                  <a:gd name="T18" fmla="*/ 26 w 52"/>
                  <a:gd name="T19" fmla="*/ 52 h 52"/>
                  <a:gd name="T20" fmla="*/ 26 w 52"/>
                  <a:gd name="T21" fmla="*/ 52 h 52"/>
                  <a:gd name="T22" fmla="*/ 52 w 52"/>
                  <a:gd name="T23" fmla="*/ 26 h 52"/>
                  <a:gd name="T24" fmla="*/ 52 w 52"/>
                  <a:gd name="T25" fmla="*/ 26 h 52"/>
                  <a:gd name="T26" fmla="*/ 51 w 52"/>
                  <a:gd name="T27" fmla="*/ 26 h 52"/>
                  <a:gd name="T28" fmla="*/ 52 w 52"/>
                  <a:gd name="T29" fmla="*/ 26 h 52"/>
                  <a:gd name="T30" fmla="*/ 52 w 52"/>
                  <a:gd name="T31" fmla="*/ 26 h 52"/>
                  <a:gd name="T32" fmla="*/ 51 w 52"/>
                  <a:gd name="T33" fmla="*/ 26 h 52"/>
                  <a:gd name="T34" fmla="*/ 52 w 52"/>
                  <a:gd name="T35" fmla="*/ 26 h 52"/>
                  <a:gd name="T36" fmla="*/ 52 w 52"/>
                  <a:gd name="T37" fmla="*/ 26 h 52"/>
                  <a:gd name="T38" fmla="*/ 52 w 52"/>
                  <a:gd name="T39" fmla="*/ 26 h 52"/>
                  <a:gd name="T40" fmla="*/ 26 w 52"/>
                  <a:gd name="T41" fmla="*/ 0 h 52"/>
                  <a:gd name="T42" fmla="*/ 26 w 52"/>
                  <a:gd name="T43" fmla="*/ 0 h 52"/>
                  <a:gd name="T44" fmla="*/ 26 w 52"/>
                  <a:gd name="T45" fmla="*/ 0 h 52"/>
                  <a:gd name="T46" fmla="*/ 26 w 52"/>
                  <a:gd name="T47" fmla="*/ 1 h 52"/>
                  <a:gd name="T48" fmla="*/ 26 w 52"/>
                  <a:gd name="T49" fmla="*/ 0 h 52"/>
                  <a:gd name="T50" fmla="*/ 0 w 52"/>
                  <a:gd name="T51" fmla="*/ 26 h 52"/>
                  <a:gd name="T52" fmla="*/ 0 w 52"/>
                  <a:gd name="T53" fmla="*/ 26 h 52"/>
                  <a:gd name="T54" fmla="*/ 1 w 52"/>
                  <a:gd name="T55" fmla="*/ 26 h 52"/>
                  <a:gd name="T56" fmla="*/ 0 w 52"/>
                  <a:gd name="T57" fmla="*/ 26 h 52"/>
                  <a:gd name="T58" fmla="*/ 1 w 52"/>
                  <a:gd name="T59" fmla="*/ 26 h 52"/>
                  <a:gd name="T60" fmla="*/ 3 w 52"/>
                  <a:gd name="T61" fmla="*/ 26 h 52"/>
                  <a:gd name="T62" fmla="*/ 2 w 52"/>
                  <a:gd name="T63" fmla="*/ 26 h 52"/>
                  <a:gd name="T64" fmla="*/ 3 w 52"/>
                  <a:gd name="T65" fmla="*/ 26 h 52"/>
                  <a:gd name="T66" fmla="*/ 3 w 52"/>
                  <a:gd name="T67" fmla="*/ 26 h 52"/>
                  <a:gd name="T68" fmla="*/ 2 w 52"/>
                  <a:gd name="T69" fmla="*/ 26 h 52"/>
                  <a:gd name="T70" fmla="*/ 3 w 52"/>
                  <a:gd name="T71" fmla="*/ 26 h 52"/>
                  <a:gd name="T72" fmla="*/ 3 w 52"/>
                  <a:gd name="T73" fmla="*/ 26 h 52"/>
                  <a:gd name="T74" fmla="*/ 26 w 52"/>
                  <a:gd name="T75" fmla="*/ 2 h 52"/>
                  <a:gd name="T76" fmla="*/ 26 w 52"/>
                  <a:gd name="T77" fmla="*/ 2 h 52"/>
                  <a:gd name="T78" fmla="*/ 26 w 52"/>
                  <a:gd name="T79" fmla="*/ 2 h 52"/>
                  <a:gd name="T80" fmla="*/ 26 w 52"/>
                  <a:gd name="T81" fmla="*/ 1 h 52"/>
                  <a:gd name="T82" fmla="*/ 26 w 52"/>
                  <a:gd name="T83" fmla="*/ 2 h 52"/>
                  <a:gd name="T84" fmla="*/ 26 w 52"/>
                  <a:gd name="T85" fmla="*/ 2 h 52"/>
                  <a:gd name="T86" fmla="*/ 26 w 52"/>
                  <a:gd name="T87" fmla="*/ 1 h 52"/>
                  <a:gd name="T88" fmla="*/ 26 w 52"/>
                  <a:gd name="T89" fmla="*/ 2 h 52"/>
                  <a:gd name="T90" fmla="*/ 26 w 52"/>
                  <a:gd name="T91" fmla="*/ 2 h 52"/>
                  <a:gd name="T92" fmla="*/ 50 w 52"/>
                  <a:gd name="T93" fmla="*/ 26 h 52"/>
                  <a:gd name="T94" fmla="*/ 51 w 52"/>
                  <a:gd name="T95" fmla="*/ 26 h 52"/>
                  <a:gd name="T96" fmla="*/ 50 w 52"/>
                  <a:gd name="T97" fmla="*/ 26 h 52"/>
                  <a:gd name="T98" fmla="*/ 50 w 52"/>
                  <a:gd name="T99" fmla="*/ 26 h 52"/>
                  <a:gd name="T100" fmla="*/ 26 w 52"/>
                  <a:gd name="T101" fmla="*/ 50 h 52"/>
                  <a:gd name="T102" fmla="*/ 26 w 52"/>
                  <a:gd name="T103" fmla="*/ 51 h 52"/>
                  <a:gd name="T104" fmla="*/ 26 w 52"/>
                  <a:gd name="T105" fmla="*/ 50 h 52"/>
                  <a:gd name="T106" fmla="*/ 26 w 52"/>
                  <a:gd name="T107" fmla="*/ 50 h 52"/>
                  <a:gd name="T108" fmla="*/ 26 w 52"/>
                  <a:gd name="T109" fmla="*/ 50 h 52"/>
                  <a:gd name="T110" fmla="*/ 3 w 52"/>
                  <a:gd name="T111" fmla="*/ 26 h 52"/>
                  <a:gd name="T112" fmla="*/ 3 w 52"/>
                  <a:gd name="T113" fmla="*/ 26 h 52"/>
                  <a:gd name="T114" fmla="*/ 3 w 52"/>
                  <a:gd name="T115" fmla="*/ 26 h 52"/>
                  <a:gd name="T116" fmla="*/ 1 w 52"/>
                  <a:gd name="T1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2">
                    <a:moveTo>
                      <a:pt x="1" y="26"/>
                    </a:moveTo>
                    <a:cubicBezTo>
                      <a:pt x="0" y="26"/>
                      <a:pt x="0" y="26"/>
                      <a:pt x="0" y="26"/>
                    </a:cubicBezTo>
                    <a:cubicBezTo>
                      <a:pt x="0" y="41"/>
                      <a:pt x="12" y="52"/>
                      <a:pt x="26" y="52"/>
                    </a:cubicBezTo>
                    <a:cubicBezTo>
                      <a:pt x="26" y="52"/>
                      <a:pt x="26" y="52"/>
                      <a:pt x="26" y="52"/>
                    </a:cubicBezTo>
                    <a:cubicBezTo>
                      <a:pt x="26" y="51"/>
                      <a:pt x="26" y="51"/>
                      <a:pt x="26" y="51"/>
                    </a:cubicBezTo>
                    <a:cubicBezTo>
                      <a:pt x="26" y="52"/>
                      <a:pt x="26" y="52"/>
                      <a:pt x="26" y="52"/>
                    </a:cubicBezTo>
                    <a:cubicBezTo>
                      <a:pt x="26" y="52"/>
                      <a:pt x="26" y="52"/>
                      <a:pt x="26" y="52"/>
                    </a:cubicBezTo>
                    <a:cubicBezTo>
                      <a:pt x="26" y="51"/>
                      <a:pt x="26" y="51"/>
                      <a:pt x="26" y="51"/>
                    </a:cubicBezTo>
                    <a:cubicBezTo>
                      <a:pt x="26" y="52"/>
                      <a:pt x="26" y="52"/>
                      <a:pt x="26" y="52"/>
                    </a:cubicBezTo>
                    <a:cubicBezTo>
                      <a:pt x="26" y="52"/>
                      <a:pt x="26" y="52"/>
                      <a:pt x="26" y="52"/>
                    </a:cubicBezTo>
                    <a:cubicBezTo>
                      <a:pt x="26" y="52"/>
                      <a:pt x="26" y="52"/>
                      <a:pt x="26" y="52"/>
                    </a:cubicBezTo>
                    <a:cubicBezTo>
                      <a:pt x="41" y="52"/>
                      <a:pt x="52" y="40"/>
                      <a:pt x="52" y="26"/>
                    </a:cubicBezTo>
                    <a:cubicBezTo>
                      <a:pt x="52" y="26"/>
                      <a:pt x="52" y="26"/>
                      <a:pt x="52" y="26"/>
                    </a:cubicBezTo>
                    <a:cubicBezTo>
                      <a:pt x="51" y="26"/>
                      <a:pt x="51" y="26"/>
                      <a:pt x="51" y="26"/>
                    </a:cubicBezTo>
                    <a:cubicBezTo>
                      <a:pt x="52" y="26"/>
                      <a:pt x="52" y="26"/>
                      <a:pt x="52" y="26"/>
                    </a:cubicBezTo>
                    <a:cubicBezTo>
                      <a:pt x="52" y="26"/>
                      <a:pt x="52" y="26"/>
                      <a:pt x="52" y="26"/>
                    </a:cubicBezTo>
                    <a:cubicBezTo>
                      <a:pt x="51" y="26"/>
                      <a:pt x="51" y="26"/>
                      <a:pt x="51" y="26"/>
                    </a:cubicBezTo>
                    <a:cubicBezTo>
                      <a:pt x="52" y="26"/>
                      <a:pt x="52" y="26"/>
                      <a:pt x="52" y="26"/>
                    </a:cubicBezTo>
                    <a:cubicBezTo>
                      <a:pt x="52" y="26"/>
                      <a:pt x="52" y="26"/>
                      <a:pt x="52" y="26"/>
                    </a:cubicBezTo>
                    <a:cubicBezTo>
                      <a:pt x="52" y="26"/>
                      <a:pt x="52" y="26"/>
                      <a:pt x="52" y="26"/>
                    </a:cubicBezTo>
                    <a:cubicBezTo>
                      <a:pt x="52" y="11"/>
                      <a:pt x="41" y="0"/>
                      <a:pt x="26" y="0"/>
                    </a:cubicBezTo>
                    <a:cubicBezTo>
                      <a:pt x="26" y="0"/>
                      <a:pt x="26" y="0"/>
                      <a:pt x="26" y="0"/>
                    </a:cubicBezTo>
                    <a:cubicBezTo>
                      <a:pt x="26" y="0"/>
                      <a:pt x="26" y="0"/>
                      <a:pt x="26" y="0"/>
                    </a:cubicBezTo>
                    <a:cubicBezTo>
                      <a:pt x="26" y="1"/>
                      <a:pt x="26" y="1"/>
                      <a:pt x="26" y="1"/>
                    </a:cubicBezTo>
                    <a:cubicBezTo>
                      <a:pt x="26" y="0"/>
                      <a:pt x="26" y="0"/>
                      <a:pt x="26" y="0"/>
                    </a:cubicBezTo>
                    <a:cubicBezTo>
                      <a:pt x="12" y="0"/>
                      <a:pt x="0" y="12"/>
                      <a:pt x="0" y="26"/>
                    </a:cubicBezTo>
                    <a:cubicBezTo>
                      <a:pt x="0" y="26"/>
                      <a:pt x="0" y="26"/>
                      <a:pt x="0" y="26"/>
                    </a:cubicBezTo>
                    <a:cubicBezTo>
                      <a:pt x="1" y="26"/>
                      <a:pt x="1" y="26"/>
                      <a:pt x="1" y="26"/>
                    </a:cubicBezTo>
                    <a:cubicBezTo>
                      <a:pt x="0" y="26"/>
                      <a:pt x="0" y="26"/>
                      <a:pt x="0" y="26"/>
                    </a:cubicBezTo>
                    <a:cubicBezTo>
                      <a:pt x="1" y="26"/>
                      <a:pt x="1" y="26"/>
                      <a:pt x="1" y="26"/>
                    </a:cubicBezTo>
                    <a:cubicBezTo>
                      <a:pt x="3" y="26"/>
                      <a:pt x="3" y="26"/>
                      <a:pt x="3" y="26"/>
                    </a:cubicBezTo>
                    <a:cubicBezTo>
                      <a:pt x="2" y="26"/>
                      <a:pt x="2" y="26"/>
                      <a:pt x="2" y="26"/>
                    </a:cubicBezTo>
                    <a:cubicBezTo>
                      <a:pt x="3" y="26"/>
                      <a:pt x="3" y="26"/>
                      <a:pt x="3" y="26"/>
                    </a:cubicBezTo>
                    <a:cubicBezTo>
                      <a:pt x="3" y="26"/>
                      <a:pt x="3" y="26"/>
                      <a:pt x="3" y="26"/>
                    </a:cubicBezTo>
                    <a:cubicBezTo>
                      <a:pt x="2" y="26"/>
                      <a:pt x="2" y="26"/>
                      <a:pt x="2" y="26"/>
                    </a:cubicBezTo>
                    <a:cubicBezTo>
                      <a:pt x="3" y="26"/>
                      <a:pt x="3" y="26"/>
                      <a:pt x="3" y="26"/>
                    </a:cubicBezTo>
                    <a:cubicBezTo>
                      <a:pt x="3" y="26"/>
                      <a:pt x="3" y="26"/>
                      <a:pt x="3" y="26"/>
                    </a:cubicBezTo>
                    <a:cubicBezTo>
                      <a:pt x="3" y="13"/>
                      <a:pt x="13" y="3"/>
                      <a:pt x="26" y="2"/>
                    </a:cubicBezTo>
                    <a:cubicBezTo>
                      <a:pt x="26" y="2"/>
                      <a:pt x="26" y="2"/>
                      <a:pt x="26" y="2"/>
                    </a:cubicBezTo>
                    <a:cubicBezTo>
                      <a:pt x="26" y="2"/>
                      <a:pt x="26" y="2"/>
                      <a:pt x="26" y="2"/>
                    </a:cubicBezTo>
                    <a:cubicBezTo>
                      <a:pt x="26" y="1"/>
                      <a:pt x="26" y="1"/>
                      <a:pt x="26" y="1"/>
                    </a:cubicBezTo>
                    <a:cubicBezTo>
                      <a:pt x="26" y="2"/>
                      <a:pt x="26" y="2"/>
                      <a:pt x="26" y="2"/>
                    </a:cubicBezTo>
                    <a:cubicBezTo>
                      <a:pt x="26" y="2"/>
                      <a:pt x="26" y="2"/>
                      <a:pt x="26" y="2"/>
                    </a:cubicBezTo>
                    <a:cubicBezTo>
                      <a:pt x="26" y="1"/>
                      <a:pt x="26" y="1"/>
                      <a:pt x="26" y="1"/>
                    </a:cubicBezTo>
                    <a:cubicBezTo>
                      <a:pt x="26" y="2"/>
                      <a:pt x="26" y="2"/>
                      <a:pt x="26" y="2"/>
                    </a:cubicBezTo>
                    <a:cubicBezTo>
                      <a:pt x="26" y="2"/>
                      <a:pt x="26" y="2"/>
                      <a:pt x="26" y="2"/>
                    </a:cubicBezTo>
                    <a:cubicBezTo>
                      <a:pt x="39" y="2"/>
                      <a:pt x="50" y="13"/>
                      <a:pt x="50" y="26"/>
                    </a:cubicBezTo>
                    <a:cubicBezTo>
                      <a:pt x="51" y="26"/>
                      <a:pt x="51" y="26"/>
                      <a:pt x="51" y="26"/>
                    </a:cubicBezTo>
                    <a:cubicBezTo>
                      <a:pt x="50" y="26"/>
                      <a:pt x="50" y="26"/>
                      <a:pt x="50" y="26"/>
                    </a:cubicBezTo>
                    <a:cubicBezTo>
                      <a:pt x="50" y="26"/>
                      <a:pt x="50" y="26"/>
                      <a:pt x="50" y="26"/>
                    </a:cubicBezTo>
                    <a:cubicBezTo>
                      <a:pt x="50" y="39"/>
                      <a:pt x="39" y="50"/>
                      <a:pt x="26" y="50"/>
                    </a:cubicBezTo>
                    <a:cubicBezTo>
                      <a:pt x="26" y="51"/>
                      <a:pt x="26" y="51"/>
                      <a:pt x="26" y="51"/>
                    </a:cubicBezTo>
                    <a:cubicBezTo>
                      <a:pt x="26" y="50"/>
                      <a:pt x="26" y="50"/>
                      <a:pt x="26" y="50"/>
                    </a:cubicBezTo>
                    <a:cubicBezTo>
                      <a:pt x="26" y="50"/>
                      <a:pt x="26" y="50"/>
                      <a:pt x="26" y="50"/>
                    </a:cubicBezTo>
                    <a:cubicBezTo>
                      <a:pt x="26" y="50"/>
                      <a:pt x="26" y="50"/>
                      <a:pt x="26" y="50"/>
                    </a:cubicBezTo>
                    <a:cubicBezTo>
                      <a:pt x="13" y="50"/>
                      <a:pt x="3" y="39"/>
                      <a:pt x="3" y="26"/>
                    </a:cubicBezTo>
                    <a:cubicBezTo>
                      <a:pt x="3" y="26"/>
                      <a:pt x="3" y="26"/>
                      <a:pt x="3" y="26"/>
                    </a:cubicBezTo>
                    <a:cubicBezTo>
                      <a:pt x="3" y="26"/>
                      <a:pt x="3" y="26"/>
                      <a:pt x="3" y="26"/>
                    </a:cubicBezTo>
                    <a:lnTo>
                      <a:pt x="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1" name="Freeform 473"/>
              <p:cNvSpPr>
                <a:spLocks/>
              </p:cNvSpPr>
              <p:nvPr/>
            </p:nvSpPr>
            <p:spPr bwMode="auto">
              <a:xfrm>
                <a:off x="4690" y="3599"/>
                <a:ext cx="53" cy="196"/>
              </a:xfrm>
              <a:custGeom>
                <a:avLst/>
                <a:gdLst>
                  <a:gd name="T0" fmla="*/ 39 w 39"/>
                  <a:gd name="T1" fmla="*/ 28 h 143"/>
                  <a:gd name="T2" fmla="*/ 28 w 39"/>
                  <a:gd name="T3" fmla="*/ 143 h 143"/>
                  <a:gd name="T4" fmla="*/ 0 w 39"/>
                  <a:gd name="T5" fmla="*/ 143 h 143"/>
                  <a:gd name="T6" fmla="*/ 9 w 39"/>
                  <a:gd name="T7" fmla="*/ 0 h 143"/>
                  <a:gd name="T8" fmla="*/ 11 w 39"/>
                  <a:gd name="T9" fmla="*/ 14 h 143"/>
                  <a:gd name="T10" fmla="*/ 39 w 39"/>
                  <a:gd name="T11" fmla="*/ 28 h 143"/>
                </a:gdLst>
                <a:ahLst/>
                <a:cxnLst>
                  <a:cxn ang="0">
                    <a:pos x="T0" y="T1"/>
                  </a:cxn>
                  <a:cxn ang="0">
                    <a:pos x="T2" y="T3"/>
                  </a:cxn>
                  <a:cxn ang="0">
                    <a:pos x="T4" y="T5"/>
                  </a:cxn>
                  <a:cxn ang="0">
                    <a:pos x="T6" y="T7"/>
                  </a:cxn>
                  <a:cxn ang="0">
                    <a:pos x="T8" y="T9"/>
                  </a:cxn>
                  <a:cxn ang="0">
                    <a:pos x="T10" y="T11"/>
                  </a:cxn>
                </a:cxnLst>
                <a:rect l="0" t="0" r="r" b="b"/>
                <a:pathLst>
                  <a:path w="39" h="143">
                    <a:moveTo>
                      <a:pt x="39" y="28"/>
                    </a:moveTo>
                    <a:cubicBezTo>
                      <a:pt x="35" y="56"/>
                      <a:pt x="28" y="105"/>
                      <a:pt x="28" y="143"/>
                    </a:cubicBezTo>
                    <a:cubicBezTo>
                      <a:pt x="0" y="143"/>
                      <a:pt x="0" y="143"/>
                      <a:pt x="0" y="143"/>
                    </a:cubicBezTo>
                    <a:cubicBezTo>
                      <a:pt x="0" y="83"/>
                      <a:pt x="9" y="2"/>
                      <a:pt x="9" y="0"/>
                    </a:cubicBezTo>
                    <a:cubicBezTo>
                      <a:pt x="11" y="14"/>
                      <a:pt x="11" y="14"/>
                      <a:pt x="11" y="14"/>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2" name="Freeform 474"/>
              <p:cNvSpPr>
                <a:spLocks/>
              </p:cNvSpPr>
              <p:nvPr/>
            </p:nvSpPr>
            <p:spPr bwMode="auto">
              <a:xfrm>
                <a:off x="4917" y="3405"/>
                <a:ext cx="119" cy="413"/>
              </a:xfrm>
              <a:custGeom>
                <a:avLst/>
                <a:gdLst>
                  <a:gd name="T0" fmla="*/ 54 w 87"/>
                  <a:gd name="T1" fmla="*/ 0 h 302"/>
                  <a:gd name="T2" fmla="*/ 0 w 87"/>
                  <a:gd name="T3" fmla="*/ 0 h 302"/>
                  <a:gd name="T4" fmla="*/ 0 w 87"/>
                  <a:gd name="T5" fmla="*/ 14 h 302"/>
                  <a:gd name="T6" fmla="*/ 54 w 87"/>
                  <a:gd name="T7" fmla="*/ 14 h 302"/>
                  <a:gd name="T8" fmla="*/ 72 w 87"/>
                  <a:gd name="T9" fmla="*/ 33 h 302"/>
                  <a:gd name="T10" fmla="*/ 72 w 87"/>
                  <a:gd name="T11" fmla="*/ 269 h 302"/>
                  <a:gd name="T12" fmla="*/ 54 w 87"/>
                  <a:gd name="T13" fmla="*/ 287 h 302"/>
                  <a:gd name="T14" fmla="*/ 0 w 87"/>
                  <a:gd name="T15" fmla="*/ 287 h 302"/>
                  <a:gd name="T16" fmla="*/ 0 w 87"/>
                  <a:gd name="T17" fmla="*/ 302 h 302"/>
                  <a:gd name="T18" fmla="*/ 54 w 87"/>
                  <a:gd name="T19" fmla="*/ 302 h 302"/>
                  <a:gd name="T20" fmla="*/ 87 w 87"/>
                  <a:gd name="T21" fmla="*/ 269 h 302"/>
                  <a:gd name="T22" fmla="*/ 87 w 87"/>
                  <a:gd name="T23" fmla="*/ 33 h 302"/>
                  <a:gd name="T24" fmla="*/ 54 w 87"/>
                  <a:gd name="T2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54" y="0"/>
                    </a:moveTo>
                    <a:cubicBezTo>
                      <a:pt x="0" y="0"/>
                      <a:pt x="0" y="0"/>
                      <a:pt x="0" y="0"/>
                    </a:cubicBezTo>
                    <a:cubicBezTo>
                      <a:pt x="0" y="14"/>
                      <a:pt x="0" y="14"/>
                      <a:pt x="0" y="14"/>
                    </a:cubicBezTo>
                    <a:cubicBezTo>
                      <a:pt x="54" y="14"/>
                      <a:pt x="54" y="14"/>
                      <a:pt x="54" y="14"/>
                    </a:cubicBezTo>
                    <a:cubicBezTo>
                      <a:pt x="64" y="14"/>
                      <a:pt x="72" y="23"/>
                      <a:pt x="72" y="33"/>
                    </a:cubicBezTo>
                    <a:cubicBezTo>
                      <a:pt x="72" y="269"/>
                      <a:pt x="72" y="269"/>
                      <a:pt x="72" y="269"/>
                    </a:cubicBezTo>
                    <a:cubicBezTo>
                      <a:pt x="72" y="279"/>
                      <a:pt x="64" y="287"/>
                      <a:pt x="54" y="287"/>
                    </a:cubicBezTo>
                    <a:cubicBezTo>
                      <a:pt x="0" y="287"/>
                      <a:pt x="0" y="287"/>
                      <a:pt x="0" y="287"/>
                    </a:cubicBezTo>
                    <a:cubicBezTo>
                      <a:pt x="0" y="302"/>
                      <a:pt x="0" y="302"/>
                      <a:pt x="0" y="302"/>
                    </a:cubicBezTo>
                    <a:cubicBezTo>
                      <a:pt x="54" y="302"/>
                      <a:pt x="54" y="302"/>
                      <a:pt x="54" y="302"/>
                    </a:cubicBezTo>
                    <a:cubicBezTo>
                      <a:pt x="72" y="302"/>
                      <a:pt x="87" y="287"/>
                      <a:pt x="87" y="269"/>
                    </a:cubicBezTo>
                    <a:cubicBezTo>
                      <a:pt x="87" y="33"/>
                      <a:pt x="87" y="33"/>
                      <a:pt x="87" y="33"/>
                    </a:cubicBezTo>
                    <a:cubicBezTo>
                      <a:pt x="87" y="15"/>
                      <a:pt x="72" y="0"/>
                      <a:pt x="54"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3" name="Freeform 475"/>
              <p:cNvSpPr>
                <a:spLocks/>
              </p:cNvSpPr>
              <p:nvPr/>
            </p:nvSpPr>
            <p:spPr bwMode="auto">
              <a:xfrm>
                <a:off x="4243" y="3405"/>
                <a:ext cx="119" cy="413"/>
              </a:xfrm>
              <a:custGeom>
                <a:avLst/>
                <a:gdLst>
                  <a:gd name="T0" fmla="*/ 33 w 87"/>
                  <a:gd name="T1" fmla="*/ 287 h 302"/>
                  <a:gd name="T2" fmla="*/ 14 w 87"/>
                  <a:gd name="T3" fmla="*/ 269 h 302"/>
                  <a:gd name="T4" fmla="*/ 14 w 87"/>
                  <a:gd name="T5" fmla="*/ 33 h 302"/>
                  <a:gd name="T6" fmla="*/ 33 w 87"/>
                  <a:gd name="T7" fmla="*/ 14 h 302"/>
                  <a:gd name="T8" fmla="*/ 87 w 87"/>
                  <a:gd name="T9" fmla="*/ 14 h 302"/>
                  <a:gd name="T10" fmla="*/ 87 w 87"/>
                  <a:gd name="T11" fmla="*/ 0 h 302"/>
                  <a:gd name="T12" fmla="*/ 33 w 87"/>
                  <a:gd name="T13" fmla="*/ 0 h 302"/>
                  <a:gd name="T14" fmla="*/ 0 w 87"/>
                  <a:gd name="T15" fmla="*/ 33 h 302"/>
                  <a:gd name="T16" fmla="*/ 0 w 87"/>
                  <a:gd name="T17" fmla="*/ 269 h 302"/>
                  <a:gd name="T18" fmla="*/ 33 w 87"/>
                  <a:gd name="T19" fmla="*/ 302 h 302"/>
                  <a:gd name="T20" fmla="*/ 87 w 87"/>
                  <a:gd name="T21" fmla="*/ 302 h 302"/>
                  <a:gd name="T22" fmla="*/ 87 w 87"/>
                  <a:gd name="T23" fmla="*/ 287 h 302"/>
                  <a:gd name="T24" fmla="*/ 33 w 87"/>
                  <a:gd name="T25" fmla="*/ 28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33" y="287"/>
                    </a:moveTo>
                    <a:cubicBezTo>
                      <a:pt x="23" y="287"/>
                      <a:pt x="14" y="279"/>
                      <a:pt x="14" y="269"/>
                    </a:cubicBezTo>
                    <a:cubicBezTo>
                      <a:pt x="14" y="33"/>
                      <a:pt x="14" y="33"/>
                      <a:pt x="14" y="33"/>
                    </a:cubicBezTo>
                    <a:cubicBezTo>
                      <a:pt x="14" y="23"/>
                      <a:pt x="23" y="14"/>
                      <a:pt x="33" y="14"/>
                    </a:cubicBezTo>
                    <a:cubicBezTo>
                      <a:pt x="87" y="14"/>
                      <a:pt x="87" y="14"/>
                      <a:pt x="87" y="14"/>
                    </a:cubicBezTo>
                    <a:cubicBezTo>
                      <a:pt x="87" y="0"/>
                      <a:pt x="87" y="0"/>
                      <a:pt x="87" y="0"/>
                    </a:cubicBezTo>
                    <a:cubicBezTo>
                      <a:pt x="33" y="0"/>
                      <a:pt x="33" y="0"/>
                      <a:pt x="33" y="0"/>
                    </a:cubicBezTo>
                    <a:cubicBezTo>
                      <a:pt x="15" y="0"/>
                      <a:pt x="0" y="15"/>
                      <a:pt x="0" y="33"/>
                    </a:cubicBezTo>
                    <a:cubicBezTo>
                      <a:pt x="0" y="269"/>
                      <a:pt x="0" y="269"/>
                      <a:pt x="0" y="269"/>
                    </a:cubicBezTo>
                    <a:cubicBezTo>
                      <a:pt x="0" y="287"/>
                      <a:pt x="15" y="302"/>
                      <a:pt x="33" y="302"/>
                    </a:cubicBezTo>
                    <a:cubicBezTo>
                      <a:pt x="87" y="302"/>
                      <a:pt x="87" y="302"/>
                      <a:pt x="87" y="302"/>
                    </a:cubicBezTo>
                    <a:cubicBezTo>
                      <a:pt x="87" y="287"/>
                      <a:pt x="87" y="287"/>
                      <a:pt x="87" y="287"/>
                    </a:cubicBezTo>
                    <a:lnTo>
                      <a:pt x="33" y="287"/>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4" name="Freeform 476"/>
              <p:cNvSpPr>
                <a:spLocks/>
              </p:cNvSpPr>
              <p:nvPr/>
            </p:nvSpPr>
            <p:spPr bwMode="auto">
              <a:xfrm>
                <a:off x="4748" y="3606"/>
                <a:ext cx="47" cy="189"/>
              </a:xfrm>
              <a:custGeom>
                <a:avLst/>
                <a:gdLst>
                  <a:gd name="T0" fmla="*/ 40 w 47"/>
                  <a:gd name="T1" fmla="*/ 21 h 189"/>
                  <a:gd name="T2" fmla="*/ 0 w 47"/>
                  <a:gd name="T3" fmla="*/ 26 h 189"/>
                  <a:gd name="T4" fmla="*/ 7 w 47"/>
                  <a:gd name="T5" fmla="*/ 189 h 189"/>
                  <a:gd name="T6" fmla="*/ 47 w 47"/>
                  <a:gd name="T7" fmla="*/ 189 h 189"/>
                  <a:gd name="T8" fmla="*/ 41 w 47"/>
                  <a:gd name="T9" fmla="*/ 0 h 189"/>
                  <a:gd name="T10" fmla="*/ 40 w 47"/>
                  <a:gd name="T11" fmla="*/ 21 h 189"/>
                </a:gdLst>
                <a:ahLst/>
                <a:cxnLst>
                  <a:cxn ang="0">
                    <a:pos x="T0" y="T1"/>
                  </a:cxn>
                  <a:cxn ang="0">
                    <a:pos x="T2" y="T3"/>
                  </a:cxn>
                  <a:cxn ang="0">
                    <a:pos x="T4" y="T5"/>
                  </a:cxn>
                  <a:cxn ang="0">
                    <a:pos x="T6" y="T7"/>
                  </a:cxn>
                  <a:cxn ang="0">
                    <a:pos x="T8" y="T9"/>
                  </a:cxn>
                  <a:cxn ang="0">
                    <a:pos x="T10" y="T11"/>
                  </a:cxn>
                </a:cxnLst>
                <a:rect l="0" t="0" r="r" b="b"/>
                <a:pathLst>
                  <a:path w="47" h="189">
                    <a:moveTo>
                      <a:pt x="40" y="21"/>
                    </a:moveTo>
                    <a:lnTo>
                      <a:pt x="0" y="26"/>
                    </a:lnTo>
                    <a:lnTo>
                      <a:pt x="7" y="189"/>
                    </a:lnTo>
                    <a:lnTo>
                      <a:pt x="47" y="189"/>
                    </a:lnTo>
                    <a:lnTo>
                      <a:pt x="41" y="0"/>
                    </a:lnTo>
                    <a:lnTo>
                      <a:pt x="4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5" name="Freeform 477"/>
              <p:cNvSpPr>
                <a:spLocks/>
              </p:cNvSpPr>
              <p:nvPr/>
            </p:nvSpPr>
            <p:spPr bwMode="auto">
              <a:xfrm>
                <a:off x="4772" y="3478"/>
                <a:ext cx="76" cy="115"/>
              </a:xfrm>
              <a:custGeom>
                <a:avLst/>
                <a:gdLst>
                  <a:gd name="T0" fmla="*/ 16 w 56"/>
                  <a:gd name="T1" fmla="*/ 4 h 84"/>
                  <a:gd name="T2" fmla="*/ 15 w 56"/>
                  <a:gd name="T3" fmla="*/ 5 h 84"/>
                  <a:gd name="T4" fmla="*/ 52 w 56"/>
                  <a:gd name="T5" fmla="*/ 46 h 84"/>
                  <a:gd name="T6" fmla="*/ 53 w 56"/>
                  <a:gd name="T7" fmla="*/ 51 h 84"/>
                  <a:gd name="T8" fmla="*/ 53 w 56"/>
                  <a:gd name="T9" fmla="*/ 52 h 84"/>
                  <a:gd name="T10" fmla="*/ 50 w 56"/>
                  <a:gd name="T11" fmla="*/ 57 h 84"/>
                  <a:gd name="T12" fmla="*/ 14 w 56"/>
                  <a:gd name="T13" fmla="*/ 80 h 84"/>
                  <a:gd name="T14" fmla="*/ 11 w 56"/>
                  <a:gd name="T15" fmla="*/ 81 h 84"/>
                  <a:gd name="T16" fmla="*/ 5 w 56"/>
                  <a:gd name="T17" fmla="*/ 78 h 84"/>
                  <a:gd name="T18" fmla="*/ 4 w 56"/>
                  <a:gd name="T19" fmla="*/ 74 h 84"/>
                  <a:gd name="T20" fmla="*/ 7 w 56"/>
                  <a:gd name="T21" fmla="*/ 68 h 84"/>
                  <a:gd name="T22" fmla="*/ 17 w 56"/>
                  <a:gd name="T23" fmla="*/ 62 h 84"/>
                  <a:gd name="T24" fmla="*/ 35 w 56"/>
                  <a:gd name="T25" fmla="*/ 50 h 84"/>
                  <a:gd name="T26" fmla="*/ 36 w 56"/>
                  <a:gd name="T27" fmla="*/ 50 h 84"/>
                  <a:gd name="T28" fmla="*/ 35 w 56"/>
                  <a:gd name="T29" fmla="*/ 48 h 84"/>
                  <a:gd name="T30" fmla="*/ 4 w 56"/>
                  <a:gd name="T31" fmla="*/ 14 h 84"/>
                  <a:gd name="T32" fmla="*/ 3 w 56"/>
                  <a:gd name="T33" fmla="*/ 10 h 84"/>
                  <a:gd name="T34" fmla="*/ 5 w 56"/>
                  <a:gd name="T35" fmla="*/ 5 h 84"/>
                  <a:gd name="T36" fmla="*/ 5 w 56"/>
                  <a:gd name="T37" fmla="*/ 5 h 84"/>
                  <a:gd name="T38" fmla="*/ 10 w 56"/>
                  <a:gd name="T39" fmla="*/ 3 h 84"/>
                  <a:gd name="T40" fmla="*/ 15 w 56"/>
                  <a:gd name="T41" fmla="*/ 5 h 84"/>
                  <a:gd name="T42" fmla="*/ 16 w 56"/>
                  <a:gd name="T43" fmla="*/ 4 h 84"/>
                  <a:gd name="T44" fmla="*/ 17 w 56"/>
                  <a:gd name="T45" fmla="*/ 3 h 84"/>
                  <a:gd name="T46" fmla="*/ 10 w 56"/>
                  <a:gd name="T47" fmla="*/ 0 h 84"/>
                  <a:gd name="T48" fmla="*/ 3 w 56"/>
                  <a:gd name="T49" fmla="*/ 2 h 84"/>
                  <a:gd name="T50" fmla="*/ 3 w 56"/>
                  <a:gd name="T51" fmla="*/ 2 h 84"/>
                  <a:gd name="T52" fmla="*/ 0 w 56"/>
                  <a:gd name="T53" fmla="*/ 10 h 84"/>
                  <a:gd name="T54" fmla="*/ 2 w 56"/>
                  <a:gd name="T55" fmla="*/ 16 h 84"/>
                  <a:gd name="T56" fmla="*/ 14 w 56"/>
                  <a:gd name="T57" fmla="*/ 29 h 84"/>
                  <a:gd name="T58" fmla="*/ 33 w 56"/>
                  <a:gd name="T59" fmla="*/ 50 h 84"/>
                  <a:gd name="T60" fmla="*/ 34 w 56"/>
                  <a:gd name="T61" fmla="*/ 49 h 84"/>
                  <a:gd name="T62" fmla="*/ 33 w 56"/>
                  <a:gd name="T63" fmla="*/ 48 h 84"/>
                  <a:gd name="T64" fmla="*/ 5 w 56"/>
                  <a:gd name="T65" fmla="*/ 66 h 84"/>
                  <a:gd name="T66" fmla="*/ 1 w 56"/>
                  <a:gd name="T67" fmla="*/ 74 h 84"/>
                  <a:gd name="T68" fmla="*/ 2 w 56"/>
                  <a:gd name="T69" fmla="*/ 79 h 84"/>
                  <a:gd name="T70" fmla="*/ 11 w 56"/>
                  <a:gd name="T71" fmla="*/ 84 h 84"/>
                  <a:gd name="T72" fmla="*/ 16 w 56"/>
                  <a:gd name="T73" fmla="*/ 82 h 84"/>
                  <a:gd name="T74" fmla="*/ 52 w 56"/>
                  <a:gd name="T75" fmla="*/ 59 h 84"/>
                  <a:gd name="T76" fmla="*/ 56 w 56"/>
                  <a:gd name="T77" fmla="*/ 52 h 84"/>
                  <a:gd name="T78" fmla="*/ 56 w 56"/>
                  <a:gd name="T79" fmla="*/ 51 h 84"/>
                  <a:gd name="T80" fmla="*/ 54 w 56"/>
                  <a:gd name="T81" fmla="*/ 45 h 84"/>
                  <a:gd name="T82" fmla="*/ 17 w 56"/>
                  <a:gd name="T83" fmla="*/ 3 h 84"/>
                  <a:gd name="T84" fmla="*/ 16 w 56"/>
                  <a:gd name="T8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84">
                    <a:moveTo>
                      <a:pt x="16" y="4"/>
                    </a:moveTo>
                    <a:cubicBezTo>
                      <a:pt x="15" y="5"/>
                      <a:pt x="15" y="5"/>
                      <a:pt x="15" y="5"/>
                    </a:cubicBezTo>
                    <a:cubicBezTo>
                      <a:pt x="52" y="46"/>
                      <a:pt x="52" y="46"/>
                      <a:pt x="52" y="46"/>
                    </a:cubicBezTo>
                    <a:cubicBezTo>
                      <a:pt x="53" y="48"/>
                      <a:pt x="53" y="49"/>
                      <a:pt x="53" y="51"/>
                    </a:cubicBezTo>
                    <a:cubicBezTo>
                      <a:pt x="53" y="52"/>
                      <a:pt x="53" y="52"/>
                      <a:pt x="53" y="52"/>
                    </a:cubicBezTo>
                    <a:cubicBezTo>
                      <a:pt x="53" y="54"/>
                      <a:pt x="52" y="56"/>
                      <a:pt x="50" y="57"/>
                    </a:cubicBezTo>
                    <a:cubicBezTo>
                      <a:pt x="14" y="80"/>
                      <a:pt x="14" y="80"/>
                      <a:pt x="14" y="80"/>
                    </a:cubicBezTo>
                    <a:cubicBezTo>
                      <a:pt x="13" y="80"/>
                      <a:pt x="12" y="81"/>
                      <a:pt x="11" y="81"/>
                    </a:cubicBezTo>
                    <a:cubicBezTo>
                      <a:pt x="8" y="81"/>
                      <a:pt x="6" y="80"/>
                      <a:pt x="5" y="78"/>
                    </a:cubicBezTo>
                    <a:cubicBezTo>
                      <a:pt x="4" y="76"/>
                      <a:pt x="4" y="75"/>
                      <a:pt x="4" y="74"/>
                    </a:cubicBezTo>
                    <a:cubicBezTo>
                      <a:pt x="4" y="72"/>
                      <a:pt x="5" y="69"/>
                      <a:pt x="7" y="68"/>
                    </a:cubicBezTo>
                    <a:cubicBezTo>
                      <a:pt x="7" y="68"/>
                      <a:pt x="11" y="65"/>
                      <a:pt x="17" y="62"/>
                    </a:cubicBezTo>
                    <a:cubicBezTo>
                      <a:pt x="23" y="58"/>
                      <a:pt x="30" y="54"/>
                      <a:pt x="35" y="50"/>
                    </a:cubicBezTo>
                    <a:cubicBezTo>
                      <a:pt x="36" y="50"/>
                      <a:pt x="36" y="50"/>
                      <a:pt x="36" y="50"/>
                    </a:cubicBezTo>
                    <a:cubicBezTo>
                      <a:pt x="35" y="48"/>
                      <a:pt x="35" y="48"/>
                      <a:pt x="35" y="48"/>
                    </a:cubicBezTo>
                    <a:cubicBezTo>
                      <a:pt x="26" y="39"/>
                      <a:pt x="4" y="14"/>
                      <a:pt x="4" y="14"/>
                    </a:cubicBezTo>
                    <a:cubicBezTo>
                      <a:pt x="3" y="13"/>
                      <a:pt x="3" y="11"/>
                      <a:pt x="3" y="10"/>
                    </a:cubicBezTo>
                    <a:cubicBezTo>
                      <a:pt x="3" y="8"/>
                      <a:pt x="3" y="6"/>
                      <a:pt x="5" y="5"/>
                    </a:cubicBezTo>
                    <a:cubicBezTo>
                      <a:pt x="5" y="5"/>
                      <a:pt x="5" y="5"/>
                      <a:pt x="5" y="5"/>
                    </a:cubicBezTo>
                    <a:cubicBezTo>
                      <a:pt x="6" y="3"/>
                      <a:pt x="8" y="3"/>
                      <a:pt x="10" y="3"/>
                    </a:cubicBezTo>
                    <a:cubicBezTo>
                      <a:pt x="12" y="3"/>
                      <a:pt x="13" y="4"/>
                      <a:pt x="15" y="5"/>
                    </a:cubicBezTo>
                    <a:cubicBezTo>
                      <a:pt x="16" y="4"/>
                      <a:pt x="16" y="4"/>
                      <a:pt x="16" y="4"/>
                    </a:cubicBezTo>
                    <a:cubicBezTo>
                      <a:pt x="17" y="3"/>
                      <a:pt x="17" y="3"/>
                      <a:pt x="17" y="3"/>
                    </a:cubicBezTo>
                    <a:cubicBezTo>
                      <a:pt x="15" y="1"/>
                      <a:pt x="12" y="0"/>
                      <a:pt x="10" y="0"/>
                    </a:cubicBezTo>
                    <a:cubicBezTo>
                      <a:pt x="7" y="0"/>
                      <a:pt x="5" y="1"/>
                      <a:pt x="3" y="2"/>
                    </a:cubicBezTo>
                    <a:cubicBezTo>
                      <a:pt x="3" y="2"/>
                      <a:pt x="3" y="2"/>
                      <a:pt x="3" y="2"/>
                    </a:cubicBezTo>
                    <a:cubicBezTo>
                      <a:pt x="1" y="4"/>
                      <a:pt x="0" y="7"/>
                      <a:pt x="0" y="10"/>
                    </a:cubicBezTo>
                    <a:cubicBezTo>
                      <a:pt x="0" y="12"/>
                      <a:pt x="1" y="14"/>
                      <a:pt x="2" y="16"/>
                    </a:cubicBezTo>
                    <a:cubicBezTo>
                      <a:pt x="2" y="16"/>
                      <a:pt x="8" y="22"/>
                      <a:pt x="14" y="29"/>
                    </a:cubicBezTo>
                    <a:cubicBezTo>
                      <a:pt x="21" y="37"/>
                      <a:pt x="28" y="45"/>
                      <a:pt x="33" y="50"/>
                    </a:cubicBezTo>
                    <a:cubicBezTo>
                      <a:pt x="34" y="49"/>
                      <a:pt x="34" y="49"/>
                      <a:pt x="34" y="49"/>
                    </a:cubicBezTo>
                    <a:cubicBezTo>
                      <a:pt x="33" y="48"/>
                      <a:pt x="33" y="48"/>
                      <a:pt x="33" y="48"/>
                    </a:cubicBezTo>
                    <a:cubicBezTo>
                      <a:pt x="23" y="54"/>
                      <a:pt x="5" y="66"/>
                      <a:pt x="5" y="66"/>
                    </a:cubicBezTo>
                    <a:cubicBezTo>
                      <a:pt x="2" y="68"/>
                      <a:pt x="1" y="71"/>
                      <a:pt x="1" y="74"/>
                    </a:cubicBezTo>
                    <a:cubicBezTo>
                      <a:pt x="1" y="76"/>
                      <a:pt x="1" y="77"/>
                      <a:pt x="2" y="79"/>
                    </a:cubicBezTo>
                    <a:cubicBezTo>
                      <a:pt x="4" y="82"/>
                      <a:pt x="7" y="84"/>
                      <a:pt x="11" y="84"/>
                    </a:cubicBezTo>
                    <a:cubicBezTo>
                      <a:pt x="12" y="84"/>
                      <a:pt x="14" y="83"/>
                      <a:pt x="16" y="82"/>
                    </a:cubicBezTo>
                    <a:cubicBezTo>
                      <a:pt x="52" y="59"/>
                      <a:pt x="52" y="59"/>
                      <a:pt x="52" y="59"/>
                    </a:cubicBezTo>
                    <a:cubicBezTo>
                      <a:pt x="54" y="58"/>
                      <a:pt x="56" y="55"/>
                      <a:pt x="56" y="52"/>
                    </a:cubicBezTo>
                    <a:cubicBezTo>
                      <a:pt x="56" y="52"/>
                      <a:pt x="56" y="52"/>
                      <a:pt x="56" y="51"/>
                    </a:cubicBezTo>
                    <a:cubicBezTo>
                      <a:pt x="56" y="49"/>
                      <a:pt x="55" y="46"/>
                      <a:pt x="54" y="45"/>
                    </a:cubicBezTo>
                    <a:cubicBezTo>
                      <a:pt x="17" y="3"/>
                      <a:pt x="17" y="3"/>
                      <a:pt x="17" y="3"/>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6" name="Freeform 478"/>
              <p:cNvSpPr>
                <a:spLocks/>
              </p:cNvSpPr>
              <p:nvPr/>
            </p:nvSpPr>
            <p:spPr bwMode="auto">
              <a:xfrm>
                <a:off x="4773" y="3478"/>
                <a:ext cx="52" cy="54"/>
              </a:xfrm>
              <a:custGeom>
                <a:avLst/>
                <a:gdLst>
                  <a:gd name="T0" fmla="*/ 25 w 38"/>
                  <a:gd name="T1" fmla="*/ 40 h 40"/>
                  <a:gd name="T2" fmla="*/ 2 w 38"/>
                  <a:gd name="T3" fmla="*/ 15 h 40"/>
                  <a:gd name="T4" fmla="*/ 0 w 38"/>
                  <a:gd name="T5" fmla="*/ 10 h 40"/>
                  <a:gd name="T6" fmla="*/ 3 w 38"/>
                  <a:gd name="T7" fmla="*/ 4 h 40"/>
                  <a:gd name="T8" fmla="*/ 15 w 38"/>
                  <a:gd name="T9" fmla="*/ 4 h 40"/>
                  <a:gd name="T10" fmla="*/ 38 w 38"/>
                  <a:gd name="T11" fmla="*/ 30 h 40"/>
                  <a:gd name="T12" fmla="*/ 25 w 3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8" h="40">
                    <a:moveTo>
                      <a:pt x="25" y="40"/>
                    </a:moveTo>
                    <a:cubicBezTo>
                      <a:pt x="12" y="26"/>
                      <a:pt x="2" y="15"/>
                      <a:pt x="2" y="15"/>
                    </a:cubicBezTo>
                    <a:cubicBezTo>
                      <a:pt x="1" y="14"/>
                      <a:pt x="0" y="12"/>
                      <a:pt x="0" y="10"/>
                    </a:cubicBezTo>
                    <a:cubicBezTo>
                      <a:pt x="0" y="7"/>
                      <a:pt x="1" y="5"/>
                      <a:pt x="3" y="4"/>
                    </a:cubicBezTo>
                    <a:cubicBezTo>
                      <a:pt x="7" y="0"/>
                      <a:pt x="12" y="1"/>
                      <a:pt x="15" y="4"/>
                    </a:cubicBezTo>
                    <a:cubicBezTo>
                      <a:pt x="38" y="30"/>
                      <a:pt x="38" y="30"/>
                      <a:pt x="38" y="30"/>
                    </a:cubicBezTo>
                    <a:lnTo>
                      <a:pt x="2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7" name="Freeform 479"/>
              <p:cNvSpPr>
                <a:spLocks/>
              </p:cNvSpPr>
              <p:nvPr/>
            </p:nvSpPr>
            <p:spPr bwMode="auto">
              <a:xfrm>
                <a:off x="4772" y="3478"/>
                <a:ext cx="56" cy="57"/>
              </a:xfrm>
              <a:custGeom>
                <a:avLst/>
                <a:gdLst>
                  <a:gd name="T0" fmla="*/ 26 w 41"/>
                  <a:gd name="T1" fmla="*/ 40 h 42"/>
                  <a:gd name="T2" fmla="*/ 27 w 41"/>
                  <a:gd name="T3" fmla="*/ 39 h 42"/>
                  <a:gd name="T4" fmla="*/ 11 w 41"/>
                  <a:gd name="T5" fmla="*/ 21 h 42"/>
                  <a:gd name="T6" fmla="*/ 4 w 41"/>
                  <a:gd name="T7" fmla="*/ 14 h 42"/>
                  <a:gd name="T8" fmla="*/ 3 w 41"/>
                  <a:gd name="T9" fmla="*/ 10 h 42"/>
                  <a:gd name="T10" fmla="*/ 5 w 41"/>
                  <a:gd name="T11" fmla="*/ 5 h 42"/>
                  <a:gd name="T12" fmla="*/ 5 w 41"/>
                  <a:gd name="T13" fmla="*/ 5 h 42"/>
                  <a:gd name="T14" fmla="*/ 10 w 41"/>
                  <a:gd name="T15" fmla="*/ 3 h 42"/>
                  <a:gd name="T16" fmla="*/ 15 w 41"/>
                  <a:gd name="T17" fmla="*/ 5 h 42"/>
                  <a:gd name="T18" fmla="*/ 37 w 41"/>
                  <a:gd name="T19" fmla="*/ 30 h 42"/>
                  <a:gd name="T20" fmla="*/ 25 w 41"/>
                  <a:gd name="T21" fmla="*/ 39 h 42"/>
                  <a:gd name="T22" fmla="*/ 26 w 41"/>
                  <a:gd name="T23" fmla="*/ 40 h 42"/>
                  <a:gd name="T24" fmla="*/ 27 w 41"/>
                  <a:gd name="T25" fmla="*/ 39 h 42"/>
                  <a:gd name="T26" fmla="*/ 26 w 41"/>
                  <a:gd name="T27" fmla="*/ 40 h 42"/>
                  <a:gd name="T28" fmla="*/ 27 w 41"/>
                  <a:gd name="T29" fmla="*/ 41 h 42"/>
                  <a:gd name="T30" fmla="*/ 41 w 41"/>
                  <a:gd name="T31" fmla="*/ 30 h 42"/>
                  <a:gd name="T32" fmla="*/ 17 w 41"/>
                  <a:gd name="T33" fmla="*/ 3 h 42"/>
                  <a:gd name="T34" fmla="*/ 10 w 41"/>
                  <a:gd name="T35" fmla="*/ 0 h 42"/>
                  <a:gd name="T36" fmla="*/ 3 w 41"/>
                  <a:gd name="T37" fmla="*/ 2 h 42"/>
                  <a:gd name="T38" fmla="*/ 3 w 41"/>
                  <a:gd name="T39" fmla="*/ 2 h 42"/>
                  <a:gd name="T40" fmla="*/ 0 w 41"/>
                  <a:gd name="T41" fmla="*/ 10 h 42"/>
                  <a:gd name="T42" fmla="*/ 2 w 41"/>
                  <a:gd name="T43" fmla="*/ 16 h 42"/>
                  <a:gd name="T44" fmla="*/ 25 w 41"/>
                  <a:gd name="T45" fmla="*/ 41 h 42"/>
                  <a:gd name="T46" fmla="*/ 26 w 41"/>
                  <a:gd name="T47" fmla="*/ 42 h 42"/>
                  <a:gd name="T48" fmla="*/ 27 w 41"/>
                  <a:gd name="T49" fmla="*/ 41 h 42"/>
                  <a:gd name="T50" fmla="*/ 26 w 41"/>
                  <a:gd name="T5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2">
                    <a:moveTo>
                      <a:pt x="26" y="40"/>
                    </a:moveTo>
                    <a:cubicBezTo>
                      <a:pt x="27" y="39"/>
                      <a:pt x="27" y="39"/>
                      <a:pt x="27" y="39"/>
                    </a:cubicBezTo>
                    <a:cubicBezTo>
                      <a:pt x="20" y="32"/>
                      <a:pt x="15" y="26"/>
                      <a:pt x="11" y="21"/>
                    </a:cubicBezTo>
                    <a:cubicBezTo>
                      <a:pt x="7" y="17"/>
                      <a:pt x="4" y="14"/>
                      <a:pt x="4" y="14"/>
                    </a:cubicBezTo>
                    <a:cubicBezTo>
                      <a:pt x="3" y="13"/>
                      <a:pt x="3" y="11"/>
                      <a:pt x="3" y="10"/>
                    </a:cubicBezTo>
                    <a:cubicBezTo>
                      <a:pt x="3" y="8"/>
                      <a:pt x="4" y="6"/>
                      <a:pt x="5" y="5"/>
                    </a:cubicBezTo>
                    <a:cubicBezTo>
                      <a:pt x="5" y="5"/>
                      <a:pt x="5" y="5"/>
                      <a:pt x="5" y="5"/>
                    </a:cubicBezTo>
                    <a:cubicBezTo>
                      <a:pt x="6" y="3"/>
                      <a:pt x="8" y="3"/>
                      <a:pt x="10" y="3"/>
                    </a:cubicBezTo>
                    <a:cubicBezTo>
                      <a:pt x="12" y="3"/>
                      <a:pt x="13" y="4"/>
                      <a:pt x="15" y="5"/>
                    </a:cubicBezTo>
                    <a:cubicBezTo>
                      <a:pt x="37" y="30"/>
                      <a:pt x="37" y="30"/>
                      <a:pt x="37" y="30"/>
                    </a:cubicBezTo>
                    <a:cubicBezTo>
                      <a:pt x="25" y="39"/>
                      <a:pt x="25" y="39"/>
                      <a:pt x="25" y="39"/>
                    </a:cubicBezTo>
                    <a:cubicBezTo>
                      <a:pt x="26" y="40"/>
                      <a:pt x="26" y="40"/>
                      <a:pt x="26" y="40"/>
                    </a:cubicBezTo>
                    <a:cubicBezTo>
                      <a:pt x="27" y="39"/>
                      <a:pt x="27" y="39"/>
                      <a:pt x="27" y="39"/>
                    </a:cubicBezTo>
                    <a:cubicBezTo>
                      <a:pt x="26" y="40"/>
                      <a:pt x="26" y="40"/>
                      <a:pt x="26" y="40"/>
                    </a:cubicBezTo>
                    <a:cubicBezTo>
                      <a:pt x="27" y="41"/>
                      <a:pt x="27" y="41"/>
                      <a:pt x="27" y="41"/>
                    </a:cubicBezTo>
                    <a:cubicBezTo>
                      <a:pt x="41" y="30"/>
                      <a:pt x="41" y="30"/>
                      <a:pt x="41" y="30"/>
                    </a:cubicBezTo>
                    <a:cubicBezTo>
                      <a:pt x="17" y="3"/>
                      <a:pt x="17" y="3"/>
                      <a:pt x="17" y="3"/>
                    </a:cubicBezTo>
                    <a:cubicBezTo>
                      <a:pt x="15" y="1"/>
                      <a:pt x="12" y="0"/>
                      <a:pt x="10" y="0"/>
                    </a:cubicBezTo>
                    <a:cubicBezTo>
                      <a:pt x="7" y="0"/>
                      <a:pt x="5" y="1"/>
                      <a:pt x="3" y="2"/>
                    </a:cubicBezTo>
                    <a:cubicBezTo>
                      <a:pt x="3" y="2"/>
                      <a:pt x="3" y="2"/>
                      <a:pt x="3" y="2"/>
                    </a:cubicBezTo>
                    <a:cubicBezTo>
                      <a:pt x="1" y="4"/>
                      <a:pt x="0" y="7"/>
                      <a:pt x="0" y="10"/>
                    </a:cubicBezTo>
                    <a:cubicBezTo>
                      <a:pt x="0" y="12"/>
                      <a:pt x="1" y="14"/>
                      <a:pt x="2" y="16"/>
                    </a:cubicBezTo>
                    <a:cubicBezTo>
                      <a:pt x="2" y="16"/>
                      <a:pt x="12" y="27"/>
                      <a:pt x="25" y="41"/>
                    </a:cubicBezTo>
                    <a:cubicBezTo>
                      <a:pt x="26" y="42"/>
                      <a:pt x="26" y="42"/>
                      <a:pt x="26" y="42"/>
                    </a:cubicBezTo>
                    <a:cubicBezTo>
                      <a:pt x="27" y="41"/>
                      <a:pt x="27" y="41"/>
                      <a:pt x="27" y="41"/>
                    </a:cubicBez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8" name="Freeform 480"/>
              <p:cNvSpPr>
                <a:spLocks/>
              </p:cNvSpPr>
              <p:nvPr/>
            </p:nvSpPr>
            <p:spPr bwMode="auto">
              <a:xfrm>
                <a:off x="4642" y="3478"/>
                <a:ext cx="76" cy="115"/>
              </a:xfrm>
              <a:custGeom>
                <a:avLst/>
                <a:gdLst>
                  <a:gd name="T0" fmla="*/ 40 w 56"/>
                  <a:gd name="T1" fmla="*/ 4 h 84"/>
                  <a:gd name="T2" fmla="*/ 39 w 56"/>
                  <a:gd name="T3" fmla="*/ 3 h 84"/>
                  <a:gd name="T4" fmla="*/ 2 w 56"/>
                  <a:gd name="T5" fmla="*/ 45 h 84"/>
                  <a:gd name="T6" fmla="*/ 0 w 56"/>
                  <a:gd name="T7" fmla="*/ 51 h 84"/>
                  <a:gd name="T8" fmla="*/ 0 w 56"/>
                  <a:gd name="T9" fmla="*/ 52 h 84"/>
                  <a:gd name="T10" fmla="*/ 1 w 56"/>
                  <a:gd name="T11" fmla="*/ 52 h 84"/>
                  <a:gd name="T12" fmla="*/ 0 w 56"/>
                  <a:gd name="T13" fmla="*/ 52 h 84"/>
                  <a:gd name="T14" fmla="*/ 4 w 56"/>
                  <a:gd name="T15" fmla="*/ 59 h 84"/>
                  <a:gd name="T16" fmla="*/ 40 w 56"/>
                  <a:gd name="T17" fmla="*/ 82 h 84"/>
                  <a:gd name="T18" fmla="*/ 45 w 56"/>
                  <a:gd name="T19" fmla="*/ 84 h 84"/>
                  <a:gd name="T20" fmla="*/ 53 w 56"/>
                  <a:gd name="T21" fmla="*/ 79 h 84"/>
                  <a:gd name="T22" fmla="*/ 55 w 56"/>
                  <a:gd name="T23" fmla="*/ 74 h 84"/>
                  <a:gd name="T24" fmla="*/ 50 w 56"/>
                  <a:gd name="T25" fmla="*/ 66 h 84"/>
                  <a:gd name="T26" fmla="*/ 40 w 56"/>
                  <a:gd name="T27" fmla="*/ 59 h 84"/>
                  <a:gd name="T28" fmla="*/ 23 w 56"/>
                  <a:gd name="T29" fmla="*/ 48 h 84"/>
                  <a:gd name="T30" fmla="*/ 22 w 56"/>
                  <a:gd name="T31" fmla="*/ 49 h 84"/>
                  <a:gd name="T32" fmla="*/ 23 w 56"/>
                  <a:gd name="T33" fmla="*/ 50 h 84"/>
                  <a:gd name="T34" fmla="*/ 41 w 56"/>
                  <a:gd name="T35" fmla="*/ 29 h 84"/>
                  <a:gd name="T36" fmla="*/ 53 w 56"/>
                  <a:gd name="T37" fmla="*/ 16 h 84"/>
                  <a:gd name="T38" fmla="*/ 56 w 56"/>
                  <a:gd name="T39" fmla="*/ 10 h 84"/>
                  <a:gd name="T40" fmla="*/ 53 w 56"/>
                  <a:gd name="T41" fmla="*/ 2 h 84"/>
                  <a:gd name="T42" fmla="*/ 46 w 56"/>
                  <a:gd name="T43" fmla="*/ 0 h 84"/>
                  <a:gd name="T44" fmla="*/ 39 w 56"/>
                  <a:gd name="T45" fmla="*/ 3 h 84"/>
                  <a:gd name="T46" fmla="*/ 40 w 56"/>
                  <a:gd name="T47" fmla="*/ 4 h 84"/>
                  <a:gd name="T48" fmla="*/ 41 w 56"/>
                  <a:gd name="T49" fmla="*/ 5 h 84"/>
                  <a:gd name="T50" fmla="*/ 46 w 56"/>
                  <a:gd name="T51" fmla="*/ 3 h 84"/>
                  <a:gd name="T52" fmla="*/ 51 w 56"/>
                  <a:gd name="T53" fmla="*/ 5 h 84"/>
                  <a:gd name="T54" fmla="*/ 53 w 56"/>
                  <a:gd name="T55" fmla="*/ 10 h 84"/>
                  <a:gd name="T56" fmla="*/ 51 w 56"/>
                  <a:gd name="T57" fmla="*/ 14 h 84"/>
                  <a:gd name="T58" fmla="*/ 21 w 56"/>
                  <a:gd name="T59" fmla="*/ 48 h 84"/>
                  <a:gd name="T60" fmla="*/ 20 w 56"/>
                  <a:gd name="T61" fmla="*/ 50 h 84"/>
                  <a:gd name="T62" fmla="*/ 21 w 56"/>
                  <a:gd name="T63" fmla="*/ 50 h 84"/>
                  <a:gd name="T64" fmla="*/ 49 w 56"/>
                  <a:gd name="T65" fmla="*/ 68 h 84"/>
                  <a:gd name="T66" fmla="*/ 52 w 56"/>
                  <a:gd name="T67" fmla="*/ 74 h 84"/>
                  <a:gd name="T68" fmla="*/ 51 w 56"/>
                  <a:gd name="T69" fmla="*/ 78 h 84"/>
                  <a:gd name="T70" fmla="*/ 45 w 56"/>
                  <a:gd name="T71" fmla="*/ 81 h 84"/>
                  <a:gd name="T72" fmla="*/ 42 w 56"/>
                  <a:gd name="T73" fmla="*/ 80 h 84"/>
                  <a:gd name="T74" fmla="*/ 6 w 56"/>
                  <a:gd name="T75" fmla="*/ 57 h 84"/>
                  <a:gd name="T76" fmla="*/ 2 w 56"/>
                  <a:gd name="T77" fmla="*/ 52 h 84"/>
                  <a:gd name="T78" fmla="*/ 2 w 56"/>
                  <a:gd name="T79" fmla="*/ 52 h 84"/>
                  <a:gd name="T80" fmla="*/ 2 w 56"/>
                  <a:gd name="T81" fmla="*/ 51 h 84"/>
                  <a:gd name="T82" fmla="*/ 4 w 56"/>
                  <a:gd name="T83" fmla="*/ 46 h 84"/>
                  <a:gd name="T84" fmla="*/ 41 w 56"/>
                  <a:gd name="T85" fmla="*/ 5 h 84"/>
                  <a:gd name="T86" fmla="*/ 40 w 56"/>
                  <a:gd name="T8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84">
                    <a:moveTo>
                      <a:pt x="40" y="4"/>
                    </a:moveTo>
                    <a:cubicBezTo>
                      <a:pt x="39" y="3"/>
                      <a:pt x="39" y="3"/>
                      <a:pt x="39" y="3"/>
                    </a:cubicBezTo>
                    <a:cubicBezTo>
                      <a:pt x="2" y="45"/>
                      <a:pt x="2" y="45"/>
                      <a:pt x="2" y="45"/>
                    </a:cubicBezTo>
                    <a:cubicBezTo>
                      <a:pt x="0" y="46"/>
                      <a:pt x="0" y="49"/>
                      <a:pt x="0" y="51"/>
                    </a:cubicBezTo>
                    <a:cubicBezTo>
                      <a:pt x="0" y="52"/>
                      <a:pt x="0" y="52"/>
                      <a:pt x="0" y="52"/>
                    </a:cubicBezTo>
                    <a:cubicBezTo>
                      <a:pt x="1" y="52"/>
                      <a:pt x="1" y="52"/>
                      <a:pt x="1" y="52"/>
                    </a:cubicBezTo>
                    <a:cubicBezTo>
                      <a:pt x="0" y="52"/>
                      <a:pt x="0" y="52"/>
                      <a:pt x="0" y="52"/>
                    </a:cubicBezTo>
                    <a:cubicBezTo>
                      <a:pt x="0" y="55"/>
                      <a:pt x="2" y="58"/>
                      <a:pt x="4" y="59"/>
                    </a:cubicBezTo>
                    <a:cubicBezTo>
                      <a:pt x="40" y="82"/>
                      <a:pt x="40" y="82"/>
                      <a:pt x="40" y="82"/>
                    </a:cubicBezTo>
                    <a:cubicBezTo>
                      <a:pt x="42" y="83"/>
                      <a:pt x="43" y="84"/>
                      <a:pt x="45" y="84"/>
                    </a:cubicBezTo>
                    <a:cubicBezTo>
                      <a:pt x="48" y="84"/>
                      <a:pt x="52" y="82"/>
                      <a:pt x="53" y="79"/>
                    </a:cubicBezTo>
                    <a:cubicBezTo>
                      <a:pt x="54" y="77"/>
                      <a:pt x="55" y="76"/>
                      <a:pt x="55" y="74"/>
                    </a:cubicBezTo>
                    <a:cubicBezTo>
                      <a:pt x="55" y="71"/>
                      <a:pt x="53" y="68"/>
                      <a:pt x="50" y="66"/>
                    </a:cubicBezTo>
                    <a:cubicBezTo>
                      <a:pt x="50" y="66"/>
                      <a:pt x="46" y="63"/>
                      <a:pt x="40" y="59"/>
                    </a:cubicBezTo>
                    <a:cubicBezTo>
                      <a:pt x="35" y="56"/>
                      <a:pt x="28" y="51"/>
                      <a:pt x="23" y="48"/>
                    </a:cubicBezTo>
                    <a:cubicBezTo>
                      <a:pt x="22" y="49"/>
                      <a:pt x="22" y="49"/>
                      <a:pt x="22" y="49"/>
                    </a:cubicBezTo>
                    <a:cubicBezTo>
                      <a:pt x="23" y="50"/>
                      <a:pt x="23" y="50"/>
                      <a:pt x="23" y="50"/>
                    </a:cubicBezTo>
                    <a:cubicBezTo>
                      <a:pt x="27" y="45"/>
                      <a:pt x="35" y="37"/>
                      <a:pt x="41" y="29"/>
                    </a:cubicBezTo>
                    <a:cubicBezTo>
                      <a:pt x="48" y="22"/>
                      <a:pt x="53" y="16"/>
                      <a:pt x="53" y="16"/>
                    </a:cubicBezTo>
                    <a:cubicBezTo>
                      <a:pt x="55" y="14"/>
                      <a:pt x="56" y="12"/>
                      <a:pt x="56" y="10"/>
                    </a:cubicBezTo>
                    <a:cubicBezTo>
                      <a:pt x="56" y="7"/>
                      <a:pt x="55" y="4"/>
                      <a:pt x="53" y="2"/>
                    </a:cubicBezTo>
                    <a:cubicBezTo>
                      <a:pt x="51" y="1"/>
                      <a:pt x="48" y="0"/>
                      <a:pt x="46" y="0"/>
                    </a:cubicBezTo>
                    <a:cubicBezTo>
                      <a:pt x="43" y="0"/>
                      <a:pt x="41" y="1"/>
                      <a:pt x="39" y="3"/>
                    </a:cubicBezTo>
                    <a:cubicBezTo>
                      <a:pt x="40" y="4"/>
                      <a:pt x="40" y="4"/>
                      <a:pt x="40" y="4"/>
                    </a:cubicBezTo>
                    <a:cubicBezTo>
                      <a:pt x="41" y="5"/>
                      <a:pt x="41" y="5"/>
                      <a:pt x="41" y="5"/>
                    </a:cubicBezTo>
                    <a:cubicBezTo>
                      <a:pt x="42" y="4"/>
                      <a:pt x="44" y="3"/>
                      <a:pt x="46" y="3"/>
                    </a:cubicBezTo>
                    <a:cubicBezTo>
                      <a:pt x="48" y="3"/>
                      <a:pt x="49" y="3"/>
                      <a:pt x="51" y="5"/>
                    </a:cubicBezTo>
                    <a:cubicBezTo>
                      <a:pt x="52" y="6"/>
                      <a:pt x="53" y="8"/>
                      <a:pt x="53" y="10"/>
                    </a:cubicBezTo>
                    <a:cubicBezTo>
                      <a:pt x="53" y="11"/>
                      <a:pt x="52" y="13"/>
                      <a:pt x="51" y="14"/>
                    </a:cubicBezTo>
                    <a:cubicBezTo>
                      <a:pt x="51" y="14"/>
                      <a:pt x="30" y="39"/>
                      <a:pt x="21" y="48"/>
                    </a:cubicBezTo>
                    <a:cubicBezTo>
                      <a:pt x="20" y="50"/>
                      <a:pt x="20" y="50"/>
                      <a:pt x="20" y="50"/>
                    </a:cubicBezTo>
                    <a:cubicBezTo>
                      <a:pt x="21" y="50"/>
                      <a:pt x="21" y="50"/>
                      <a:pt x="21" y="50"/>
                    </a:cubicBezTo>
                    <a:cubicBezTo>
                      <a:pt x="31" y="57"/>
                      <a:pt x="49" y="68"/>
                      <a:pt x="49" y="68"/>
                    </a:cubicBezTo>
                    <a:cubicBezTo>
                      <a:pt x="51" y="69"/>
                      <a:pt x="52" y="72"/>
                      <a:pt x="52" y="74"/>
                    </a:cubicBezTo>
                    <a:cubicBezTo>
                      <a:pt x="52" y="75"/>
                      <a:pt x="52" y="76"/>
                      <a:pt x="51" y="78"/>
                    </a:cubicBezTo>
                    <a:cubicBezTo>
                      <a:pt x="50" y="80"/>
                      <a:pt x="48" y="81"/>
                      <a:pt x="45" y="81"/>
                    </a:cubicBezTo>
                    <a:cubicBezTo>
                      <a:pt x="44" y="81"/>
                      <a:pt x="43" y="80"/>
                      <a:pt x="42" y="80"/>
                    </a:cubicBezTo>
                    <a:cubicBezTo>
                      <a:pt x="6" y="57"/>
                      <a:pt x="6" y="57"/>
                      <a:pt x="6" y="57"/>
                    </a:cubicBezTo>
                    <a:cubicBezTo>
                      <a:pt x="4" y="56"/>
                      <a:pt x="3" y="54"/>
                      <a:pt x="2" y="52"/>
                    </a:cubicBezTo>
                    <a:cubicBezTo>
                      <a:pt x="2" y="52"/>
                      <a:pt x="2" y="52"/>
                      <a:pt x="2" y="52"/>
                    </a:cubicBezTo>
                    <a:cubicBezTo>
                      <a:pt x="2" y="51"/>
                      <a:pt x="2" y="51"/>
                      <a:pt x="2" y="51"/>
                    </a:cubicBezTo>
                    <a:cubicBezTo>
                      <a:pt x="2" y="49"/>
                      <a:pt x="3" y="48"/>
                      <a:pt x="4" y="46"/>
                    </a:cubicBezTo>
                    <a:cubicBezTo>
                      <a:pt x="41" y="5"/>
                      <a:pt x="41" y="5"/>
                      <a:pt x="41" y="5"/>
                    </a:cubicBezTo>
                    <a:lnTo>
                      <a:pt x="4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9" name="Freeform 481"/>
              <p:cNvSpPr>
                <a:spLocks/>
              </p:cNvSpPr>
              <p:nvPr/>
            </p:nvSpPr>
            <p:spPr bwMode="auto">
              <a:xfrm>
                <a:off x="4665" y="3478"/>
                <a:ext cx="51" cy="54"/>
              </a:xfrm>
              <a:custGeom>
                <a:avLst/>
                <a:gdLst>
                  <a:gd name="T0" fmla="*/ 13 w 37"/>
                  <a:gd name="T1" fmla="*/ 40 h 40"/>
                  <a:gd name="T2" fmla="*/ 35 w 37"/>
                  <a:gd name="T3" fmla="*/ 15 h 40"/>
                  <a:gd name="T4" fmla="*/ 37 w 37"/>
                  <a:gd name="T5" fmla="*/ 10 h 40"/>
                  <a:gd name="T6" fmla="*/ 35 w 37"/>
                  <a:gd name="T7" fmla="*/ 4 h 40"/>
                  <a:gd name="T8" fmla="*/ 23 w 37"/>
                  <a:gd name="T9" fmla="*/ 4 h 40"/>
                  <a:gd name="T10" fmla="*/ 0 w 37"/>
                  <a:gd name="T11" fmla="*/ 30 h 40"/>
                  <a:gd name="T12" fmla="*/ 13 w 3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13" y="40"/>
                    </a:moveTo>
                    <a:cubicBezTo>
                      <a:pt x="26" y="26"/>
                      <a:pt x="35" y="15"/>
                      <a:pt x="35" y="15"/>
                    </a:cubicBezTo>
                    <a:cubicBezTo>
                      <a:pt x="37" y="14"/>
                      <a:pt x="37" y="12"/>
                      <a:pt x="37" y="10"/>
                    </a:cubicBezTo>
                    <a:cubicBezTo>
                      <a:pt x="37" y="7"/>
                      <a:pt x="37" y="5"/>
                      <a:pt x="35" y="4"/>
                    </a:cubicBezTo>
                    <a:cubicBezTo>
                      <a:pt x="31" y="0"/>
                      <a:pt x="26" y="1"/>
                      <a:pt x="23" y="4"/>
                    </a:cubicBezTo>
                    <a:cubicBezTo>
                      <a:pt x="0" y="30"/>
                      <a:pt x="0" y="30"/>
                      <a:pt x="0" y="30"/>
                    </a:cubicBezTo>
                    <a:lnTo>
                      <a:pt x="1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0" name="Freeform 482"/>
              <p:cNvSpPr>
                <a:spLocks/>
              </p:cNvSpPr>
              <p:nvPr/>
            </p:nvSpPr>
            <p:spPr bwMode="auto">
              <a:xfrm>
                <a:off x="4662" y="3478"/>
                <a:ext cx="56" cy="57"/>
              </a:xfrm>
              <a:custGeom>
                <a:avLst/>
                <a:gdLst>
                  <a:gd name="T0" fmla="*/ 15 w 41"/>
                  <a:gd name="T1" fmla="*/ 40 h 42"/>
                  <a:gd name="T2" fmla="*/ 16 w 41"/>
                  <a:gd name="T3" fmla="*/ 41 h 42"/>
                  <a:gd name="T4" fmla="*/ 38 w 41"/>
                  <a:gd name="T5" fmla="*/ 16 h 42"/>
                  <a:gd name="T6" fmla="*/ 41 w 41"/>
                  <a:gd name="T7" fmla="*/ 10 h 42"/>
                  <a:gd name="T8" fmla="*/ 38 w 41"/>
                  <a:gd name="T9" fmla="*/ 2 h 42"/>
                  <a:gd name="T10" fmla="*/ 38 w 41"/>
                  <a:gd name="T11" fmla="*/ 2 h 42"/>
                  <a:gd name="T12" fmla="*/ 31 w 41"/>
                  <a:gd name="T13" fmla="*/ 0 h 42"/>
                  <a:gd name="T14" fmla="*/ 24 w 41"/>
                  <a:gd name="T15" fmla="*/ 3 h 42"/>
                  <a:gd name="T16" fmla="*/ 0 w 41"/>
                  <a:gd name="T17" fmla="*/ 30 h 42"/>
                  <a:gd name="T18" fmla="*/ 15 w 41"/>
                  <a:gd name="T19" fmla="*/ 42 h 42"/>
                  <a:gd name="T20" fmla="*/ 16 w 41"/>
                  <a:gd name="T21" fmla="*/ 41 h 42"/>
                  <a:gd name="T22" fmla="*/ 15 w 41"/>
                  <a:gd name="T23" fmla="*/ 40 h 42"/>
                  <a:gd name="T24" fmla="*/ 16 w 41"/>
                  <a:gd name="T25" fmla="*/ 39 h 42"/>
                  <a:gd name="T26" fmla="*/ 4 w 41"/>
                  <a:gd name="T27" fmla="*/ 30 h 42"/>
                  <a:gd name="T28" fmla="*/ 26 w 41"/>
                  <a:gd name="T29" fmla="*/ 5 h 42"/>
                  <a:gd name="T30" fmla="*/ 31 w 41"/>
                  <a:gd name="T31" fmla="*/ 3 h 42"/>
                  <a:gd name="T32" fmla="*/ 36 w 41"/>
                  <a:gd name="T33" fmla="*/ 5 h 42"/>
                  <a:gd name="T34" fmla="*/ 36 w 41"/>
                  <a:gd name="T35" fmla="*/ 5 h 42"/>
                  <a:gd name="T36" fmla="*/ 38 w 41"/>
                  <a:gd name="T37" fmla="*/ 10 h 42"/>
                  <a:gd name="T38" fmla="*/ 36 w 41"/>
                  <a:gd name="T39" fmla="*/ 14 h 42"/>
                  <a:gd name="T40" fmla="*/ 30 w 41"/>
                  <a:gd name="T41" fmla="*/ 21 h 42"/>
                  <a:gd name="T42" fmla="*/ 14 w 41"/>
                  <a:gd name="T43" fmla="*/ 39 h 42"/>
                  <a:gd name="T44" fmla="*/ 15 w 41"/>
                  <a:gd name="T45" fmla="*/ 40 h 42"/>
                  <a:gd name="T46" fmla="*/ 16 w 41"/>
                  <a:gd name="T47" fmla="*/ 39 h 42"/>
                  <a:gd name="T48" fmla="*/ 15 w 41"/>
                  <a:gd name="T4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2">
                    <a:moveTo>
                      <a:pt x="15" y="40"/>
                    </a:moveTo>
                    <a:cubicBezTo>
                      <a:pt x="16" y="41"/>
                      <a:pt x="16" y="41"/>
                      <a:pt x="16" y="41"/>
                    </a:cubicBezTo>
                    <a:cubicBezTo>
                      <a:pt x="29" y="27"/>
                      <a:pt x="38" y="16"/>
                      <a:pt x="38" y="16"/>
                    </a:cubicBezTo>
                    <a:cubicBezTo>
                      <a:pt x="40" y="14"/>
                      <a:pt x="41" y="12"/>
                      <a:pt x="41" y="10"/>
                    </a:cubicBezTo>
                    <a:cubicBezTo>
                      <a:pt x="41" y="7"/>
                      <a:pt x="40" y="4"/>
                      <a:pt x="38" y="2"/>
                    </a:cubicBezTo>
                    <a:cubicBezTo>
                      <a:pt x="38" y="2"/>
                      <a:pt x="38" y="2"/>
                      <a:pt x="38" y="2"/>
                    </a:cubicBezTo>
                    <a:cubicBezTo>
                      <a:pt x="36" y="1"/>
                      <a:pt x="33" y="0"/>
                      <a:pt x="31" y="0"/>
                    </a:cubicBezTo>
                    <a:cubicBezTo>
                      <a:pt x="28" y="0"/>
                      <a:pt x="26" y="1"/>
                      <a:pt x="24" y="3"/>
                    </a:cubicBezTo>
                    <a:cubicBezTo>
                      <a:pt x="0" y="30"/>
                      <a:pt x="0" y="30"/>
                      <a:pt x="0" y="30"/>
                    </a:cubicBezTo>
                    <a:cubicBezTo>
                      <a:pt x="15" y="42"/>
                      <a:pt x="15" y="42"/>
                      <a:pt x="15" y="42"/>
                    </a:cubicBezTo>
                    <a:cubicBezTo>
                      <a:pt x="16" y="41"/>
                      <a:pt x="16" y="41"/>
                      <a:pt x="16" y="41"/>
                    </a:cubicBezTo>
                    <a:cubicBezTo>
                      <a:pt x="15" y="40"/>
                      <a:pt x="15" y="40"/>
                      <a:pt x="15" y="40"/>
                    </a:cubicBezTo>
                    <a:cubicBezTo>
                      <a:pt x="16" y="39"/>
                      <a:pt x="16" y="39"/>
                      <a:pt x="16" y="39"/>
                    </a:cubicBezTo>
                    <a:cubicBezTo>
                      <a:pt x="4" y="30"/>
                      <a:pt x="4" y="30"/>
                      <a:pt x="4" y="30"/>
                    </a:cubicBezTo>
                    <a:cubicBezTo>
                      <a:pt x="26" y="5"/>
                      <a:pt x="26" y="5"/>
                      <a:pt x="26" y="5"/>
                    </a:cubicBezTo>
                    <a:cubicBezTo>
                      <a:pt x="27" y="4"/>
                      <a:pt x="29" y="3"/>
                      <a:pt x="31" y="3"/>
                    </a:cubicBezTo>
                    <a:cubicBezTo>
                      <a:pt x="33" y="3"/>
                      <a:pt x="34" y="3"/>
                      <a:pt x="36" y="5"/>
                    </a:cubicBezTo>
                    <a:cubicBezTo>
                      <a:pt x="36" y="5"/>
                      <a:pt x="36" y="5"/>
                      <a:pt x="36" y="5"/>
                    </a:cubicBezTo>
                    <a:cubicBezTo>
                      <a:pt x="37" y="6"/>
                      <a:pt x="38" y="8"/>
                      <a:pt x="38" y="10"/>
                    </a:cubicBezTo>
                    <a:cubicBezTo>
                      <a:pt x="38" y="11"/>
                      <a:pt x="37" y="13"/>
                      <a:pt x="36" y="14"/>
                    </a:cubicBezTo>
                    <a:cubicBezTo>
                      <a:pt x="36" y="14"/>
                      <a:pt x="34" y="17"/>
                      <a:pt x="30" y="21"/>
                    </a:cubicBezTo>
                    <a:cubicBezTo>
                      <a:pt x="26" y="26"/>
                      <a:pt x="20" y="32"/>
                      <a:pt x="14" y="39"/>
                    </a:cubicBezTo>
                    <a:cubicBezTo>
                      <a:pt x="15" y="40"/>
                      <a:pt x="15" y="40"/>
                      <a:pt x="15" y="40"/>
                    </a:cubicBezTo>
                    <a:cubicBezTo>
                      <a:pt x="16" y="39"/>
                      <a:pt x="16" y="39"/>
                      <a:pt x="16" y="39"/>
                    </a:cubicBezTo>
                    <a:lnTo>
                      <a:pt x="1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1" name="Freeform 483"/>
              <p:cNvSpPr>
                <a:spLocks noEditPoints="1"/>
              </p:cNvSpPr>
              <p:nvPr/>
            </p:nvSpPr>
            <p:spPr bwMode="auto">
              <a:xfrm>
                <a:off x="4696" y="3476"/>
                <a:ext cx="95" cy="182"/>
              </a:xfrm>
              <a:custGeom>
                <a:avLst/>
                <a:gdLst>
                  <a:gd name="T0" fmla="*/ 0 w 69"/>
                  <a:gd name="T1" fmla="*/ 6 h 133"/>
                  <a:gd name="T2" fmla="*/ 3 w 69"/>
                  <a:gd name="T3" fmla="*/ 75 h 133"/>
                  <a:gd name="T4" fmla="*/ 2 w 69"/>
                  <a:gd name="T5" fmla="*/ 120 h 133"/>
                  <a:gd name="T6" fmla="*/ 6 w 69"/>
                  <a:gd name="T7" fmla="*/ 133 h 133"/>
                  <a:gd name="T8" fmla="*/ 69 w 69"/>
                  <a:gd name="T9" fmla="*/ 133 h 133"/>
                  <a:gd name="T10" fmla="*/ 68 w 69"/>
                  <a:gd name="T11" fmla="*/ 75 h 133"/>
                  <a:gd name="T12" fmla="*/ 69 w 69"/>
                  <a:gd name="T13" fmla="*/ 6 h 133"/>
                  <a:gd name="T14" fmla="*/ 64 w 69"/>
                  <a:gd name="T15" fmla="*/ 0 h 133"/>
                  <a:gd name="T16" fmla="*/ 50 w 69"/>
                  <a:gd name="T17" fmla="*/ 0 h 133"/>
                  <a:gd name="T18" fmla="*/ 35 w 69"/>
                  <a:gd name="T19" fmla="*/ 19 h 133"/>
                  <a:gd name="T20" fmla="*/ 20 w 69"/>
                  <a:gd name="T21" fmla="*/ 0 h 133"/>
                  <a:gd name="T22" fmla="*/ 6 w 69"/>
                  <a:gd name="T23" fmla="*/ 0 h 133"/>
                  <a:gd name="T24" fmla="*/ 0 w 69"/>
                  <a:gd name="T25" fmla="*/ 6 h 133"/>
                  <a:gd name="T26" fmla="*/ 59 w 69"/>
                  <a:gd name="T27" fmla="*/ 92 h 133"/>
                  <a:gd name="T28" fmla="*/ 67 w 69"/>
                  <a:gd name="T29" fmla="*/ 92 h 133"/>
                  <a:gd name="T30" fmla="*/ 67 w 69"/>
                  <a:gd name="T31" fmla="*/ 98 h 133"/>
                  <a:gd name="T32" fmla="*/ 59 w 69"/>
                  <a:gd name="T33" fmla="*/ 98 h 133"/>
                  <a:gd name="T34" fmla="*/ 59 w 69"/>
                  <a:gd name="T35" fmla="*/ 92 h 133"/>
                  <a:gd name="T36" fmla="*/ 44 w 69"/>
                  <a:gd name="T37" fmla="*/ 92 h 133"/>
                  <a:gd name="T38" fmla="*/ 56 w 69"/>
                  <a:gd name="T39" fmla="*/ 92 h 133"/>
                  <a:gd name="T40" fmla="*/ 56 w 69"/>
                  <a:gd name="T41" fmla="*/ 98 h 133"/>
                  <a:gd name="T42" fmla="*/ 44 w 69"/>
                  <a:gd name="T43" fmla="*/ 98 h 133"/>
                  <a:gd name="T44" fmla="*/ 44 w 69"/>
                  <a:gd name="T45" fmla="*/ 92 h 133"/>
                  <a:gd name="T46" fmla="*/ 30 w 69"/>
                  <a:gd name="T47" fmla="*/ 90 h 133"/>
                  <a:gd name="T48" fmla="*/ 40 w 69"/>
                  <a:gd name="T49" fmla="*/ 90 h 133"/>
                  <a:gd name="T50" fmla="*/ 40 w 69"/>
                  <a:gd name="T51" fmla="*/ 100 h 133"/>
                  <a:gd name="T52" fmla="*/ 31 w 69"/>
                  <a:gd name="T53" fmla="*/ 100 h 133"/>
                  <a:gd name="T54" fmla="*/ 30 w 69"/>
                  <a:gd name="T55" fmla="*/ 90 h 133"/>
                  <a:gd name="T56" fmla="*/ 15 w 69"/>
                  <a:gd name="T57" fmla="*/ 92 h 133"/>
                  <a:gd name="T58" fmla="*/ 27 w 69"/>
                  <a:gd name="T59" fmla="*/ 92 h 133"/>
                  <a:gd name="T60" fmla="*/ 27 w 69"/>
                  <a:gd name="T61" fmla="*/ 98 h 133"/>
                  <a:gd name="T62" fmla="*/ 15 w 69"/>
                  <a:gd name="T63" fmla="*/ 98 h 133"/>
                  <a:gd name="T64" fmla="*/ 15 w 69"/>
                  <a:gd name="T65" fmla="*/ 92 h 133"/>
                  <a:gd name="T66" fmla="*/ 4 w 69"/>
                  <a:gd name="T67" fmla="*/ 92 h 133"/>
                  <a:gd name="T68" fmla="*/ 11 w 69"/>
                  <a:gd name="T69" fmla="*/ 92 h 133"/>
                  <a:gd name="T70" fmla="*/ 11 w 69"/>
                  <a:gd name="T71" fmla="*/ 98 h 133"/>
                  <a:gd name="T72" fmla="*/ 4 w 69"/>
                  <a:gd name="T73" fmla="*/ 98 h 133"/>
                  <a:gd name="T74" fmla="*/ 4 w 69"/>
                  <a:gd name="T75"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 h="133">
                    <a:moveTo>
                      <a:pt x="0" y="6"/>
                    </a:moveTo>
                    <a:cubicBezTo>
                      <a:pt x="3" y="75"/>
                      <a:pt x="3" y="75"/>
                      <a:pt x="3" y="75"/>
                    </a:cubicBezTo>
                    <a:cubicBezTo>
                      <a:pt x="2" y="120"/>
                      <a:pt x="2" y="120"/>
                      <a:pt x="2" y="120"/>
                    </a:cubicBezTo>
                    <a:cubicBezTo>
                      <a:pt x="6" y="133"/>
                      <a:pt x="6" y="133"/>
                      <a:pt x="6" y="133"/>
                    </a:cubicBezTo>
                    <a:cubicBezTo>
                      <a:pt x="69" y="133"/>
                      <a:pt x="69" y="133"/>
                      <a:pt x="69" y="133"/>
                    </a:cubicBezTo>
                    <a:cubicBezTo>
                      <a:pt x="68" y="75"/>
                      <a:pt x="68" y="75"/>
                      <a:pt x="68" y="75"/>
                    </a:cubicBezTo>
                    <a:cubicBezTo>
                      <a:pt x="69" y="6"/>
                      <a:pt x="69" y="6"/>
                      <a:pt x="69" y="6"/>
                    </a:cubicBezTo>
                    <a:cubicBezTo>
                      <a:pt x="69" y="3"/>
                      <a:pt x="67" y="0"/>
                      <a:pt x="64" y="0"/>
                    </a:cubicBezTo>
                    <a:cubicBezTo>
                      <a:pt x="50" y="0"/>
                      <a:pt x="50" y="0"/>
                      <a:pt x="50" y="0"/>
                    </a:cubicBezTo>
                    <a:cubicBezTo>
                      <a:pt x="46" y="7"/>
                      <a:pt x="35" y="19"/>
                      <a:pt x="35" y="19"/>
                    </a:cubicBezTo>
                    <a:cubicBezTo>
                      <a:pt x="35" y="19"/>
                      <a:pt x="23" y="7"/>
                      <a:pt x="20" y="0"/>
                    </a:cubicBezTo>
                    <a:cubicBezTo>
                      <a:pt x="6" y="0"/>
                      <a:pt x="6" y="0"/>
                      <a:pt x="6" y="0"/>
                    </a:cubicBezTo>
                    <a:cubicBezTo>
                      <a:pt x="3" y="1"/>
                      <a:pt x="0" y="3"/>
                      <a:pt x="0" y="6"/>
                    </a:cubicBezTo>
                    <a:close/>
                    <a:moveTo>
                      <a:pt x="59" y="92"/>
                    </a:moveTo>
                    <a:cubicBezTo>
                      <a:pt x="67" y="92"/>
                      <a:pt x="67" y="92"/>
                      <a:pt x="67" y="92"/>
                    </a:cubicBezTo>
                    <a:cubicBezTo>
                      <a:pt x="67" y="98"/>
                      <a:pt x="67" y="98"/>
                      <a:pt x="67" y="98"/>
                    </a:cubicBezTo>
                    <a:cubicBezTo>
                      <a:pt x="59" y="98"/>
                      <a:pt x="59" y="98"/>
                      <a:pt x="59" y="98"/>
                    </a:cubicBezTo>
                    <a:lnTo>
                      <a:pt x="59" y="92"/>
                    </a:lnTo>
                    <a:close/>
                    <a:moveTo>
                      <a:pt x="44" y="92"/>
                    </a:moveTo>
                    <a:cubicBezTo>
                      <a:pt x="56" y="92"/>
                      <a:pt x="56" y="92"/>
                      <a:pt x="56" y="92"/>
                    </a:cubicBezTo>
                    <a:cubicBezTo>
                      <a:pt x="56" y="98"/>
                      <a:pt x="56" y="98"/>
                      <a:pt x="56" y="98"/>
                    </a:cubicBezTo>
                    <a:cubicBezTo>
                      <a:pt x="44" y="98"/>
                      <a:pt x="44" y="98"/>
                      <a:pt x="44" y="98"/>
                    </a:cubicBezTo>
                    <a:lnTo>
                      <a:pt x="44" y="92"/>
                    </a:lnTo>
                    <a:close/>
                    <a:moveTo>
                      <a:pt x="30" y="90"/>
                    </a:moveTo>
                    <a:cubicBezTo>
                      <a:pt x="40" y="90"/>
                      <a:pt x="40" y="90"/>
                      <a:pt x="40" y="90"/>
                    </a:cubicBezTo>
                    <a:cubicBezTo>
                      <a:pt x="40" y="100"/>
                      <a:pt x="40" y="100"/>
                      <a:pt x="40" y="100"/>
                    </a:cubicBezTo>
                    <a:cubicBezTo>
                      <a:pt x="31" y="100"/>
                      <a:pt x="31" y="100"/>
                      <a:pt x="31" y="100"/>
                    </a:cubicBezTo>
                    <a:lnTo>
                      <a:pt x="30" y="90"/>
                    </a:lnTo>
                    <a:close/>
                    <a:moveTo>
                      <a:pt x="15" y="92"/>
                    </a:moveTo>
                    <a:cubicBezTo>
                      <a:pt x="27" y="92"/>
                      <a:pt x="27" y="92"/>
                      <a:pt x="27" y="92"/>
                    </a:cubicBezTo>
                    <a:cubicBezTo>
                      <a:pt x="27" y="98"/>
                      <a:pt x="27" y="98"/>
                      <a:pt x="27" y="98"/>
                    </a:cubicBezTo>
                    <a:cubicBezTo>
                      <a:pt x="15" y="98"/>
                      <a:pt x="15" y="98"/>
                      <a:pt x="15" y="98"/>
                    </a:cubicBezTo>
                    <a:lnTo>
                      <a:pt x="15" y="92"/>
                    </a:lnTo>
                    <a:close/>
                    <a:moveTo>
                      <a:pt x="4" y="92"/>
                    </a:moveTo>
                    <a:cubicBezTo>
                      <a:pt x="11" y="92"/>
                      <a:pt x="11" y="92"/>
                      <a:pt x="11" y="92"/>
                    </a:cubicBezTo>
                    <a:cubicBezTo>
                      <a:pt x="11" y="98"/>
                      <a:pt x="11" y="98"/>
                      <a:pt x="11" y="98"/>
                    </a:cubicBezTo>
                    <a:cubicBezTo>
                      <a:pt x="4" y="98"/>
                      <a:pt x="4" y="98"/>
                      <a:pt x="4" y="98"/>
                    </a:cubicBezTo>
                    <a:lnTo>
                      <a:pt x="4"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2" name="Freeform 484"/>
              <p:cNvSpPr>
                <a:spLocks/>
              </p:cNvSpPr>
              <p:nvPr/>
            </p:nvSpPr>
            <p:spPr bwMode="auto">
              <a:xfrm>
                <a:off x="4742" y="3398"/>
                <a:ext cx="38" cy="39"/>
              </a:xfrm>
              <a:custGeom>
                <a:avLst/>
                <a:gdLst>
                  <a:gd name="T0" fmla="*/ 0 w 28"/>
                  <a:gd name="T1" fmla="*/ 5 h 28"/>
                  <a:gd name="T2" fmla="*/ 28 w 28"/>
                  <a:gd name="T3" fmla="*/ 28 h 28"/>
                  <a:gd name="T4" fmla="*/ 0 w 28"/>
                  <a:gd name="T5" fmla="*/ 5 h 28"/>
                </a:gdLst>
                <a:ahLst/>
                <a:cxnLst>
                  <a:cxn ang="0">
                    <a:pos x="T0" y="T1"/>
                  </a:cxn>
                  <a:cxn ang="0">
                    <a:pos x="T2" y="T3"/>
                  </a:cxn>
                  <a:cxn ang="0">
                    <a:pos x="T4" y="T5"/>
                  </a:cxn>
                </a:cxnLst>
                <a:rect l="0" t="0" r="r" b="b"/>
                <a:pathLst>
                  <a:path w="28" h="28">
                    <a:moveTo>
                      <a:pt x="0" y="5"/>
                    </a:moveTo>
                    <a:cubicBezTo>
                      <a:pt x="0" y="5"/>
                      <a:pt x="2" y="26"/>
                      <a:pt x="28" y="28"/>
                    </a:cubicBezTo>
                    <a:cubicBezTo>
                      <a:pt x="28" y="28"/>
                      <a:pt x="25" y="0"/>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3" name="Freeform 485"/>
              <p:cNvSpPr>
                <a:spLocks/>
              </p:cNvSpPr>
              <p:nvPr/>
            </p:nvSpPr>
            <p:spPr bwMode="auto">
              <a:xfrm>
                <a:off x="4711" y="3398"/>
                <a:ext cx="39" cy="39"/>
              </a:xfrm>
              <a:custGeom>
                <a:avLst/>
                <a:gdLst>
                  <a:gd name="T0" fmla="*/ 28 w 28"/>
                  <a:gd name="T1" fmla="*/ 5 h 28"/>
                  <a:gd name="T2" fmla="*/ 0 w 28"/>
                  <a:gd name="T3" fmla="*/ 28 h 28"/>
                  <a:gd name="T4" fmla="*/ 28 w 28"/>
                  <a:gd name="T5" fmla="*/ 5 h 28"/>
                </a:gdLst>
                <a:ahLst/>
                <a:cxnLst>
                  <a:cxn ang="0">
                    <a:pos x="T0" y="T1"/>
                  </a:cxn>
                  <a:cxn ang="0">
                    <a:pos x="T2" y="T3"/>
                  </a:cxn>
                  <a:cxn ang="0">
                    <a:pos x="T4" y="T5"/>
                  </a:cxn>
                </a:cxnLst>
                <a:rect l="0" t="0" r="r" b="b"/>
                <a:pathLst>
                  <a:path w="28" h="28">
                    <a:moveTo>
                      <a:pt x="28" y="5"/>
                    </a:moveTo>
                    <a:cubicBezTo>
                      <a:pt x="28" y="5"/>
                      <a:pt x="26" y="26"/>
                      <a:pt x="0" y="28"/>
                    </a:cubicBezTo>
                    <a:cubicBezTo>
                      <a:pt x="0" y="28"/>
                      <a:pt x="4" y="0"/>
                      <a:pt x="2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4" name="Freeform 486"/>
              <p:cNvSpPr>
                <a:spLocks noEditPoints="1"/>
              </p:cNvSpPr>
              <p:nvPr/>
            </p:nvSpPr>
            <p:spPr bwMode="auto">
              <a:xfrm>
                <a:off x="4497" y="3515"/>
                <a:ext cx="58" cy="65"/>
              </a:xfrm>
              <a:custGeom>
                <a:avLst/>
                <a:gdLst>
                  <a:gd name="T0" fmla="*/ 43 w 43"/>
                  <a:gd name="T1" fmla="*/ 48 h 48"/>
                  <a:gd name="T2" fmla="*/ 36 w 43"/>
                  <a:gd name="T3" fmla="*/ 48 h 48"/>
                  <a:gd name="T4" fmla="*/ 31 w 43"/>
                  <a:gd name="T5" fmla="*/ 34 h 48"/>
                  <a:gd name="T6" fmla="*/ 11 w 43"/>
                  <a:gd name="T7" fmla="*/ 34 h 48"/>
                  <a:gd name="T8" fmla="*/ 6 w 43"/>
                  <a:gd name="T9" fmla="*/ 48 h 48"/>
                  <a:gd name="T10" fmla="*/ 0 w 43"/>
                  <a:gd name="T11" fmla="*/ 48 h 48"/>
                  <a:gd name="T12" fmla="*/ 18 w 43"/>
                  <a:gd name="T13" fmla="*/ 0 h 48"/>
                  <a:gd name="T14" fmla="*/ 24 w 43"/>
                  <a:gd name="T15" fmla="*/ 0 h 48"/>
                  <a:gd name="T16" fmla="*/ 43 w 43"/>
                  <a:gd name="T17" fmla="*/ 48 h 48"/>
                  <a:gd name="T18" fmla="*/ 29 w 43"/>
                  <a:gd name="T19" fmla="*/ 29 h 48"/>
                  <a:gd name="T20" fmla="*/ 22 w 43"/>
                  <a:gd name="T21" fmla="*/ 9 h 48"/>
                  <a:gd name="T22" fmla="*/ 21 w 43"/>
                  <a:gd name="T23" fmla="*/ 6 h 48"/>
                  <a:gd name="T24" fmla="*/ 21 w 43"/>
                  <a:gd name="T25" fmla="*/ 6 h 48"/>
                  <a:gd name="T26" fmla="*/ 20 w 43"/>
                  <a:gd name="T27" fmla="*/ 9 h 48"/>
                  <a:gd name="T28" fmla="*/ 13 w 43"/>
                  <a:gd name="T29" fmla="*/ 29 h 48"/>
                  <a:gd name="T30" fmla="*/ 29 w 43"/>
                  <a:gd name="T31"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8">
                    <a:moveTo>
                      <a:pt x="43" y="48"/>
                    </a:moveTo>
                    <a:cubicBezTo>
                      <a:pt x="36" y="48"/>
                      <a:pt x="36" y="48"/>
                      <a:pt x="36" y="48"/>
                    </a:cubicBezTo>
                    <a:cubicBezTo>
                      <a:pt x="31" y="34"/>
                      <a:pt x="31" y="34"/>
                      <a:pt x="31" y="34"/>
                    </a:cubicBezTo>
                    <a:cubicBezTo>
                      <a:pt x="11" y="34"/>
                      <a:pt x="11" y="34"/>
                      <a:pt x="11" y="34"/>
                    </a:cubicBezTo>
                    <a:cubicBezTo>
                      <a:pt x="6" y="48"/>
                      <a:pt x="6" y="48"/>
                      <a:pt x="6" y="48"/>
                    </a:cubicBezTo>
                    <a:cubicBezTo>
                      <a:pt x="0" y="48"/>
                      <a:pt x="0" y="48"/>
                      <a:pt x="0" y="48"/>
                    </a:cubicBezTo>
                    <a:cubicBezTo>
                      <a:pt x="18" y="0"/>
                      <a:pt x="18" y="0"/>
                      <a:pt x="18" y="0"/>
                    </a:cubicBezTo>
                    <a:cubicBezTo>
                      <a:pt x="24" y="0"/>
                      <a:pt x="24" y="0"/>
                      <a:pt x="24" y="0"/>
                    </a:cubicBezTo>
                    <a:lnTo>
                      <a:pt x="43" y="48"/>
                    </a:lnTo>
                    <a:close/>
                    <a:moveTo>
                      <a:pt x="29" y="29"/>
                    </a:moveTo>
                    <a:cubicBezTo>
                      <a:pt x="22" y="9"/>
                      <a:pt x="22" y="9"/>
                      <a:pt x="22" y="9"/>
                    </a:cubicBezTo>
                    <a:cubicBezTo>
                      <a:pt x="22" y="8"/>
                      <a:pt x="21" y="7"/>
                      <a:pt x="21" y="6"/>
                    </a:cubicBezTo>
                    <a:cubicBezTo>
                      <a:pt x="21" y="6"/>
                      <a:pt x="21" y="6"/>
                      <a:pt x="21" y="6"/>
                    </a:cubicBezTo>
                    <a:cubicBezTo>
                      <a:pt x="21" y="7"/>
                      <a:pt x="20" y="8"/>
                      <a:pt x="20" y="9"/>
                    </a:cubicBezTo>
                    <a:cubicBezTo>
                      <a:pt x="13" y="29"/>
                      <a:pt x="13" y="29"/>
                      <a:pt x="13" y="29"/>
                    </a:cubicBezTo>
                    <a:lnTo>
                      <a:pt x="29" y="29"/>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5" name="Freeform 487"/>
              <p:cNvSpPr>
                <a:spLocks noEditPoints="1"/>
              </p:cNvSpPr>
              <p:nvPr/>
            </p:nvSpPr>
            <p:spPr bwMode="auto">
              <a:xfrm>
                <a:off x="4724" y="3515"/>
                <a:ext cx="41" cy="65"/>
              </a:xfrm>
              <a:custGeom>
                <a:avLst/>
                <a:gdLst>
                  <a:gd name="T0" fmla="*/ 0 w 30"/>
                  <a:gd name="T1" fmla="*/ 48 h 48"/>
                  <a:gd name="T2" fmla="*/ 0 w 30"/>
                  <a:gd name="T3" fmla="*/ 0 h 48"/>
                  <a:gd name="T4" fmla="*/ 14 w 30"/>
                  <a:gd name="T5" fmla="*/ 0 h 48"/>
                  <a:gd name="T6" fmla="*/ 24 w 30"/>
                  <a:gd name="T7" fmla="*/ 3 h 48"/>
                  <a:gd name="T8" fmla="*/ 27 w 30"/>
                  <a:gd name="T9" fmla="*/ 11 h 48"/>
                  <a:gd name="T10" fmla="*/ 25 w 30"/>
                  <a:gd name="T11" fmla="*/ 18 h 48"/>
                  <a:gd name="T12" fmla="*/ 19 w 30"/>
                  <a:gd name="T13" fmla="*/ 22 h 48"/>
                  <a:gd name="T14" fmla="*/ 19 w 30"/>
                  <a:gd name="T15" fmla="*/ 22 h 48"/>
                  <a:gd name="T16" fmla="*/ 27 w 30"/>
                  <a:gd name="T17" fmla="*/ 26 h 48"/>
                  <a:gd name="T18" fmla="*/ 30 w 30"/>
                  <a:gd name="T19" fmla="*/ 34 h 48"/>
                  <a:gd name="T20" fmla="*/ 25 w 30"/>
                  <a:gd name="T21" fmla="*/ 44 h 48"/>
                  <a:gd name="T22" fmla="*/ 14 w 30"/>
                  <a:gd name="T23" fmla="*/ 48 h 48"/>
                  <a:gd name="T24" fmla="*/ 0 w 30"/>
                  <a:gd name="T25" fmla="*/ 48 h 48"/>
                  <a:gd name="T26" fmla="*/ 6 w 30"/>
                  <a:gd name="T27" fmla="*/ 5 h 48"/>
                  <a:gd name="T28" fmla="*/ 6 w 30"/>
                  <a:gd name="T29" fmla="*/ 20 h 48"/>
                  <a:gd name="T30" fmla="*/ 12 w 30"/>
                  <a:gd name="T31" fmla="*/ 20 h 48"/>
                  <a:gd name="T32" fmla="*/ 19 w 30"/>
                  <a:gd name="T33" fmla="*/ 18 h 48"/>
                  <a:gd name="T34" fmla="*/ 21 w 30"/>
                  <a:gd name="T35" fmla="*/ 12 h 48"/>
                  <a:gd name="T36" fmla="*/ 12 w 30"/>
                  <a:gd name="T37" fmla="*/ 5 h 48"/>
                  <a:gd name="T38" fmla="*/ 6 w 30"/>
                  <a:gd name="T39" fmla="*/ 5 h 48"/>
                  <a:gd name="T40" fmla="*/ 6 w 30"/>
                  <a:gd name="T41" fmla="*/ 25 h 48"/>
                  <a:gd name="T42" fmla="*/ 6 w 30"/>
                  <a:gd name="T43" fmla="*/ 43 h 48"/>
                  <a:gd name="T44" fmla="*/ 13 w 30"/>
                  <a:gd name="T45" fmla="*/ 43 h 48"/>
                  <a:gd name="T46" fmla="*/ 21 w 30"/>
                  <a:gd name="T47" fmla="*/ 40 h 48"/>
                  <a:gd name="T48" fmla="*/ 24 w 30"/>
                  <a:gd name="T49" fmla="*/ 34 h 48"/>
                  <a:gd name="T50" fmla="*/ 12 w 30"/>
                  <a:gd name="T51" fmla="*/ 25 h 48"/>
                  <a:gd name="T52" fmla="*/ 6 w 30"/>
                  <a:gd name="T53"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48">
                    <a:moveTo>
                      <a:pt x="0" y="48"/>
                    </a:moveTo>
                    <a:cubicBezTo>
                      <a:pt x="0" y="0"/>
                      <a:pt x="0" y="0"/>
                      <a:pt x="0" y="0"/>
                    </a:cubicBezTo>
                    <a:cubicBezTo>
                      <a:pt x="14" y="0"/>
                      <a:pt x="14" y="0"/>
                      <a:pt x="14" y="0"/>
                    </a:cubicBezTo>
                    <a:cubicBezTo>
                      <a:pt x="18" y="0"/>
                      <a:pt x="21" y="1"/>
                      <a:pt x="24" y="3"/>
                    </a:cubicBezTo>
                    <a:cubicBezTo>
                      <a:pt x="26" y="5"/>
                      <a:pt x="27" y="8"/>
                      <a:pt x="27" y="11"/>
                    </a:cubicBezTo>
                    <a:cubicBezTo>
                      <a:pt x="27" y="14"/>
                      <a:pt x="27" y="16"/>
                      <a:pt x="25" y="18"/>
                    </a:cubicBezTo>
                    <a:cubicBezTo>
                      <a:pt x="24" y="20"/>
                      <a:pt x="22" y="21"/>
                      <a:pt x="19" y="22"/>
                    </a:cubicBezTo>
                    <a:cubicBezTo>
                      <a:pt x="19" y="22"/>
                      <a:pt x="19" y="22"/>
                      <a:pt x="19" y="22"/>
                    </a:cubicBezTo>
                    <a:cubicBezTo>
                      <a:pt x="22" y="23"/>
                      <a:pt x="25" y="24"/>
                      <a:pt x="27" y="26"/>
                    </a:cubicBezTo>
                    <a:cubicBezTo>
                      <a:pt x="29" y="28"/>
                      <a:pt x="30" y="31"/>
                      <a:pt x="30" y="34"/>
                    </a:cubicBezTo>
                    <a:cubicBezTo>
                      <a:pt x="30" y="38"/>
                      <a:pt x="28" y="41"/>
                      <a:pt x="25" y="44"/>
                    </a:cubicBezTo>
                    <a:cubicBezTo>
                      <a:pt x="22" y="47"/>
                      <a:pt x="19" y="48"/>
                      <a:pt x="14" y="48"/>
                    </a:cubicBezTo>
                    <a:lnTo>
                      <a:pt x="0" y="48"/>
                    </a:lnTo>
                    <a:close/>
                    <a:moveTo>
                      <a:pt x="6" y="5"/>
                    </a:moveTo>
                    <a:cubicBezTo>
                      <a:pt x="6" y="20"/>
                      <a:pt x="6" y="20"/>
                      <a:pt x="6" y="20"/>
                    </a:cubicBezTo>
                    <a:cubicBezTo>
                      <a:pt x="12" y="20"/>
                      <a:pt x="12" y="20"/>
                      <a:pt x="12" y="20"/>
                    </a:cubicBezTo>
                    <a:cubicBezTo>
                      <a:pt x="15" y="20"/>
                      <a:pt x="17" y="20"/>
                      <a:pt x="19" y="18"/>
                    </a:cubicBezTo>
                    <a:cubicBezTo>
                      <a:pt x="21" y="17"/>
                      <a:pt x="21" y="15"/>
                      <a:pt x="21" y="12"/>
                    </a:cubicBezTo>
                    <a:cubicBezTo>
                      <a:pt x="21" y="7"/>
                      <a:pt x="18" y="5"/>
                      <a:pt x="12" y="5"/>
                    </a:cubicBezTo>
                    <a:lnTo>
                      <a:pt x="6" y="5"/>
                    </a:lnTo>
                    <a:close/>
                    <a:moveTo>
                      <a:pt x="6" y="25"/>
                    </a:moveTo>
                    <a:cubicBezTo>
                      <a:pt x="6" y="43"/>
                      <a:pt x="6" y="43"/>
                      <a:pt x="6" y="43"/>
                    </a:cubicBezTo>
                    <a:cubicBezTo>
                      <a:pt x="13" y="43"/>
                      <a:pt x="13" y="43"/>
                      <a:pt x="13" y="43"/>
                    </a:cubicBezTo>
                    <a:cubicBezTo>
                      <a:pt x="17" y="43"/>
                      <a:pt x="19" y="42"/>
                      <a:pt x="21" y="40"/>
                    </a:cubicBezTo>
                    <a:cubicBezTo>
                      <a:pt x="23" y="39"/>
                      <a:pt x="24" y="37"/>
                      <a:pt x="24" y="34"/>
                    </a:cubicBezTo>
                    <a:cubicBezTo>
                      <a:pt x="24" y="28"/>
                      <a:pt x="20" y="25"/>
                      <a:pt x="12" y="25"/>
                    </a:cubicBezTo>
                    <a:lnTo>
                      <a:pt x="6" y="2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6" name="Freeform 488"/>
              <p:cNvSpPr>
                <a:spLocks/>
              </p:cNvSpPr>
              <p:nvPr/>
            </p:nvSpPr>
            <p:spPr bwMode="auto">
              <a:xfrm>
                <a:off x="5609" y="3478"/>
                <a:ext cx="54" cy="60"/>
              </a:xfrm>
              <a:custGeom>
                <a:avLst/>
                <a:gdLst>
                  <a:gd name="T0" fmla="*/ 28 w 39"/>
                  <a:gd name="T1" fmla="*/ 1 h 44"/>
                  <a:gd name="T2" fmla="*/ 20 w 39"/>
                  <a:gd name="T3" fmla="*/ 0 h 44"/>
                  <a:gd name="T4" fmla="*/ 9 w 39"/>
                  <a:gd name="T5" fmla="*/ 9 h 44"/>
                  <a:gd name="T6" fmla="*/ 0 w 39"/>
                  <a:gd name="T7" fmla="*/ 31 h 44"/>
                  <a:gd name="T8" fmla="*/ 26 w 39"/>
                  <a:gd name="T9" fmla="*/ 44 h 44"/>
                  <a:gd name="T10" fmla="*/ 36 w 39"/>
                  <a:gd name="T11" fmla="*/ 20 h 44"/>
                  <a:gd name="T12" fmla="*/ 28 w 39"/>
                  <a:gd name="T13" fmla="*/ 1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28" y="1"/>
                    </a:moveTo>
                    <a:cubicBezTo>
                      <a:pt x="26" y="0"/>
                      <a:pt x="23" y="0"/>
                      <a:pt x="20" y="0"/>
                    </a:cubicBezTo>
                    <a:cubicBezTo>
                      <a:pt x="16" y="1"/>
                      <a:pt x="11" y="4"/>
                      <a:pt x="9" y="9"/>
                    </a:cubicBezTo>
                    <a:cubicBezTo>
                      <a:pt x="9" y="9"/>
                      <a:pt x="5" y="19"/>
                      <a:pt x="0" y="31"/>
                    </a:cubicBezTo>
                    <a:cubicBezTo>
                      <a:pt x="26" y="44"/>
                      <a:pt x="26" y="44"/>
                      <a:pt x="26" y="44"/>
                    </a:cubicBezTo>
                    <a:cubicBezTo>
                      <a:pt x="36" y="20"/>
                      <a:pt x="36" y="20"/>
                      <a:pt x="36" y="20"/>
                    </a:cubicBezTo>
                    <a:cubicBezTo>
                      <a:pt x="39" y="13"/>
                      <a:pt x="36" y="4"/>
                      <a:pt x="28" y="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7" name="Freeform 489"/>
              <p:cNvSpPr>
                <a:spLocks/>
              </p:cNvSpPr>
              <p:nvPr/>
            </p:nvSpPr>
            <p:spPr bwMode="auto">
              <a:xfrm>
                <a:off x="5315" y="3718"/>
                <a:ext cx="104" cy="347"/>
              </a:xfrm>
              <a:custGeom>
                <a:avLst/>
                <a:gdLst>
                  <a:gd name="T0" fmla="*/ 0 w 76"/>
                  <a:gd name="T1" fmla="*/ 253 h 253"/>
                  <a:gd name="T2" fmla="*/ 49 w 76"/>
                  <a:gd name="T3" fmla="*/ 253 h 253"/>
                  <a:gd name="T4" fmla="*/ 76 w 76"/>
                  <a:gd name="T5" fmla="*/ 9 h 253"/>
                  <a:gd name="T6" fmla="*/ 15 w 76"/>
                  <a:gd name="T7" fmla="*/ 0 h 253"/>
                  <a:gd name="T8" fmla="*/ 0 w 76"/>
                  <a:gd name="T9" fmla="*/ 253 h 253"/>
                </a:gdLst>
                <a:ahLst/>
                <a:cxnLst>
                  <a:cxn ang="0">
                    <a:pos x="T0" y="T1"/>
                  </a:cxn>
                  <a:cxn ang="0">
                    <a:pos x="T2" y="T3"/>
                  </a:cxn>
                  <a:cxn ang="0">
                    <a:pos x="T4" y="T5"/>
                  </a:cxn>
                  <a:cxn ang="0">
                    <a:pos x="T6" y="T7"/>
                  </a:cxn>
                  <a:cxn ang="0">
                    <a:pos x="T8" y="T9"/>
                  </a:cxn>
                </a:cxnLst>
                <a:rect l="0" t="0" r="r" b="b"/>
                <a:pathLst>
                  <a:path w="76" h="253">
                    <a:moveTo>
                      <a:pt x="0" y="253"/>
                    </a:moveTo>
                    <a:cubicBezTo>
                      <a:pt x="49" y="253"/>
                      <a:pt x="49" y="253"/>
                      <a:pt x="49" y="253"/>
                    </a:cubicBezTo>
                    <a:cubicBezTo>
                      <a:pt x="49" y="150"/>
                      <a:pt x="76" y="10"/>
                      <a:pt x="76" y="9"/>
                    </a:cubicBezTo>
                    <a:cubicBezTo>
                      <a:pt x="15" y="0"/>
                      <a:pt x="15" y="0"/>
                      <a:pt x="15" y="0"/>
                    </a:cubicBezTo>
                    <a:cubicBezTo>
                      <a:pt x="14" y="4"/>
                      <a:pt x="0" y="146"/>
                      <a:pt x="0" y="2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8" name="Freeform 490"/>
              <p:cNvSpPr>
                <a:spLocks/>
              </p:cNvSpPr>
              <p:nvPr/>
            </p:nvSpPr>
            <p:spPr bwMode="auto">
              <a:xfrm>
                <a:off x="5415" y="3725"/>
                <a:ext cx="85" cy="337"/>
              </a:xfrm>
              <a:custGeom>
                <a:avLst/>
                <a:gdLst>
                  <a:gd name="T0" fmla="*/ 0 w 85"/>
                  <a:gd name="T1" fmla="*/ 0 h 337"/>
                  <a:gd name="T2" fmla="*/ 16 w 85"/>
                  <a:gd name="T3" fmla="*/ 337 h 337"/>
                  <a:gd name="T4" fmla="*/ 85 w 85"/>
                  <a:gd name="T5" fmla="*/ 337 h 337"/>
                  <a:gd name="T6" fmla="*/ 85 w 85"/>
                  <a:gd name="T7" fmla="*/ 0 h 337"/>
                  <a:gd name="T8" fmla="*/ 0 w 85"/>
                  <a:gd name="T9" fmla="*/ 0 h 337"/>
                </a:gdLst>
                <a:ahLst/>
                <a:cxnLst>
                  <a:cxn ang="0">
                    <a:pos x="T0" y="T1"/>
                  </a:cxn>
                  <a:cxn ang="0">
                    <a:pos x="T2" y="T3"/>
                  </a:cxn>
                  <a:cxn ang="0">
                    <a:pos x="T4" y="T5"/>
                  </a:cxn>
                  <a:cxn ang="0">
                    <a:pos x="T6" y="T7"/>
                  </a:cxn>
                  <a:cxn ang="0">
                    <a:pos x="T8" y="T9"/>
                  </a:cxn>
                </a:cxnLst>
                <a:rect l="0" t="0" r="r" b="b"/>
                <a:pathLst>
                  <a:path w="85" h="337">
                    <a:moveTo>
                      <a:pt x="0" y="0"/>
                    </a:moveTo>
                    <a:lnTo>
                      <a:pt x="16" y="337"/>
                    </a:lnTo>
                    <a:lnTo>
                      <a:pt x="85" y="337"/>
                    </a:lnTo>
                    <a:lnTo>
                      <a:pt x="8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9" name="Freeform 491"/>
              <p:cNvSpPr>
                <a:spLocks/>
              </p:cNvSpPr>
              <p:nvPr/>
            </p:nvSpPr>
            <p:spPr bwMode="auto">
              <a:xfrm>
                <a:off x="5334" y="3501"/>
                <a:ext cx="167" cy="321"/>
              </a:xfrm>
              <a:custGeom>
                <a:avLst/>
                <a:gdLst>
                  <a:gd name="T0" fmla="*/ 34 w 122"/>
                  <a:gd name="T1" fmla="*/ 0 h 235"/>
                  <a:gd name="T2" fmla="*/ 9 w 122"/>
                  <a:gd name="T3" fmla="*/ 6 h 235"/>
                  <a:gd name="T4" fmla="*/ 0 w 122"/>
                  <a:gd name="T5" fmla="*/ 16 h 235"/>
                  <a:gd name="T6" fmla="*/ 0 w 122"/>
                  <a:gd name="T7" fmla="*/ 235 h 235"/>
                  <a:gd name="T8" fmla="*/ 122 w 122"/>
                  <a:gd name="T9" fmla="*/ 235 h 235"/>
                  <a:gd name="T10" fmla="*/ 122 w 122"/>
                  <a:gd name="T11" fmla="*/ 10 h 235"/>
                  <a:gd name="T12" fmla="*/ 113 w 122"/>
                  <a:gd name="T13" fmla="*/ 0 h 235"/>
                  <a:gd name="T14" fmla="*/ 88 w 122"/>
                  <a:gd name="T15" fmla="*/ 0 h 235"/>
                  <a:gd name="T16" fmla="*/ 61 w 122"/>
                  <a:gd name="T17" fmla="*/ 23 h 235"/>
                  <a:gd name="T18" fmla="*/ 34 w 122"/>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35">
                    <a:moveTo>
                      <a:pt x="34" y="0"/>
                    </a:moveTo>
                    <a:cubicBezTo>
                      <a:pt x="9" y="6"/>
                      <a:pt x="9" y="6"/>
                      <a:pt x="9" y="6"/>
                    </a:cubicBezTo>
                    <a:cubicBezTo>
                      <a:pt x="4" y="6"/>
                      <a:pt x="0" y="11"/>
                      <a:pt x="0" y="16"/>
                    </a:cubicBezTo>
                    <a:cubicBezTo>
                      <a:pt x="0" y="235"/>
                      <a:pt x="0" y="235"/>
                      <a:pt x="0" y="235"/>
                    </a:cubicBezTo>
                    <a:cubicBezTo>
                      <a:pt x="122" y="235"/>
                      <a:pt x="122" y="235"/>
                      <a:pt x="122" y="235"/>
                    </a:cubicBezTo>
                    <a:cubicBezTo>
                      <a:pt x="122" y="10"/>
                      <a:pt x="122" y="10"/>
                      <a:pt x="122" y="10"/>
                    </a:cubicBezTo>
                    <a:cubicBezTo>
                      <a:pt x="122" y="5"/>
                      <a:pt x="118" y="0"/>
                      <a:pt x="113" y="0"/>
                    </a:cubicBezTo>
                    <a:cubicBezTo>
                      <a:pt x="88" y="0"/>
                      <a:pt x="88" y="0"/>
                      <a:pt x="88" y="0"/>
                    </a:cubicBezTo>
                    <a:cubicBezTo>
                      <a:pt x="61" y="23"/>
                      <a:pt x="61" y="23"/>
                      <a:pt x="61" y="23"/>
                    </a:cubicBez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0" name="Oval 492"/>
              <p:cNvSpPr>
                <a:spLocks noChangeArrowheads="1"/>
              </p:cNvSpPr>
              <p:nvPr/>
            </p:nvSpPr>
            <p:spPr bwMode="auto">
              <a:xfrm>
                <a:off x="5358" y="3383"/>
                <a:ext cx="120" cy="11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1" name="Freeform 493"/>
              <p:cNvSpPr>
                <a:spLocks/>
              </p:cNvSpPr>
              <p:nvPr/>
            </p:nvSpPr>
            <p:spPr bwMode="auto">
              <a:xfrm>
                <a:off x="5355" y="3378"/>
                <a:ext cx="72" cy="60"/>
              </a:xfrm>
              <a:custGeom>
                <a:avLst/>
                <a:gdLst>
                  <a:gd name="T0" fmla="*/ 53 w 53"/>
                  <a:gd name="T1" fmla="*/ 3 h 44"/>
                  <a:gd name="T2" fmla="*/ 0 w 53"/>
                  <a:gd name="T3" fmla="*/ 44 h 44"/>
                  <a:gd name="T4" fmla="*/ 53 w 53"/>
                  <a:gd name="T5" fmla="*/ 3 h 44"/>
                </a:gdLst>
                <a:ahLst/>
                <a:cxnLst>
                  <a:cxn ang="0">
                    <a:pos x="T0" y="T1"/>
                  </a:cxn>
                  <a:cxn ang="0">
                    <a:pos x="T2" y="T3"/>
                  </a:cxn>
                  <a:cxn ang="0">
                    <a:pos x="T4" y="T5"/>
                  </a:cxn>
                </a:cxnLst>
                <a:rect l="0" t="0" r="r" b="b"/>
                <a:pathLst>
                  <a:path w="53" h="44">
                    <a:moveTo>
                      <a:pt x="53" y="3"/>
                    </a:moveTo>
                    <a:cubicBezTo>
                      <a:pt x="53" y="3"/>
                      <a:pt x="40" y="35"/>
                      <a:pt x="0" y="44"/>
                    </a:cubicBezTo>
                    <a:cubicBezTo>
                      <a:pt x="0" y="44"/>
                      <a:pt x="8" y="0"/>
                      <a:pt x="53" y="3"/>
                    </a:cubicBezTo>
                  </a:path>
                </a:pathLst>
              </a:custGeom>
              <a:solidFill>
                <a:srgbClr val="F16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2" name="Freeform 494"/>
              <p:cNvSpPr>
                <a:spLocks/>
              </p:cNvSpPr>
              <p:nvPr/>
            </p:nvSpPr>
            <p:spPr bwMode="auto">
              <a:xfrm>
                <a:off x="5427" y="3382"/>
                <a:ext cx="65" cy="67"/>
              </a:xfrm>
              <a:custGeom>
                <a:avLst/>
                <a:gdLst>
                  <a:gd name="T0" fmla="*/ 0 w 47"/>
                  <a:gd name="T1" fmla="*/ 0 h 49"/>
                  <a:gd name="T2" fmla="*/ 39 w 47"/>
                  <a:gd name="T3" fmla="*/ 49 h 49"/>
                  <a:gd name="T4" fmla="*/ 0 w 47"/>
                  <a:gd name="T5" fmla="*/ 0 h 49"/>
                </a:gdLst>
                <a:ahLst/>
                <a:cxnLst>
                  <a:cxn ang="0">
                    <a:pos x="T0" y="T1"/>
                  </a:cxn>
                  <a:cxn ang="0">
                    <a:pos x="T2" y="T3"/>
                  </a:cxn>
                  <a:cxn ang="0">
                    <a:pos x="T4" y="T5"/>
                  </a:cxn>
                </a:cxnLst>
                <a:rect l="0" t="0" r="r" b="b"/>
                <a:pathLst>
                  <a:path w="47" h="49">
                    <a:moveTo>
                      <a:pt x="0" y="0"/>
                    </a:moveTo>
                    <a:cubicBezTo>
                      <a:pt x="0" y="0"/>
                      <a:pt x="20" y="48"/>
                      <a:pt x="39" y="49"/>
                    </a:cubicBezTo>
                    <a:cubicBezTo>
                      <a:pt x="39" y="49"/>
                      <a:pt x="47" y="13"/>
                      <a:pt x="0" y="0"/>
                    </a:cubicBezTo>
                  </a:path>
                </a:pathLst>
              </a:custGeom>
              <a:solidFill>
                <a:srgbClr val="F16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3" name="Freeform 495"/>
              <p:cNvSpPr>
                <a:spLocks/>
              </p:cNvSpPr>
              <p:nvPr/>
            </p:nvSpPr>
            <p:spPr bwMode="auto">
              <a:xfrm>
                <a:off x="5442" y="3397"/>
                <a:ext cx="36" cy="47"/>
              </a:xfrm>
              <a:custGeom>
                <a:avLst/>
                <a:gdLst>
                  <a:gd name="T0" fmla="*/ 0 w 26"/>
                  <a:gd name="T1" fmla="*/ 0 h 34"/>
                  <a:gd name="T2" fmla="*/ 26 w 26"/>
                  <a:gd name="T3" fmla="*/ 34 h 34"/>
                  <a:gd name="T4" fmla="*/ 0 w 26"/>
                  <a:gd name="T5" fmla="*/ 0 h 34"/>
                </a:gdLst>
                <a:ahLst/>
                <a:cxnLst>
                  <a:cxn ang="0">
                    <a:pos x="T0" y="T1"/>
                  </a:cxn>
                  <a:cxn ang="0">
                    <a:pos x="T2" y="T3"/>
                  </a:cxn>
                  <a:cxn ang="0">
                    <a:pos x="T4" y="T5"/>
                  </a:cxn>
                </a:cxnLst>
                <a:rect l="0" t="0" r="r" b="b"/>
                <a:pathLst>
                  <a:path w="26" h="34">
                    <a:moveTo>
                      <a:pt x="0" y="0"/>
                    </a:moveTo>
                    <a:cubicBezTo>
                      <a:pt x="26" y="34"/>
                      <a:pt x="26" y="34"/>
                      <a:pt x="26" y="34"/>
                    </a:cubicBezTo>
                    <a:cubicBezTo>
                      <a:pt x="26" y="34"/>
                      <a:pt x="13" y="10"/>
                      <a:pt x="0" y="0"/>
                    </a:cubicBezTo>
                  </a:path>
                </a:pathLst>
              </a:custGeom>
              <a:solidFill>
                <a:srgbClr val="DD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4" name="Freeform 496"/>
              <p:cNvSpPr>
                <a:spLocks/>
              </p:cNvSpPr>
              <p:nvPr/>
            </p:nvSpPr>
            <p:spPr bwMode="auto">
              <a:xfrm>
                <a:off x="5362" y="3407"/>
                <a:ext cx="39" cy="26"/>
              </a:xfrm>
              <a:custGeom>
                <a:avLst/>
                <a:gdLst>
                  <a:gd name="T0" fmla="*/ 29 w 29"/>
                  <a:gd name="T1" fmla="*/ 0 h 19"/>
                  <a:gd name="T2" fmla="*/ 0 w 29"/>
                  <a:gd name="T3" fmla="*/ 19 h 19"/>
                  <a:gd name="T4" fmla="*/ 0 w 29"/>
                  <a:gd name="T5" fmla="*/ 19 h 19"/>
                  <a:gd name="T6" fmla="*/ 29 w 29"/>
                  <a:gd name="T7" fmla="*/ 0 h 19"/>
                </a:gdLst>
                <a:ahLst/>
                <a:cxnLst>
                  <a:cxn ang="0">
                    <a:pos x="T0" y="T1"/>
                  </a:cxn>
                  <a:cxn ang="0">
                    <a:pos x="T2" y="T3"/>
                  </a:cxn>
                  <a:cxn ang="0">
                    <a:pos x="T4" y="T5"/>
                  </a:cxn>
                  <a:cxn ang="0">
                    <a:pos x="T6" y="T7"/>
                  </a:cxn>
                </a:cxnLst>
                <a:rect l="0" t="0" r="r" b="b"/>
                <a:pathLst>
                  <a:path w="29" h="19">
                    <a:moveTo>
                      <a:pt x="29" y="0"/>
                    </a:moveTo>
                    <a:cubicBezTo>
                      <a:pt x="0" y="19"/>
                      <a:pt x="0" y="19"/>
                      <a:pt x="0" y="19"/>
                    </a:cubicBezTo>
                    <a:cubicBezTo>
                      <a:pt x="0" y="19"/>
                      <a:pt x="0" y="19"/>
                      <a:pt x="0" y="19"/>
                    </a:cubicBezTo>
                    <a:cubicBezTo>
                      <a:pt x="8" y="19"/>
                      <a:pt x="29" y="0"/>
                      <a:pt x="29" y="0"/>
                    </a:cubicBezTo>
                  </a:path>
                </a:pathLst>
              </a:custGeom>
              <a:solidFill>
                <a:srgbClr val="DD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5" name="Freeform 497"/>
              <p:cNvSpPr>
                <a:spLocks/>
              </p:cNvSpPr>
              <p:nvPr/>
            </p:nvSpPr>
            <p:spPr bwMode="auto">
              <a:xfrm>
                <a:off x="5530" y="3520"/>
                <a:ext cx="115" cy="93"/>
              </a:xfrm>
              <a:custGeom>
                <a:avLst/>
                <a:gdLst>
                  <a:gd name="T0" fmla="*/ 56 w 84"/>
                  <a:gd name="T1" fmla="*/ 67 h 68"/>
                  <a:gd name="T2" fmla="*/ 65 w 84"/>
                  <a:gd name="T3" fmla="*/ 58 h 68"/>
                  <a:gd name="T4" fmla="*/ 84 w 84"/>
                  <a:gd name="T5" fmla="*/ 13 h 68"/>
                  <a:gd name="T6" fmla="*/ 58 w 84"/>
                  <a:gd name="T7" fmla="*/ 0 h 68"/>
                  <a:gd name="T8" fmla="*/ 45 w 84"/>
                  <a:gd name="T9" fmla="*/ 31 h 68"/>
                  <a:gd name="T10" fmla="*/ 16 w 84"/>
                  <a:gd name="T11" fmla="*/ 13 h 68"/>
                  <a:gd name="T12" fmla="*/ 0 w 84"/>
                  <a:gd name="T13" fmla="*/ 38 h 68"/>
                  <a:gd name="T14" fmla="*/ 44 w 84"/>
                  <a:gd name="T15" fmla="*/ 65 h 68"/>
                  <a:gd name="T16" fmla="*/ 56 w 84"/>
                  <a:gd name="T1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56" y="67"/>
                    </a:moveTo>
                    <a:cubicBezTo>
                      <a:pt x="60" y="65"/>
                      <a:pt x="64" y="62"/>
                      <a:pt x="65" y="58"/>
                    </a:cubicBezTo>
                    <a:cubicBezTo>
                      <a:pt x="84" y="13"/>
                      <a:pt x="84" y="13"/>
                      <a:pt x="84" y="13"/>
                    </a:cubicBezTo>
                    <a:cubicBezTo>
                      <a:pt x="58" y="0"/>
                      <a:pt x="58" y="0"/>
                      <a:pt x="58" y="0"/>
                    </a:cubicBezTo>
                    <a:cubicBezTo>
                      <a:pt x="54" y="11"/>
                      <a:pt x="49" y="23"/>
                      <a:pt x="45" y="31"/>
                    </a:cubicBezTo>
                    <a:cubicBezTo>
                      <a:pt x="38" y="27"/>
                      <a:pt x="27" y="20"/>
                      <a:pt x="16" y="13"/>
                    </a:cubicBezTo>
                    <a:cubicBezTo>
                      <a:pt x="0" y="38"/>
                      <a:pt x="0" y="38"/>
                      <a:pt x="0" y="38"/>
                    </a:cubicBezTo>
                    <a:cubicBezTo>
                      <a:pt x="44" y="65"/>
                      <a:pt x="44" y="65"/>
                      <a:pt x="44" y="65"/>
                    </a:cubicBezTo>
                    <a:cubicBezTo>
                      <a:pt x="48" y="67"/>
                      <a:pt x="52" y="68"/>
                      <a:pt x="56" y="67"/>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6" name="Freeform 498"/>
              <p:cNvSpPr>
                <a:spLocks/>
              </p:cNvSpPr>
              <p:nvPr/>
            </p:nvSpPr>
            <p:spPr bwMode="auto">
              <a:xfrm>
                <a:off x="5173" y="3527"/>
                <a:ext cx="59" cy="62"/>
              </a:xfrm>
              <a:custGeom>
                <a:avLst/>
                <a:gdLst>
                  <a:gd name="T0" fmla="*/ 7 w 43"/>
                  <a:gd name="T1" fmla="*/ 4 h 45"/>
                  <a:gd name="T2" fmla="*/ 15 w 43"/>
                  <a:gd name="T3" fmla="*/ 1 h 45"/>
                  <a:gd name="T4" fmla="*/ 28 w 43"/>
                  <a:gd name="T5" fmla="*/ 6 h 45"/>
                  <a:gd name="T6" fmla="*/ 43 w 43"/>
                  <a:gd name="T7" fmla="*/ 25 h 45"/>
                  <a:gd name="T8" fmla="*/ 21 w 43"/>
                  <a:gd name="T9" fmla="*/ 45 h 45"/>
                  <a:gd name="T10" fmla="*/ 5 w 43"/>
                  <a:gd name="T11" fmla="*/ 24 h 45"/>
                  <a:gd name="T12" fmla="*/ 7 w 43"/>
                  <a:gd name="T13" fmla="*/ 4 h 45"/>
                </a:gdLst>
                <a:ahLst/>
                <a:cxnLst>
                  <a:cxn ang="0">
                    <a:pos x="T0" y="T1"/>
                  </a:cxn>
                  <a:cxn ang="0">
                    <a:pos x="T2" y="T3"/>
                  </a:cxn>
                  <a:cxn ang="0">
                    <a:pos x="T4" y="T5"/>
                  </a:cxn>
                  <a:cxn ang="0">
                    <a:pos x="T6" y="T7"/>
                  </a:cxn>
                  <a:cxn ang="0">
                    <a:pos x="T8" y="T9"/>
                  </a:cxn>
                  <a:cxn ang="0">
                    <a:pos x="T10" y="T11"/>
                  </a:cxn>
                  <a:cxn ang="0">
                    <a:pos x="T12" y="T13"/>
                  </a:cxn>
                </a:cxnLst>
                <a:rect l="0" t="0" r="r" b="b"/>
                <a:pathLst>
                  <a:path w="43" h="45">
                    <a:moveTo>
                      <a:pt x="7" y="4"/>
                    </a:moveTo>
                    <a:cubicBezTo>
                      <a:pt x="9" y="2"/>
                      <a:pt x="12" y="1"/>
                      <a:pt x="15" y="1"/>
                    </a:cubicBezTo>
                    <a:cubicBezTo>
                      <a:pt x="20" y="0"/>
                      <a:pt x="24" y="2"/>
                      <a:pt x="28" y="6"/>
                    </a:cubicBezTo>
                    <a:cubicBezTo>
                      <a:pt x="28" y="6"/>
                      <a:pt x="34" y="15"/>
                      <a:pt x="43" y="25"/>
                    </a:cubicBezTo>
                    <a:cubicBezTo>
                      <a:pt x="21" y="45"/>
                      <a:pt x="21" y="45"/>
                      <a:pt x="21" y="45"/>
                    </a:cubicBezTo>
                    <a:cubicBezTo>
                      <a:pt x="5" y="24"/>
                      <a:pt x="5" y="24"/>
                      <a:pt x="5" y="24"/>
                    </a:cubicBezTo>
                    <a:cubicBezTo>
                      <a:pt x="0" y="18"/>
                      <a:pt x="1" y="9"/>
                      <a:pt x="7" y="4"/>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7" name="Freeform 499"/>
              <p:cNvSpPr>
                <a:spLocks/>
              </p:cNvSpPr>
              <p:nvPr/>
            </p:nvSpPr>
            <p:spPr bwMode="auto">
              <a:xfrm>
                <a:off x="5201" y="3561"/>
                <a:ext cx="120" cy="88"/>
              </a:xfrm>
              <a:custGeom>
                <a:avLst/>
                <a:gdLst>
                  <a:gd name="T0" fmla="*/ 41 w 87"/>
                  <a:gd name="T1" fmla="*/ 64 h 64"/>
                  <a:gd name="T2" fmla="*/ 30 w 87"/>
                  <a:gd name="T3" fmla="*/ 58 h 64"/>
                  <a:gd name="T4" fmla="*/ 0 w 87"/>
                  <a:gd name="T5" fmla="*/ 20 h 64"/>
                  <a:gd name="T6" fmla="*/ 22 w 87"/>
                  <a:gd name="T7" fmla="*/ 0 h 64"/>
                  <a:gd name="T8" fmla="*/ 42 w 87"/>
                  <a:gd name="T9" fmla="*/ 27 h 64"/>
                  <a:gd name="T10" fmla="*/ 66 w 87"/>
                  <a:gd name="T11" fmla="*/ 1 h 64"/>
                  <a:gd name="T12" fmla="*/ 87 w 87"/>
                  <a:gd name="T13" fmla="*/ 21 h 64"/>
                  <a:gd name="T14" fmla="*/ 52 w 87"/>
                  <a:gd name="T15" fmla="*/ 59 h 64"/>
                  <a:gd name="T16" fmla="*/ 41 w 87"/>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64">
                    <a:moveTo>
                      <a:pt x="41" y="64"/>
                    </a:moveTo>
                    <a:cubicBezTo>
                      <a:pt x="37" y="64"/>
                      <a:pt x="33" y="62"/>
                      <a:pt x="30" y="58"/>
                    </a:cubicBezTo>
                    <a:cubicBezTo>
                      <a:pt x="0" y="20"/>
                      <a:pt x="0" y="20"/>
                      <a:pt x="0" y="20"/>
                    </a:cubicBezTo>
                    <a:cubicBezTo>
                      <a:pt x="22" y="0"/>
                      <a:pt x="22" y="0"/>
                      <a:pt x="22" y="0"/>
                    </a:cubicBezTo>
                    <a:cubicBezTo>
                      <a:pt x="29" y="9"/>
                      <a:pt x="37" y="19"/>
                      <a:pt x="42" y="27"/>
                    </a:cubicBezTo>
                    <a:cubicBezTo>
                      <a:pt x="48" y="21"/>
                      <a:pt x="57" y="11"/>
                      <a:pt x="66" y="1"/>
                    </a:cubicBezTo>
                    <a:cubicBezTo>
                      <a:pt x="87" y="21"/>
                      <a:pt x="87" y="21"/>
                      <a:pt x="87" y="21"/>
                    </a:cubicBezTo>
                    <a:cubicBezTo>
                      <a:pt x="52" y="59"/>
                      <a:pt x="52" y="59"/>
                      <a:pt x="52" y="59"/>
                    </a:cubicBezTo>
                    <a:cubicBezTo>
                      <a:pt x="49" y="62"/>
                      <a:pt x="45" y="64"/>
                      <a:pt x="41" y="64"/>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8" name="Freeform 500"/>
              <p:cNvSpPr>
                <a:spLocks noEditPoints="1"/>
              </p:cNvSpPr>
              <p:nvPr/>
            </p:nvSpPr>
            <p:spPr bwMode="auto">
              <a:xfrm>
                <a:off x="5378" y="3584"/>
                <a:ext cx="25" cy="35"/>
              </a:xfrm>
              <a:custGeom>
                <a:avLst/>
                <a:gdLst>
                  <a:gd name="T0" fmla="*/ 12 w 18"/>
                  <a:gd name="T1" fmla="*/ 25 h 25"/>
                  <a:gd name="T2" fmla="*/ 12 w 18"/>
                  <a:gd name="T3" fmla="*/ 18 h 25"/>
                  <a:gd name="T4" fmla="*/ 0 w 18"/>
                  <a:gd name="T5" fmla="*/ 18 h 25"/>
                  <a:gd name="T6" fmla="*/ 0 w 18"/>
                  <a:gd name="T7" fmla="*/ 16 h 25"/>
                  <a:gd name="T8" fmla="*/ 11 w 18"/>
                  <a:gd name="T9" fmla="*/ 0 h 25"/>
                  <a:gd name="T10" fmla="*/ 15 w 18"/>
                  <a:gd name="T11" fmla="*/ 0 h 25"/>
                  <a:gd name="T12" fmla="*/ 15 w 18"/>
                  <a:gd name="T13" fmla="*/ 16 h 25"/>
                  <a:gd name="T14" fmla="*/ 18 w 18"/>
                  <a:gd name="T15" fmla="*/ 16 h 25"/>
                  <a:gd name="T16" fmla="*/ 18 w 18"/>
                  <a:gd name="T17" fmla="*/ 18 h 25"/>
                  <a:gd name="T18" fmla="*/ 15 w 18"/>
                  <a:gd name="T19" fmla="*/ 18 h 25"/>
                  <a:gd name="T20" fmla="*/ 15 w 18"/>
                  <a:gd name="T21" fmla="*/ 25 h 25"/>
                  <a:gd name="T22" fmla="*/ 12 w 18"/>
                  <a:gd name="T23" fmla="*/ 25 h 25"/>
                  <a:gd name="T24" fmla="*/ 12 w 18"/>
                  <a:gd name="T25" fmla="*/ 16 h 25"/>
                  <a:gd name="T26" fmla="*/ 12 w 18"/>
                  <a:gd name="T27" fmla="*/ 7 h 25"/>
                  <a:gd name="T28" fmla="*/ 12 w 18"/>
                  <a:gd name="T29" fmla="*/ 3 h 25"/>
                  <a:gd name="T30" fmla="*/ 12 w 18"/>
                  <a:gd name="T31" fmla="*/ 3 h 25"/>
                  <a:gd name="T32" fmla="*/ 10 w 18"/>
                  <a:gd name="T33" fmla="*/ 7 h 25"/>
                  <a:gd name="T34" fmla="*/ 4 w 18"/>
                  <a:gd name="T35" fmla="*/ 15 h 25"/>
                  <a:gd name="T36" fmla="*/ 4 w 18"/>
                  <a:gd name="T37" fmla="*/ 16 h 25"/>
                  <a:gd name="T38" fmla="*/ 12 w 18"/>
                  <a:gd name="T3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5">
                    <a:moveTo>
                      <a:pt x="12" y="25"/>
                    </a:moveTo>
                    <a:cubicBezTo>
                      <a:pt x="12" y="18"/>
                      <a:pt x="12" y="18"/>
                      <a:pt x="12" y="18"/>
                    </a:cubicBezTo>
                    <a:cubicBezTo>
                      <a:pt x="0" y="18"/>
                      <a:pt x="0" y="18"/>
                      <a:pt x="0" y="18"/>
                    </a:cubicBezTo>
                    <a:cubicBezTo>
                      <a:pt x="0" y="16"/>
                      <a:pt x="0" y="16"/>
                      <a:pt x="0" y="16"/>
                    </a:cubicBezTo>
                    <a:cubicBezTo>
                      <a:pt x="11" y="0"/>
                      <a:pt x="11" y="0"/>
                      <a:pt x="11" y="0"/>
                    </a:cubicBezTo>
                    <a:cubicBezTo>
                      <a:pt x="15" y="0"/>
                      <a:pt x="15" y="0"/>
                      <a:pt x="15" y="0"/>
                    </a:cubicBezTo>
                    <a:cubicBezTo>
                      <a:pt x="15" y="16"/>
                      <a:pt x="15" y="16"/>
                      <a:pt x="15" y="16"/>
                    </a:cubicBezTo>
                    <a:cubicBezTo>
                      <a:pt x="18" y="16"/>
                      <a:pt x="18" y="16"/>
                      <a:pt x="18" y="16"/>
                    </a:cubicBezTo>
                    <a:cubicBezTo>
                      <a:pt x="18" y="18"/>
                      <a:pt x="18" y="18"/>
                      <a:pt x="18" y="18"/>
                    </a:cubicBezTo>
                    <a:cubicBezTo>
                      <a:pt x="15" y="18"/>
                      <a:pt x="15" y="18"/>
                      <a:pt x="15" y="18"/>
                    </a:cubicBezTo>
                    <a:cubicBezTo>
                      <a:pt x="15" y="25"/>
                      <a:pt x="15" y="25"/>
                      <a:pt x="15" y="25"/>
                    </a:cubicBezTo>
                    <a:lnTo>
                      <a:pt x="12" y="25"/>
                    </a:lnTo>
                    <a:close/>
                    <a:moveTo>
                      <a:pt x="12" y="16"/>
                    </a:moveTo>
                    <a:cubicBezTo>
                      <a:pt x="12" y="7"/>
                      <a:pt x="12" y="7"/>
                      <a:pt x="12" y="7"/>
                    </a:cubicBezTo>
                    <a:cubicBezTo>
                      <a:pt x="12" y="6"/>
                      <a:pt x="12" y="5"/>
                      <a:pt x="12" y="3"/>
                    </a:cubicBezTo>
                    <a:cubicBezTo>
                      <a:pt x="12" y="3"/>
                      <a:pt x="12" y="3"/>
                      <a:pt x="12" y="3"/>
                    </a:cubicBezTo>
                    <a:cubicBezTo>
                      <a:pt x="11" y="5"/>
                      <a:pt x="10" y="6"/>
                      <a:pt x="10" y="7"/>
                    </a:cubicBezTo>
                    <a:cubicBezTo>
                      <a:pt x="4" y="15"/>
                      <a:pt x="4" y="15"/>
                      <a:pt x="4" y="15"/>
                    </a:cubicBezTo>
                    <a:cubicBezTo>
                      <a:pt x="4" y="16"/>
                      <a:pt x="4" y="16"/>
                      <a:pt x="4" y="16"/>
                    </a:cubicBez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9" name="Freeform 501"/>
              <p:cNvSpPr>
                <a:spLocks noEditPoints="1"/>
              </p:cNvSpPr>
              <p:nvPr/>
            </p:nvSpPr>
            <p:spPr bwMode="auto">
              <a:xfrm>
                <a:off x="5407" y="3584"/>
                <a:ext cx="22" cy="35"/>
              </a:xfrm>
              <a:custGeom>
                <a:avLst/>
                <a:gdLst>
                  <a:gd name="T0" fmla="*/ 16 w 16"/>
                  <a:gd name="T1" fmla="*/ 12 h 25"/>
                  <a:gd name="T2" fmla="*/ 8 w 16"/>
                  <a:gd name="T3" fmla="*/ 25 h 25"/>
                  <a:gd name="T4" fmla="*/ 0 w 16"/>
                  <a:gd name="T5" fmla="*/ 13 h 25"/>
                  <a:gd name="T6" fmla="*/ 8 w 16"/>
                  <a:gd name="T7" fmla="*/ 0 h 25"/>
                  <a:gd name="T8" fmla="*/ 16 w 16"/>
                  <a:gd name="T9" fmla="*/ 12 h 25"/>
                  <a:gd name="T10" fmla="*/ 3 w 16"/>
                  <a:gd name="T11" fmla="*/ 13 h 25"/>
                  <a:gd name="T12" fmla="*/ 8 w 16"/>
                  <a:gd name="T13" fmla="*/ 23 h 25"/>
                  <a:gd name="T14" fmla="*/ 13 w 16"/>
                  <a:gd name="T15" fmla="*/ 12 h 25"/>
                  <a:gd name="T16" fmla="*/ 8 w 16"/>
                  <a:gd name="T17" fmla="*/ 2 h 25"/>
                  <a:gd name="T18" fmla="*/ 3 w 16"/>
                  <a:gd name="T1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6" y="12"/>
                    </a:moveTo>
                    <a:cubicBezTo>
                      <a:pt x="16" y="21"/>
                      <a:pt x="13" y="25"/>
                      <a:pt x="8" y="25"/>
                    </a:cubicBezTo>
                    <a:cubicBezTo>
                      <a:pt x="3" y="25"/>
                      <a:pt x="0" y="21"/>
                      <a:pt x="0" y="13"/>
                    </a:cubicBezTo>
                    <a:cubicBezTo>
                      <a:pt x="0" y="4"/>
                      <a:pt x="3" y="0"/>
                      <a:pt x="8" y="0"/>
                    </a:cubicBezTo>
                    <a:cubicBezTo>
                      <a:pt x="13" y="0"/>
                      <a:pt x="16" y="4"/>
                      <a:pt x="16" y="12"/>
                    </a:cubicBezTo>
                    <a:close/>
                    <a:moveTo>
                      <a:pt x="3" y="13"/>
                    </a:moveTo>
                    <a:cubicBezTo>
                      <a:pt x="3" y="19"/>
                      <a:pt x="5" y="23"/>
                      <a:pt x="8" y="23"/>
                    </a:cubicBezTo>
                    <a:cubicBezTo>
                      <a:pt x="11" y="23"/>
                      <a:pt x="13" y="19"/>
                      <a:pt x="13" y="12"/>
                    </a:cubicBezTo>
                    <a:cubicBezTo>
                      <a:pt x="13" y="6"/>
                      <a:pt x="11" y="2"/>
                      <a:pt x="8" y="2"/>
                    </a:cubicBezTo>
                    <a:cubicBezTo>
                      <a:pt x="5" y="2"/>
                      <a:pt x="3" y="6"/>
                      <a:pt x="3"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0" name="Freeform 502"/>
              <p:cNvSpPr>
                <a:spLocks noEditPoints="1"/>
              </p:cNvSpPr>
              <p:nvPr/>
            </p:nvSpPr>
            <p:spPr bwMode="auto">
              <a:xfrm>
                <a:off x="5431" y="3584"/>
                <a:ext cx="25" cy="35"/>
              </a:xfrm>
              <a:custGeom>
                <a:avLst/>
                <a:gdLst>
                  <a:gd name="T0" fmla="*/ 12 w 18"/>
                  <a:gd name="T1" fmla="*/ 25 h 25"/>
                  <a:gd name="T2" fmla="*/ 12 w 18"/>
                  <a:gd name="T3" fmla="*/ 18 h 25"/>
                  <a:gd name="T4" fmla="*/ 0 w 18"/>
                  <a:gd name="T5" fmla="*/ 18 h 25"/>
                  <a:gd name="T6" fmla="*/ 0 w 18"/>
                  <a:gd name="T7" fmla="*/ 16 h 25"/>
                  <a:gd name="T8" fmla="*/ 11 w 18"/>
                  <a:gd name="T9" fmla="*/ 0 h 25"/>
                  <a:gd name="T10" fmla="*/ 15 w 18"/>
                  <a:gd name="T11" fmla="*/ 0 h 25"/>
                  <a:gd name="T12" fmla="*/ 15 w 18"/>
                  <a:gd name="T13" fmla="*/ 16 h 25"/>
                  <a:gd name="T14" fmla="*/ 18 w 18"/>
                  <a:gd name="T15" fmla="*/ 16 h 25"/>
                  <a:gd name="T16" fmla="*/ 18 w 18"/>
                  <a:gd name="T17" fmla="*/ 18 h 25"/>
                  <a:gd name="T18" fmla="*/ 15 w 18"/>
                  <a:gd name="T19" fmla="*/ 18 h 25"/>
                  <a:gd name="T20" fmla="*/ 15 w 18"/>
                  <a:gd name="T21" fmla="*/ 25 h 25"/>
                  <a:gd name="T22" fmla="*/ 12 w 18"/>
                  <a:gd name="T23" fmla="*/ 25 h 25"/>
                  <a:gd name="T24" fmla="*/ 12 w 18"/>
                  <a:gd name="T25" fmla="*/ 16 h 25"/>
                  <a:gd name="T26" fmla="*/ 12 w 18"/>
                  <a:gd name="T27" fmla="*/ 7 h 25"/>
                  <a:gd name="T28" fmla="*/ 12 w 18"/>
                  <a:gd name="T29" fmla="*/ 3 h 25"/>
                  <a:gd name="T30" fmla="*/ 12 w 18"/>
                  <a:gd name="T31" fmla="*/ 3 h 25"/>
                  <a:gd name="T32" fmla="*/ 10 w 18"/>
                  <a:gd name="T33" fmla="*/ 7 h 25"/>
                  <a:gd name="T34" fmla="*/ 4 w 18"/>
                  <a:gd name="T35" fmla="*/ 15 h 25"/>
                  <a:gd name="T36" fmla="*/ 4 w 18"/>
                  <a:gd name="T37" fmla="*/ 16 h 25"/>
                  <a:gd name="T38" fmla="*/ 12 w 18"/>
                  <a:gd name="T3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5">
                    <a:moveTo>
                      <a:pt x="12" y="25"/>
                    </a:moveTo>
                    <a:cubicBezTo>
                      <a:pt x="12" y="18"/>
                      <a:pt x="12" y="18"/>
                      <a:pt x="12" y="18"/>
                    </a:cubicBezTo>
                    <a:cubicBezTo>
                      <a:pt x="0" y="18"/>
                      <a:pt x="0" y="18"/>
                      <a:pt x="0" y="18"/>
                    </a:cubicBezTo>
                    <a:cubicBezTo>
                      <a:pt x="0" y="16"/>
                      <a:pt x="0" y="16"/>
                      <a:pt x="0" y="16"/>
                    </a:cubicBezTo>
                    <a:cubicBezTo>
                      <a:pt x="11" y="0"/>
                      <a:pt x="11" y="0"/>
                      <a:pt x="11" y="0"/>
                    </a:cubicBezTo>
                    <a:cubicBezTo>
                      <a:pt x="15" y="0"/>
                      <a:pt x="15" y="0"/>
                      <a:pt x="15" y="0"/>
                    </a:cubicBezTo>
                    <a:cubicBezTo>
                      <a:pt x="15" y="16"/>
                      <a:pt x="15" y="16"/>
                      <a:pt x="15" y="16"/>
                    </a:cubicBezTo>
                    <a:cubicBezTo>
                      <a:pt x="18" y="16"/>
                      <a:pt x="18" y="16"/>
                      <a:pt x="18" y="16"/>
                    </a:cubicBezTo>
                    <a:cubicBezTo>
                      <a:pt x="18" y="18"/>
                      <a:pt x="18" y="18"/>
                      <a:pt x="18" y="18"/>
                    </a:cubicBezTo>
                    <a:cubicBezTo>
                      <a:pt x="15" y="18"/>
                      <a:pt x="15" y="18"/>
                      <a:pt x="15" y="18"/>
                    </a:cubicBezTo>
                    <a:cubicBezTo>
                      <a:pt x="15" y="25"/>
                      <a:pt x="15" y="25"/>
                      <a:pt x="15" y="25"/>
                    </a:cubicBezTo>
                    <a:lnTo>
                      <a:pt x="12" y="25"/>
                    </a:lnTo>
                    <a:close/>
                    <a:moveTo>
                      <a:pt x="12" y="16"/>
                    </a:moveTo>
                    <a:cubicBezTo>
                      <a:pt x="12" y="7"/>
                      <a:pt x="12" y="7"/>
                      <a:pt x="12" y="7"/>
                    </a:cubicBezTo>
                    <a:cubicBezTo>
                      <a:pt x="12" y="6"/>
                      <a:pt x="12" y="5"/>
                      <a:pt x="12" y="3"/>
                    </a:cubicBezTo>
                    <a:cubicBezTo>
                      <a:pt x="12" y="3"/>
                      <a:pt x="12" y="3"/>
                      <a:pt x="12" y="3"/>
                    </a:cubicBezTo>
                    <a:cubicBezTo>
                      <a:pt x="11" y="5"/>
                      <a:pt x="10" y="6"/>
                      <a:pt x="10" y="7"/>
                    </a:cubicBezTo>
                    <a:cubicBezTo>
                      <a:pt x="4" y="15"/>
                      <a:pt x="4" y="15"/>
                      <a:pt x="4" y="15"/>
                    </a:cubicBezTo>
                    <a:cubicBezTo>
                      <a:pt x="4" y="16"/>
                      <a:pt x="4" y="16"/>
                      <a:pt x="4" y="16"/>
                    </a:cubicBezTo>
                    <a:lnTo>
                      <a:pt x="1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1" name="Freeform 503"/>
              <p:cNvSpPr>
                <a:spLocks/>
              </p:cNvSpPr>
              <p:nvPr/>
            </p:nvSpPr>
            <p:spPr bwMode="auto">
              <a:xfrm>
                <a:off x="5463" y="3501"/>
                <a:ext cx="94" cy="77"/>
              </a:xfrm>
              <a:custGeom>
                <a:avLst/>
                <a:gdLst>
                  <a:gd name="T0" fmla="*/ 27 w 69"/>
                  <a:gd name="T1" fmla="*/ 3 h 56"/>
                  <a:gd name="T2" fmla="*/ 16 w 69"/>
                  <a:gd name="T3" fmla="*/ 1 h 56"/>
                  <a:gd name="T4" fmla="*/ 5 w 69"/>
                  <a:gd name="T5" fmla="*/ 8 h 56"/>
                  <a:gd name="T6" fmla="*/ 10 w 69"/>
                  <a:gd name="T7" fmla="*/ 30 h 56"/>
                  <a:gd name="T8" fmla="*/ 52 w 69"/>
                  <a:gd name="T9" fmla="*/ 56 h 56"/>
                  <a:gd name="T10" fmla="*/ 69 w 69"/>
                  <a:gd name="T11" fmla="*/ 29 h 56"/>
                  <a:gd name="T12" fmla="*/ 27 w 69"/>
                  <a:gd name="T13" fmla="*/ 3 h 56"/>
                </a:gdLst>
                <a:ahLst/>
                <a:cxnLst>
                  <a:cxn ang="0">
                    <a:pos x="T0" y="T1"/>
                  </a:cxn>
                  <a:cxn ang="0">
                    <a:pos x="T2" y="T3"/>
                  </a:cxn>
                  <a:cxn ang="0">
                    <a:pos x="T4" y="T5"/>
                  </a:cxn>
                  <a:cxn ang="0">
                    <a:pos x="T6" y="T7"/>
                  </a:cxn>
                  <a:cxn ang="0">
                    <a:pos x="T8" y="T9"/>
                  </a:cxn>
                  <a:cxn ang="0">
                    <a:pos x="T10" y="T11"/>
                  </a:cxn>
                  <a:cxn ang="0">
                    <a:pos x="T12" y="T13"/>
                  </a:cxn>
                </a:cxnLst>
                <a:rect l="0" t="0" r="r" b="b"/>
                <a:pathLst>
                  <a:path w="69" h="56">
                    <a:moveTo>
                      <a:pt x="27" y="3"/>
                    </a:moveTo>
                    <a:cubicBezTo>
                      <a:pt x="23" y="1"/>
                      <a:pt x="20" y="0"/>
                      <a:pt x="16" y="1"/>
                    </a:cubicBezTo>
                    <a:cubicBezTo>
                      <a:pt x="12" y="1"/>
                      <a:pt x="8" y="4"/>
                      <a:pt x="5" y="8"/>
                    </a:cubicBezTo>
                    <a:cubicBezTo>
                      <a:pt x="0" y="15"/>
                      <a:pt x="3" y="25"/>
                      <a:pt x="10" y="30"/>
                    </a:cubicBezTo>
                    <a:cubicBezTo>
                      <a:pt x="52" y="56"/>
                      <a:pt x="52" y="56"/>
                      <a:pt x="52" y="56"/>
                    </a:cubicBezTo>
                    <a:cubicBezTo>
                      <a:pt x="69" y="29"/>
                      <a:pt x="69" y="29"/>
                      <a:pt x="69" y="29"/>
                    </a:cubicBezTo>
                    <a:cubicBezTo>
                      <a:pt x="48" y="16"/>
                      <a:pt x="27" y="3"/>
                      <a:pt x="2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2" name="Freeform 504"/>
              <p:cNvSpPr>
                <a:spLocks/>
              </p:cNvSpPr>
              <p:nvPr/>
            </p:nvSpPr>
            <p:spPr bwMode="auto">
              <a:xfrm>
                <a:off x="5282" y="3509"/>
                <a:ext cx="93" cy="95"/>
              </a:xfrm>
              <a:custGeom>
                <a:avLst/>
                <a:gdLst>
                  <a:gd name="T0" fmla="*/ 36 w 68"/>
                  <a:gd name="T1" fmla="*/ 6 h 69"/>
                  <a:gd name="T2" fmla="*/ 47 w 68"/>
                  <a:gd name="T3" fmla="*/ 1 h 69"/>
                  <a:gd name="T4" fmla="*/ 60 w 68"/>
                  <a:gd name="T5" fmla="*/ 5 h 69"/>
                  <a:gd name="T6" fmla="*/ 61 w 68"/>
                  <a:gd name="T7" fmla="*/ 29 h 69"/>
                  <a:gd name="T8" fmla="*/ 25 w 68"/>
                  <a:gd name="T9" fmla="*/ 69 h 69"/>
                  <a:gd name="T10" fmla="*/ 0 w 68"/>
                  <a:gd name="T11" fmla="*/ 45 h 69"/>
                  <a:gd name="T12" fmla="*/ 36 w 68"/>
                  <a:gd name="T13" fmla="*/ 6 h 69"/>
                </a:gdLst>
                <a:ahLst/>
                <a:cxnLst>
                  <a:cxn ang="0">
                    <a:pos x="T0" y="T1"/>
                  </a:cxn>
                  <a:cxn ang="0">
                    <a:pos x="T2" y="T3"/>
                  </a:cxn>
                  <a:cxn ang="0">
                    <a:pos x="T4" y="T5"/>
                  </a:cxn>
                  <a:cxn ang="0">
                    <a:pos x="T6" y="T7"/>
                  </a:cxn>
                  <a:cxn ang="0">
                    <a:pos x="T8" y="T9"/>
                  </a:cxn>
                  <a:cxn ang="0">
                    <a:pos x="T10" y="T11"/>
                  </a:cxn>
                  <a:cxn ang="0">
                    <a:pos x="T12" y="T13"/>
                  </a:cxn>
                </a:cxnLst>
                <a:rect l="0" t="0" r="r" b="b"/>
                <a:pathLst>
                  <a:path w="68" h="69">
                    <a:moveTo>
                      <a:pt x="36" y="6"/>
                    </a:moveTo>
                    <a:cubicBezTo>
                      <a:pt x="39" y="3"/>
                      <a:pt x="43" y="1"/>
                      <a:pt x="47" y="1"/>
                    </a:cubicBezTo>
                    <a:cubicBezTo>
                      <a:pt x="52" y="0"/>
                      <a:pt x="57" y="2"/>
                      <a:pt x="60" y="5"/>
                    </a:cubicBezTo>
                    <a:cubicBezTo>
                      <a:pt x="67" y="12"/>
                      <a:pt x="68" y="22"/>
                      <a:pt x="61" y="29"/>
                    </a:cubicBezTo>
                    <a:cubicBezTo>
                      <a:pt x="25" y="69"/>
                      <a:pt x="25" y="69"/>
                      <a:pt x="25" y="69"/>
                    </a:cubicBezTo>
                    <a:cubicBezTo>
                      <a:pt x="0" y="45"/>
                      <a:pt x="0" y="45"/>
                      <a:pt x="0" y="45"/>
                    </a:cubicBezTo>
                    <a:cubicBezTo>
                      <a:pt x="18" y="26"/>
                      <a:pt x="36" y="6"/>
                      <a:pt x="3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3" name="Freeform 505"/>
              <p:cNvSpPr>
                <a:spLocks/>
              </p:cNvSpPr>
              <p:nvPr/>
            </p:nvSpPr>
            <p:spPr bwMode="auto">
              <a:xfrm>
                <a:off x="5552" y="3874"/>
                <a:ext cx="115" cy="91"/>
              </a:xfrm>
              <a:custGeom>
                <a:avLst/>
                <a:gdLst>
                  <a:gd name="T0" fmla="*/ 115 w 115"/>
                  <a:gd name="T1" fmla="*/ 91 h 91"/>
                  <a:gd name="T2" fmla="*/ 0 w 115"/>
                  <a:gd name="T3" fmla="*/ 91 h 91"/>
                  <a:gd name="T4" fmla="*/ 0 w 115"/>
                  <a:gd name="T5" fmla="*/ 0 h 91"/>
                  <a:gd name="T6" fmla="*/ 115 w 115"/>
                  <a:gd name="T7" fmla="*/ 0 h 91"/>
                  <a:gd name="T8" fmla="*/ 83 w 115"/>
                  <a:gd name="T9" fmla="*/ 46 h 91"/>
                  <a:gd name="T10" fmla="*/ 115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115" y="91"/>
                    </a:moveTo>
                    <a:lnTo>
                      <a:pt x="0" y="91"/>
                    </a:lnTo>
                    <a:lnTo>
                      <a:pt x="0" y="0"/>
                    </a:lnTo>
                    <a:lnTo>
                      <a:pt x="115" y="0"/>
                    </a:lnTo>
                    <a:lnTo>
                      <a:pt x="83" y="46"/>
                    </a:lnTo>
                    <a:lnTo>
                      <a:pt x="115"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4" name="Freeform 506"/>
              <p:cNvSpPr>
                <a:spLocks/>
              </p:cNvSpPr>
              <p:nvPr/>
            </p:nvSpPr>
            <p:spPr bwMode="auto">
              <a:xfrm>
                <a:off x="5552" y="3836"/>
                <a:ext cx="56" cy="129"/>
              </a:xfrm>
              <a:custGeom>
                <a:avLst/>
                <a:gdLst>
                  <a:gd name="T0" fmla="*/ 56 w 56"/>
                  <a:gd name="T1" fmla="*/ 90 h 129"/>
                  <a:gd name="T2" fmla="*/ 0 w 56"/>
                  <a:gd name="T3" fmla="*/ 129 h 129"/>
                  <a:gd name="T4" fmla="*/ 0 w 56"/>
                  <a:gd name="T5" fmla="*/ 38 h 129"/>
                  <a:gd name="T6" fmla="*/ 56 w 56"/>
                  <a:gd name="T7" fmla="*/ 0 h 129"/>
                  <a:gd name="T8" fmla="*/ 56 w 56"/>
                  <a:gd name="T9" fmla="*/ 90 h 129"/>
                </a:gdLst>
                <a:ahLst/>
                <a:cxnLst>
                  <a:cxn ang="0">
                    <a:pos x="T0" y="T1"/>
                  </a:cxn>
                  <a:cxn ang="0">
                    <a:pos x="T2" y="T3"/>
                  </a:cxn>
                  <a:cxn ang="0">
                    <a:pos x="T4" y="T5"/>
                  </a:cxn>
                  <a:cxn ang="0">
                    <a:pos x="T6" y="T7"/>
                  </a:cxn>
                  <a:cxn ang="0">
                    <a:pos x="T8" y="T9"/>
                  </a:cxn>
                </a:cxnLst>
                <a:rect l="0" t="0" r="r" b="b"/>
                <a:pathLst>
                  <a:path w="56" h="129">
                    <a:moveTo>
                      <a:pt x="56" y="90"/>
                    </a:moveTo>
                    <a:lnTo>
                      <a:pt x="0" y="129"/>
                    </a:lnTo>
                    <a:lnTo>
                      <a:pt x="0" y="38"/>
                    </a:lnTo>
                    <a:lnTo>
                      <a:pt x="56" y="0"/>
                    </a:lnTo>
                    <a:lnTo>
                      <a:pt x="56"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5" name="Freeform 507"/>
              <p:cNvSpPr>
                <a:spLocks/>
              </p:cNvSpPr>
              <p:nvPr/>
            </p:nvSpPr>
            <p:spPr bwMode="auto">
              <a:xfrm>
                <a:off x="5126" y="3874"/>
                <a:ext cx="115" cy="91"/>
              </a:xfrm>
              <a:custGeom>
                <a:avLst/>
                <a:gdLst>
                  <a:gd name="T0" fmla="*/ 0 w 115"/>
                  <a:gd name="T1" fmla="*/ 91 h 91"/>
                  <a:gd name="T2" fmla="*/ 115 w 115"/>
                  <a:gd name="T3" fmla="*/ 91 h 91"/>
                  <a:gd name="T4" fmla="*/ 115 w 115"/>
                  <a:gd name="T5" fmla="*/ 0 h 91"/>
                  <a:gd name="T6" fmla="*/ 0 w 115"/>
                  <a:gd name="T7" fmla="*/ 0 h 91"/>
                  <a:gd name="T8" fmla="*/ 32 w 115"/>
                  <a:gd name="T9" fmla="*/ 46 h 91"/>
                  <a:gd name="T10" fmla="*/ 0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0" y="91"/>
                    </a:moveTo>
                    <a:lnTo>
                      <a:pt x="115" y="91"/>
                    </a:lnTo>
                    <a:lnTo>
                      <a:pt x="115" y="0"/>
                    </a:lnTo>
                    <a:lnTo>
                      <a:pt x="0" y="0"/>
                    </a:lnTo>
                    <a:lnTo>
                      <a:pt x="32" y="46"/>
                    </a:lnTo>
                    <a:lnTo>
                      <a:pt x="0"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6" name="Freeform 508"/>
              <p:cNvSpPr>
                <a:spLocks/>
              </p:cNvSpPr>
              <p:nvPr/>
            </p:nvSpPr>
            <p:spPr bwMode="auto">
              <a:xfrm>
                <a:off x="5184" y="3836"/>
                <a:ext cx="57" cy="129"/>
              </a:xfrm>
              <a:custGeom>
                <a:avLst/>
                <a:gdLst>
                  <a:gd name="T0" fmla="*/ 0 w 57"/>
                  <a:gd name="T1" fmla="*/ 90 h 129"/>
                  <a:gd name="T2" fmla="*/ 57 w 57"/>
                  <a:gd name="T3" fmla="*/ 129 h 129"/>
                  <a:gd name="T4" fmla="*/ 57 w 57"/>
                  <a:gd name="T5" fmla="*/ 38 h 129"/>
                  <a:gd name="T6" fmla="*/ 0 w 57"/>
                  <a:gd name="T7" fmla="*/ 0 h 129"/>
                  <a:gd name="T8" fmla="*/ 0 w 57"/>
                  <a:gd name="T9" fmla="*/ 90 h 129"/>
                </a:gdLst>
                <a:ahLst/>
                <a:cxnLst>
                  <a:cxn ang="0">
                    <a:pos x="T0" y="T1"/>
                  </a:cxn>
                  <a:cxn ang="0">
                    <a:pos x="T2" y="T3"/>
                  </a:cxn>
                  <a:cxn ang="0">
                    <a:pos x="T4" y="T5"/>
                  </a:cxn>
                  <a:cxn ang="0">
                    <a:pos x="T6" y="T7"/>
                  </a:cxn>
                  <a:cxn ang="0">
                    <a:pos x="T8" y="T9"/>
                  </a:cxn>
                </a:cxnLst>
                <a:rect l="0" t="0" r="r" b="b"/>
                <a:pathLst>
                  <a:path w="57" h="129">
                    <a:moveTo>
                      <a:pt x="0" y="90"/>
                    </a:moveTo>
                    <a:lnTo>
                      <a:pt x="57" y="129"/>
                    </a:lnTo>
                    <a:lnTo>
                      <a:pt x="57"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7" name="Rectangle 509"/>
              <p:cNvSpPr>
                <a:spLocks noChangeArrowheads="1"/>
              </p:cNvSpPr>
              <p:nvPr/>
            </p:nvSpPr>
            <p:spPr bwMode="auto">
              <a:xfrm>
                <a:off x="5184" y="3836"/>
                <a:ext cx="424" cy="90"/>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8" name="Freeform 510"/>
              <p:cNvSpPr>
                <a:spLocks noEditPoints="1"/>
              </p:cNvSpPr>
              <p:nvPr/>
            </p:nvSpPr>
            <p:spPr bwMode="auto">
              <a:xfrm>
                <a:off x="5217" y="4119"/>
                <a:ext cx="68" cy="74"/>
              </a:xfrm>
              <a:custGeom>
                <a:avLst/>
                <a:gdLst>
                  <a:gd name="T0" fmla="*/ 25 w 50"/>
                  <a:gd name="T1" fmla="*/ 54 h 54"/>
                  <a:gd name="T2" fmla="*/ 7 w 50"/>
                  <a:gd name="T3" fmla="*/ 47 h 54"/>
                  <a:gd name="T4" fmla="*/ 0 w 50"/>
                  <a:gd name="T5" fmla="*/ 28 h 54"/>
                  <a:gd name="T6" fmla="*/ 7 w 50"/>
                  <a:gd name="T7" fmla="*/ 7 h 54"/>
                  <a:gd name="T8" fmla="*/ 26 w 50"/>
                  <a:gd name="T9" fmla="*/ 0 h 54"/>
                  <a:gd name="T10" fmla="*/ 44 w 50"/>
                  <a:gd name="T11" fmla="*/ 7 h 54"/>
                  <a:gd name="T12" fmla="*/ 50 w 50"/>
                  <a:gd name="T13" fmla="*/ 26 h 54"/>
                  <a:gd name="T14" fmla="*/ 43 w 50"/>
                  <a:gd name="T15" fmla="*/ 47 h 54"/>
                  <a:gd name="T16" fmla="*/ 25 w 50"/>
                  <a:gd name="T17" fmla="*/ 54 h 54"/>
                  <a:gd name="T18" fmla="*/ 25 w 50"/>
                  <a:gd name="T19" fmla="*/ 7 h 54"/>
                  <a:gd name="T20" fmla="*/ 14 w 50"/>
                  <a:gd name="T21" fmla="*/ 13 h 54"/>
                  <a:gd name="T22" fmla="*/ 9 w 50"/>
                  <a:gd name="T23" fmla="*/ 27 h 54"/>
                  <a:gd name="T24" fmla="*/ 13 w 50"/>
                  <a:gd name="T25" fmla="*/ 41 h 54"/>
                  <a:gd name="T26" fmla="*/ 25 w 50"/>
                  <a:gd name="T27" fmla="*/ 46 h 54"/>
                  <a:gd name="T28" fmla="*/ 37 w 50"/>
                  <a:gd name="T29" fmla="*/ 41 h 54"/>
                  <a:gd name="T30" fmla="*/ 41 w 50"/>
                  <a:gd name="T31" fmla="*/ 27 h 54"/>
                  <a:gd name="T32" fmla="*/ 37 w 50"/>
                  <a:gd name="T33" fmla="*/ 13 h 54"/>
                  <a:gd name="T34" fmla="*/ 25 w 50"/>
                  <a:gd name="T35"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4">
                    <a:moveTo>
                      <a:pt x="25" y="54"/>
                    </a:moveTo>
                    <a:cubicBezTo>
                      <a:pt x="17" y="54"/>
                      <a:pt x="11" y="52"/>
                      <a:pt x="7" y="47"/>
                    </a:cubicBezTo>
                    <a:cubicBezTo>
                      <a:pt x="2" y="42"/>
                      <a:pt x="0" y="35"/>
                      <a:pt x="0" y="28"/>
                    </a:cubicBezTo>
                    <a:cubicBezTo>
                      <a:pt x="0" y="19"/>
                      <a:pt x="2" y="12"/>
                      <a:pt x="7" y="7"/>
                    </a:cubicBezTo>
                    <a:cubicBezTo>
                      <a:pt x="12" y="2"/>
                      <a:pt x="18" y="0"/>
                      <a:pt x="26" y="0"/>
                    </a:cubicBezTo>
                    <a:cubicBezTo>
                      <a:pt x="33" y="0"/>
                      <a:pt x="39" y="2"/>
                      <a:pt x="44" y="7"/>
                    </a:cubicBezTo>
                    <a:cubicBezTo>
                      <a:pt x="48" y="12"/>
                      <a:pt x="50" y="18"/>
                      <a:pt x="50" y="26"/>
                    </a:cubicBezTo>
                    <a:cubicBezTo>
                      <a:pt x="50" y="35"/>
                      <a:pt x="48" y="42"/>
                      <a:pt x="43" y="47"/>
                    </a:cubicBezTo>
                    <a:cubicBezTo>
                      <a:pt x="39" y="51"/>
                      <a:pt x="33" y="54"/>
                      <a:pt x="25" y="54"/>
                    </a:cubicBezTo>
                    <a:close/>
                    <a:moveTo>
                      <a:pt x="25" y="7"/>
                    </a:moveTo>
                    <a:cubicBezTo>
                      <a:pt x="20" y="7"/>
                      <a:pt x="17" y="9"/>
                      <a:pt x="14" y="13"/>
                    </a:cubicBezTo>
                    <a:cubicBezTo>
                      <a:pt x="11" y="16"/>
                      <a:pt x="9" y="21"/>
                      <a:pt x="9" y="27"/>
                    </a:cubicBezTo>
                    <a:cubicBezTo>
                      <a:pt x="9" y="33"/>
                      <a:pt x="11" y="37"/>
                      <a:pt x="13" y="41"/>
                    </a:cubicBezTo>
                    <a:cubicBezTo>
                      <a:pt x="16" y="45"/>
                      <a:pt x="20" y="46"/>
                      <a:pt x="25" y="46"/>
                    </a:cubicBezTo>
                    <a:cubicBezTo>
                      <a:pt x="30" y="46"/>
                      <a:pt x="34" y="45"/>
                      <a:pt x="37" y="41"/>
                    </a:cubicBezTo>
                    <a:cubicBezTo>
                      <a:pt x="40" y="38"/>
                      <a:pt x="41" y="33"/>
                      <a:pt x="41" y="27"/>
                    </a:cubicBezTo>
                    <a:cubicBezTo>
                      <a:pt x="41" y="21"/>
                      <a:pt x="40" y="16"/>
                      <a:pt x="37" y="13"/>
                    </a:cubicBezTo>
                    <a:cubicBezTo>
                      <a:pt x="34"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9" name="Freeform 511"/>
              <p:cNvSpPr>
                <a:spLocks/>
              </p:cNvSpPr>
              <p:nvPr/>
            </p:nvSpPr>
            <p:spPr bwMode="auto">
              <a:xfrm>
                <a:off x="5290" y="4121"/>
                <a:ext cx="98" cy="71"/>
              </a:xfrm>
              <a:custGeom>
                <a:avLst/>
                <a:gdLst>
                  <a:gd name="T0" fmla="*/ 71 w 71"/>
                  <a:gd name="T1" fmla="*/ 0 h 52"/>
                  <a:gd name="T2" fmla="*/ 56 w 71"/>
                  <a:gd name="T3" fmla="*/ 52 h 52"/>
                  <a:gd name="T4" fmla="*/ 47 w 71"/>
                  <a:gd name="T5" fmla="*/ 52 h 52"/>
                  <a:gd name="T6" fmla="*/ 37 w 71"/>
                  <a:gd name="T7" fmla="*/ 15 h 52"/>
                  <a:gd name="T8" fmla="*/ 36 w 71"/>
                  <a:gd name="T9" fmla="*/ 10 h 52"/>
                  <a:gd name="T10" fmla="*/ 36 w 71"/>
                  <a:gd name="T11" fmla="*/ 10 h 52"/>
                  <a:gd name="T12" fmla="*/ 35 w 71"/>
                  <a:gd name="T13" fmla="*/ 15 h 52"/>
                  <a:gd name="T14" fmla="*/ 25 w 71"/>
                  <a:gd name="T15" fmla="*/ 52 h 52"/>
                  <a:gd name="T16" fmla="*/ 15 w 71"/>
                  <a:gd name="T17" fmla="*/ 52 h 52"/>
                  <a:gd name="T18" fmla="*/ 0 w 71"/>
                  <a:gd name="T19" fmla="*/ 0 h 52"/>
                  <a:gd name="T20" fmla="*/ 10 w 71"/>
                  <a:gd name="T21" fmla="*/ 0 h 52"/>
                  <a:gd name="T22" fmla="*/ 19 w 71"/>
                  <a:gd name="T23" fmla="*/ 38 h 52"/>
                  <a:gd name="T24" fmla="*/ 20 w 71"/>
                  <a:gd name="T25" fmla="*/ 43 h 52"/>
                  <a:gd name="T26" fmla="*/ 20 w 71"/>
                  <a:gd name="T27" fmla="*/ 43 h 52"/>
                  <a:gd name="T28" fmla="*/ 21 w 71"/>
                  <a:gd name="T29" fmla="*/ 38 h 52"/>
                  <a:gd name="T30" fmla="*/ 32 w 71"/>
                  <a:gd name="T31" fmla="*/ 0 h 52"/>
                  <a:gd name="T32" fmla="*/ 41 w 71"/>
                  <a:gd name="T33" fmla="*/ 0 h 52"/>
                  <a:gd name="T34" fmla="*/ 51 w 71"/>
                  <a:gd name="T35" fmla="*/ 38 h 52"/>
                  <a:gd name="T36" fmla="*/ 52 w 71"/>
                  <a:gd name="T37" fmla="*/ 43 h 52"/>
                  <a:gd name="T38" fmla="*/ 52 w 71"/>
                  <a:gd name="T39" fmla="*/ 43 h 52"/>
                  <a:gd name="T40" fmla="*/ 53 w 71"/>
                  <a:gd name="T41" fmla="*/ 38 h 52"/>
                  <a:gd name="T42" fmla="*/ 62 w 71"/>
                  <a:gd name="T43" fmla="*/ 0 h 52"/>
                  <a:gd name="T44" fmla="*/ 71 w 71"/>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52">
                    <a:moveTo>
                      <a:pt x="71" y="0"/>
                    </a:moveTo>
                    <a:cubicBezTo>
                      <a:pt x="56" y="52"/>
                      <a:pt x="56" y="52"/>
                      <a:pt x="56" y="52"/>
                    </a:cubicBezTo>
                    <a:cubicBezTo>
                      <a:pt x="47" y="52"/>
                      <a:pt x="47" y="52"/>
                      <a:pt x="47" y="52"/>
                    </a:cubicBezTo>
                    <a:cubicBezTo>
                      <a:pt x="37" y="15"/>
                      <a:pt x="37" y="15"/>
                      <a:pt x="37" y="15"/>
                    </a:cubicBezTo>
                    <a:cubicBezTo>
                      <a:pt x="36" y="14"/>
                      <a:pt x="36" y="12"/>
                      <a:pt x="36" y="10"/>
                    </a:cubicBezTo>
                    <a:cubicBezTo>
                      <a:pt x="36" y="10"/>
                      <a:pt x="36" y="10"/>
                      <a:pt x="36" y="10"/>
                    </a:cubicBezTo>
                    <a:cubicBezTo>
                      <a:pt x="36" y="12"/>
                      <a:pt x="35" y="14"/>
                      <a:pt x="35" y="15"/>
                    </a:cubicBezTo>
                    <a:cubicBezTo>
                      <a:pt x="25" y="52"/>
                      <a:pt x="25" y="52"/>
                      <a:pt x="25" y="52"/>
                    </a:cubicBezTo>
                    <a:cubicBezTo>
                      <a:pt x="15" y="52"/>
                      <a:pt x="15" y="52"/>
                      <a:pt x="15" y="52"/>
                    </a:cubicBezTo>
                    <a:cubicBezTo>
                      <a:pt x="0" y="0"/>
                      <a:pt x="0" y="0"/>
                      <a:pt x="0" y="0"/>
                    </a:cubicBezTo>
                    <a:cubicBezTo>
                      <a:pt x="10" y="0"/>
                      <a:pt x="10" y="0"/>
                      <a:pt x="10" y="0"/>
                    </a:cubicBezTo>
                    <a:cubicBezTo>
                      <a:pt x="19" y="38"/>
                      <a:pt x="19" y="38"/>
                      <a:pt x="19" y="38"/>
                    </a:cubicBezTo>
                    <a:cubicBezTo>
                      <a:pt x="20" y="40"/>
                      <a:pt x="20" y="41"/>
                      <a:pt x="20" y="43"/>
                    </a:cubicBezTo>
                    <a:cubicBezTo>
                      <a:pt x="20" y="43"/>
                      <a:pt x="20" y="43"/>
                      <a:pt x="20" y="43"/>
                    </a:cubicBezTo>
                    <a:cubicBezTo>
                      <a:pt x="20" y="42"/>
                      <a:pt x="21" y="40"/>
                      <a:pt x="21" y="38"/>
                    </a:cubicBezTo>
                    <a:cubicBezTo>
                      <a:pt x="32" y="0"/>
                      <a:pt x="32" y="0"/>
                      <a:pt x="32" y="0"/>
                    </a:cubicBezTo>
                    <a:cubicBezTo>
                      <a:pt x="41" y="0"/>
                      <a:pt x="41" y="0"/>
                      <a:pt x="41" y="0"/>
                    </a:cubicBezTo>
                    <a:cubicBezTo>
                      <a:pt x="51" y="38"/>
                      <a:pt x="51" y="38"/>
                      <a:pt x="51" y="38"/>
                    </a:cubicBezTo>
                    <a:cubicBezTo>
                      <a:pt x="51" y="40"/>
                      <a:pt x="51" y="41"/>
                      <a:pt x="52" y="43"/>
                    </a:cubicBezTo>
                    <a:cubicBezTo>
                      <a:pt x="52" y="43"/>
                      <a:pt x="52" y="43"/>
                      <a:pt x="52" y="43"/>
                    </a:cubicBezTo>
                    <a:cubicBezTo>
                      <a:pt x="52" y="42"/>
                      <a:pt x="52" y="40"/>
                      <a:pt x="53" y="38"/>
                    </a:cubicBezTo>
                    <a:cubicBezTo>
                      <a:pt x="62" y="0"/>
                      <a:pt x="62" y="0"/>
                      <a:pt x="62" y="0"/>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0" name="Freeform 512"/>
              <p:cNvSpPr>
                <a:spLocks/>
              </p:cNvSpPr>
              <p:nvPr/>
            </p:nvSpPr>
            <p:spPr bwMode="auto">
              <a:xfrm>
                <a:off x="5397" y="4121"/>
                <a:ext cx="62" cy="71"/>
              </a:xfrm>
              <a:custGeom>
                <a:avLst/>
                <a:gdLst>
                  <a:gd name="T0" fmla="*/ 45 w 45"/>
                  <a:gd name="T1" fmla="*/ 52 h 52"/>
                  <a:gd name="T2" fmla="*/ 35 w 45"/>
                  <a:gd name="T3" fmla="*/ 52 h 52"/>
                  <a:gd name="T4" fmla="*/ 10 w 45"/>
                  <a:gd name="T5" fmla="*/ 14 h 52"/>
                  <a:gd name="T6" fmla="*/ 8 w 45"/>
                  <a:gd name="T7" fmla="*/ 11 h 52"/>
                  <a:gd name="T8" fmla="*/ 8 w 45"/>
                  <a:gd name="T9" fmla="*/ 11 h 52"/>
                  <a:gd name="T10" fmla="*/ 9 w 45"/>
                  <a:gd name="T11" fmla="*/ 18 h 52"/>
                  <a:gd name="T12" fmla="*/ 9 w 45"/>
                  <a:gd name="T13" fmla="*/ 52 h 52"/>
                  <a:gd name="T14" fmla="*/ 0 w 45"/>
                  <a:gd name="T15" fmla="*/ 52 h 52"/>
                  <a:gd name="T16" fmla="*/ 0 w 45"/>
                  <a:gd name="T17" fmla="*/ 0 h 52"/>
                  <a:gd name="T18" fmla="*/ 10 w 45"/>
                  <a:gd name="T19" fmla="*/ 0 h 52"/>
                  <a:gd name="T20" fmla="*/ 34 w 45"/>
                  <a:gd name="T21" fmla="*/ 37 h 52"/>
                  <a:gd name="T22" fmla="*/ 36 w 45"/>
                  <a:gd name="T23" fmla="*/ 41 h 52"/>
                  <a:gd name="T24" fmla="*/ 37 w 45"/>
                  <a:gd name="T25" fmla="*/ 41 h 52"/>
                  <a:gd name="T26" fmla="*/ 36 w 45"/>
                  <a:gd name="T27" fmla="*/ 33 h 52"/>
                  <a:gd name="T28" fmla="*/ 36 w 45"/>
                  <a:gd name="T29" fmla="*/ 0 h 52"/>
                  <a:gd name="T30" fmla="*/ 45 w 45"/>
                  <a:gd name="T31" fmla="*/ 0 h 52"/>
                  <a:gd name="T32" fmla="*/ 45 w 45"/>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2">
                    <a:moveTo>
                      <a:pt x="45" y="52"/>
                    </a:moveTo>
                    <a:cubicBezTo>
                      <a:pt x="35" y="52"/>
                      <a:pt x="35" y="52"/>
                      <a:pt x="35" y="52"/>
                    </a:cubicBezTo>
                    <a:cubicBezTo>
                      <a:pt x="10" y="14"/>
                      <a:pt x="10" y="14"/>
                      <a:pt x="10" y="14"/>
                    </a:cubicBezTo>
                    <a:cubicBezTo>
                      <a:pt x="9" y="13"/>
                      <a:pt x="9" y="12"/>
                      <a:pt x="8" y="11"/>
                    </a:cubicBezTo>
                    <a:cubicBezTo>
                      <a:pt x="8" y="11"/>
                      <a:pt x="8" y="11"/>
                      <a:pt x="8" y="11"/>
                    </a:cubicBezTo>
                    <a:cubicBezTo>
                      <a:pt x="8" y="12"/>
                      <a:pt x="9" y="14"/>
                      <a:pt x="9" y="18"/>
                    </a:cubicBezTo>
                    <a:cubicBezTo>
                      <a:pt x="9" y="52"/>
                      <a:pt x="9" y="52"/>
                      <a:pt x="9" y="52"/>
                    </a:cubicBezTo>
                    <a:cubicBezTo>
                      <a:pt x="0" y="52"/>
                      <a:pt x="0" y="52"/>
                      <a:pt x="0" y="52"/>
                    </a:cubicBezTo>
                    <a:cubicBezTo>
                      <a:pt x="0" y="0"/>
                      <a:pt x="0" y="0"/>
                      <a:pt x="0" y="0"/>
                    </a:cubicBezTo>
                    <a:cubicBezTo>
                      <a:pt x="10" y="0"/>
                      <a:pt x="10" y="0"/>
                      <a:pt x="10" y="0"/>
                    </a:cubicBezTo>
                    <a:cubicBezTo>
                      <a:pt x="34" y="37"/>
                      <a:pt x="34" y="37"/>
                      <a:pt x="34" y="37"/>
                    </a:cubicBezTo>
                    <a:cubicBezTo>
                      <a:pt x="35" y="39"/>
                      <a:pt x="36" y="40"/>
                      <a:pt x="36" y="41"/>
                    </a:cubicBezTo>
                    <a:cubicBezTo>
                      <a:pt x="37" y="41"/>
                      <a:pt x="37" y="41"/>
                      <a:pt x="37" y="41"/>
                    </a:cubicBezTo>
                    <a:cubicBezTo>
                      <a:pt x="36" y="39"/>
                      <a:pt x="36" y="37"/>
                      <a:pt x="36" y="33"/>
                    </a:cubicBezTo>
                    <a:cubicBezTo>
                      <a:pt x="36" y="0"/>
                      <a:pt x="36" y="0"/>
                      <a:pt x="36" y="0"/>
                    </a:cubicBezTo>
                    <a:cubicBezTo>
                      <a:pt x="45" y="0"/>
                      <a:pt x="45" y="0"/>
                      <a:pt x="45" y="0"/>
                    </a:cubicBezTo>
                    <a:lnTo>
                      <a:pt x="4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1" name="Freeform 513"/>
              <p:cNvSpPr>
                <a:spLocks/>
              </p:cNvSpPr>
              <p:nvPr/>
            </p:nvSpPr>
            <p:spPr bwMode="auto">
              <a:xfrm>
                <a:off x="5477" y="4121"/>
                <a:ext cx="39" cy="71"/>
              </a:xfrm>
              <a:custGeom>
                <a:avLst/>
                <a:gdLst>
                  <a:gd name="T0" fmla="*/ 39 w 39"/>
                  <a:gd name="T1" fmla="*/ 71 h 71"/>
                  <a:gd name="T2" fmla="*/ 0 w 39"/>
                  <a:gd name="T3" fmla="*/ 71 h 71"/>
                  <a:gd name="T4" fmla="*/ 0 w 39"/>
                  <a:gd name="T5" fmla="*/ 0 h 71"/>
                  <a:gd name="T6" fmla="*/ 38 w 39"/>
                  <a:gd name="T7" fmla="*/ 0 h 71"/>
                  <a:gd name="T8" fmla="*/ 38 w 39"/>
                  <a:gd name="T9" fmla="*/ 9 h 71"/>
                  <a:gd name="T10" fmla="*/ 11 w 39"/>
                  <a:gd name="T11" fmla="*/ 9 h 71"/>
                  <a:gd name="T12" fmla="*/ 11 w 39"/>
                  <a:gd name="T13" fmla="*/ 30 h 71"/>
                  <a:gd name="T14" fmla="*/ 35 w 39"/>
                  <a:gd name="T15" fmla="*/ 30 h 71"/>
                  <a:gd name="T16" fmla="*/ 35 w 39"/>
                  <a:gd name="T17" fmla="*/ 39 h 71"/>
                  <a:gd name="T18" fmla="*/ 11 w 39"/>
                  <a:gd name="T19" fmla="*/ 39 h 71"/>
                  <a:gd name="T20" fmla="*/ 11 w 39"/>
                  <a:gd name="T21" fmla="*/ 61 h 71"/>
                  <a:gd name="T22" fmla="*/ 39 w 39"/>
                  <a:gd name="T23" fmla="*/ 61 h 71"/>
                  <a:gd name="T24" fmla="*/ 39 w 39"/>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1">
                    <a:moveTo>
                      <a:pt x="39" y="71"/>
                    </a:moveTo>
                    <a:lnTo>
                      <a:pt x="0" y="71"/>
                    </a:lnTo>
                    <a:lnTo>
                      <a:pt x="0" y="0"/>
                    </a:lnTo>
                    <a:lnTo>
                      <a:pt x="38" y="0"/>
                    </a:lnTo>
                    <a:lnTo>
                      <a:pt x="38" y="9"/>
                    </a:lnTo>
                    <a:lnTo>
                      <a:pt x="11" y="9"/>
                    </a:lnTo>
                    <a:lnTo>
                      <a:pt x="11" y="30"/>
                    </a:lnTo>
                    <a:lnTo>
                      <a:pt x="35" y="30"/>
                    </a:lnTo>
                    <a:lnTo>
                      <a:pt x="35" y="39"/>
                    </a:lnTo>
                    <a:lnTo>
                      <a:pt x="11" y="39"/>
                    </a:lnTo>
                    <a:lnTo>
                      <a:pt x="11" y="61"/>
                    </a:lnTo>
                    <a:lnTo>
                      <a:pt x="39" y="61"/>
                    </a:lnTo>
                    <a:lnTo>
                      <a:pt x="3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2" name="Freeform 514"/>
              <p:cNvSpPr>
                <a:spLocks noEditPoints="1"/>
              </p:cNvSpPr>
              <p:nvPr/>
            </p:nvSpPr>
            <p:spPr bwMode="auto">
              <a:xfrm>
                <a:off x="5529" y="4121"/>
                <a:ext cx="56" cy="71"/>
              </a:xfrm>
              <a:custGeom>
                <a:avLst/>
                <a:gdLst>
                  <a:gd name="T0" fmla="*/ 41 w 41"/>
                  <a:gd name="T1" fmla="*/ 52 h 52"/>
                  <a:gd name="T2" fmla="*/ 31 w 41"/>
                  <a:gd name="T3" fmla="*/ 52 h 52"/>
                  <a:gd name="T4" fmla="*/ 22 w 41"/>
                  <a:gd name="T5" fmla="*/ 38 h 52"/>
                  <a:gd name="T6" fmla="*/ 20 w 41"/>
                  <a:gd name="T7" fmla="*/ 35 h 52"/>
                  <a:gd name="T8" fmla="*/ 18 w 41"/>
                  <a:gd name="T9" fmla="*/ 33 h 52"/>
                  <a:gd name="T10" fmla="*/ 15 w 41"/>
                  <a:gd name="T11" fmla="*/ 31 h 52"/>
                  <a:gd name="T12" fmla="*/ 12 w 41"/>
                  <a:gd name="T13" fmla="*/ 31 h 52"/>
                  <a:gd name="T14" fmla="*/ 9 w 41"/>
                  <a:gd name="T15" fmla="*/ 31 h 52"/>
                  <a:gd name="T16" fmla="*/ 9 w 41"/>
                  <a:gd name="T17" fmla="*/ 52 h 52"/>
                  <a:gd name="T18" fmla="*/ 0 w 41"/>
                  <a:gd name="T19" fmla="*/ 52 h 52"/>
                  <a:gd name="T20" fmla="*/ 0 w 41"/>
                  <a:gd name="T21" fmla="*/ 0 h 52"/>
                  <a:gd name="T22" fmla="*/ 17 w 41"/>
                  <a:gd name="T23" fmla="*/ 0 h 52"/>
                  <a:gd name="T24" fmla="*/ 24 w 41"/>
                  <a:gd name="T25" fmla="*/ 1 h 52"/>
                  <a:gd name="T26" fmla="*/ 30 w 41"/>
                  <a:gd name="T27" fmla="*/ 3 h 52"/>
                  <a:gd name="T28" fmla="*/ 33 w 41"/>
                  <a:gd name="T29" fmla="*/ 8 h 52"/>
                  <a:gd name="T30" fmla="*/ 35 w 41"/>
                  <a:gd name="T31" fmla="*/ 14 h 52"/>
                  <a:gd name="T32" fmla="*/ 34 w 41"/>
                  <a:gd name="T33" fmla="*/ 19 h 52"/>
                  <a:gd name="T34" fmla="*/ 31 w 41"/>
                  <a:gd name="T35" fmla="*/ 23 h 52"/>
                  <a:gd name="T36" fmla="*/ 28 w 41"/>
                  <a:gd name="T37" fmla="*/ 26 h 52"/>
                  <a:gd name="T38" fmla="*/ 23 w 41"/>
                  <a:gd name="T39" fmla="*/ 28 h 52"/>
                  <a:gd name="T40" fmla="*/ 23 w 41"/>
                  <a:gd name="T41" fmla="*/ 28 h 52"/>
                  <a:gd name="T42" fmla="*/ 25 w 41"/>
                  <a:gd name="T43" fmla="*/ 30 h 52"/>
                  <a:gd name="T44" fmla="*/ 27 w 41"/>
                  <a:gd name="T45" fmla="*/ 32 h 52"/>
                  <a:gd name="T46" fmla="*/ 29 w 41"/>
                  <a:gd name="T47" fmla="*/ 34 h 52"/>
                  <a:gd name="T48" fmla="*/ 31 w 41"/>
                  <a:gd name="T49" fmla="*/ 37 h 52"/>
                  <a:gd name="T50" fmla="*/ 41 w 41"/>
                  <a:gd name="T51" fmla="*/ 52 h 52"/>
                  <a:gd name="T52" fmla="*/ 9 w 41"/>
                  <a:gd name="T53" fmla="*/ 7 h 52"/>
                  <a:gd name="T54" fmla="*/ 9 w 41"/>
                  <a:gd name="T55" fmla="*/ 24 h 52"/>
                  <a:gd name="T56" fmla="*/ 16 w 41"/>
                  <a:gd name="T57" fmla="*/ 24 h 52"/>
                  <a:gd name="T58" fmla="*/ 20 w 41"/>
                  <a:gd name="T59" fmla="*/ 23 h 52"/>
                  <a:gd name="T60" fmla="*/ 23 w 41"/>
                  <a:gd name="T61" fmla="*/ 21 h 52"/>
                  <a:gd name="T62" fmla="*/ 25 w 41"/>
                  <a:gd name="T63" fmla="*/ 19 h 52"/>
                  <a:gd name="T64" fmla="*/ 25 w 41"/>
                  <a:gd name="T65" fmla="*/ 15 h 52"/>
                  <a:gd name="T66" fmla="*/ 23 w 41"/>
                  <a:gd name="T67" fmla="*/ 9 h 52"/>
                  <a:gd name="T68" fmla="*/ 16 w 41"/>
                  <a:gd name="T69" fmla="*/ 7 h 52"/>
                  <a:gd name="T70" fmla="*/ 9 w 41"/>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2">
                    <a:moveTo>
                      <a:pt x="41" y="52"/>
                    </a:moveTo>
                    <a:cubicBezTo>
                      <a:pt x="31" y="52"/>
                      <a:pt x="31" y="52"/>
                      <a:pt x="31" y="52"/>
                    </a:cubicBezTo>
                    <a:cubicBezTo>
                      <a:pt x="22" y="38"/>
                      <a:pt x="22" y="38"/>
                      <a:pt x="22" y="38"/>
                    </a:cubicBezTo>
                    <a:cubicBezTo>
                      <a:pt x="21" y="37"/>
                      <a:pt x="21" y="36"/>
                      <a:pt x="20" y="35"/>
                    </a:cubicBezTo>
                    <a:cubicBezTo>
                      <a:pt x="19" y="34"/>
                      <a:pt x="19" y="33"/>
                      <a:pt x="18" y="33"/>
                    </a:cubicBezTo>
                    <a:cubicBezTo>
                      <a:pt x="17" y="32"/>
                      <a:pt x="16" y="32"/>
                      <a:pt x="15" y="31"/>
                    </a:cubicBezTo>
                    <a:cubicBezTo>
                      <a:pt x="14" y="31"/>
                      <a:pt x="14"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30" y="3"/>
                    </a:cubicBezTo>
                    <a:cubicBezTo>
                      <a:pt x="31" y="4"/>
                      <a:pt x="32" y="6"/>
                      <a:pt x="33" y="8"/>
                    </a:cubicBezTo>
                    <a:cubicBezTo>
                      <a:pt x="34" y="9"/>
                      <a:pt x="35" y="11"/>
                      <a:pt x="35" y="14"/>
                    </a:cubicBezTo>
                    <a:cubicBezTo>
                      <a:pt x="35" y="16"/>
                      <a:pt x="34" y="17"/>
                      <a:pt x="34" y="19"/>
                    </a:cubicBezTo>
                    <a:cubicBezTo>
                      <a:pt x="33" y="20"/>
                      <a:pt x="32" y="22"/>
                      <a:pt x="31" y="23"/>
                    </a:cubicBezTo>
                    <a:cubicBezTo>
                      <a:pt x="30" y="24"/>
                      <a:pt x="29" y="25"/>
                      <a:pt x="28" y="26"/>
                    </a:cubicBezTo>
                    <a:cubicBezTo>
                      <a:pt x="26" y="27"/>
                      <a:pt x="25" y="28"/>
                      <a:pt x="23" y="28"/>
                    </a:cubicBezTo>
                    <a:cubicBezTo>
                      <a:pt x="23" y="28"/>
                      <a:pt x="23" y="28"/>
                      <a:pt x="23" y="28"/>
                    </a:cubicBezTo>
                    <a:cubicBezTo>
                      <a:pt x="24" y="29"/>
                      <a:pt x="25" y="29"/>
                      <a:pt x="25" y="30"/>
                    </a:cubicBezTo>
                    <a:cubicBezTo>
                      <a:pt x="26" y="31"/>
                      <a:pt x="27" y="31"/>
                      <a:pt x="27" y="32"/>
                    </a:cubicBezTo>
                    <a:cubicBezTo>
                      <a:pt x="28" y="33"/>
                      <a:pt x="29" y="33"/>
                      <a:pt x="29" y="34"/>
                    </a:cubicBezTo>
                    <a:cubicBezTo>
                      <a:pt x="30" y="35"/>
                      <a:pt x="31" y="36"/>
                      <a:pt x="31" y="37"/>
                    </a:cubicBezTo>
                    <a:lnTo>
                      <a:pt x="41" y="52"/>
                    </a:lnTo>
                    <a:close/>
                    <a:moveTo>
                      <a:pt x="9" y="7"/>
                    </a:moveTo>
                    <a:cubicBezTo>
                      <a:pt x="9" y="24"/>
                      <a:pt x="9" y="24"/>
                      <a:pt x="9" y="24"/>
                    </a:cubicBezTo>
                    <a:cubicBezTo>
                      <a:pt x="16" y="24"/>
                      <a:pt x="16" y="24"/>
                      <a:pt x="16" y="24"/>
                    </a:cubicBezTo>
                    <a:cubicBezTo>
                      <a:pt x="17" y="24"/>
                      <a:pt x="19" y="24"/>
                      <a:pt x="20" y="23"/>
                    </a:cubicBezTo>
                    <a:cubicBezTo>
                      <a:pt x="21" y="23"/>
                      <a:pt x="22" y="22"/>
                      <a:pt x="23" y="21"/>
                    </a:cubicBezTo>
                    <a:cubicBezTo>
                      <a:pt x="24" y="21"/>
                      <a:pt x="24" y="20"/>
                      <a:pt x="25" y="19"/>
                    </a:cubicBezTo>
                    <a:cubicBezTo>
                      <a:pt x="25" y="17"/>
                      <a:pt x="25" y="16"/>
                      <a:pt x="25" y="15"/>
                    </a:cubicBezTo>
                    <a:cubicBezTo>
                      <a:pt x="25" y="12"/>
                      <a:pt x="25" y="10"/>
                      <a:pt x="23" y="9"/>
                    </a:cubicBezTo>
                    <a:cubicBezTo>
                      <a:pt x="21" y="7"/>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3" name="Freeform 515"/>
              <p:cNvSpPr>
                <a:spLocks/>
              </p:cNvSpPr>
              <p:nvPr/>
            </p:nvSpPr>
            <p:spPr bwMode="auto">
              <a:xfrm>
                <a:off x="4876" y="3874"/>
                <a:ext cx="115" cy="91"/>
              </a:xfrm>
              <a:custGeom>
                <a:avLst/>
                <a:gdLst>
                  <a:gd name="T0" fmla="*/ 115 w 115"/>
                  <a:gd name="T1" fmla="*/ 91 h 91"/>
                  <a:gd name="T2" fmla="*/ 0 w 115"/>
                  <a:gd name="T3" fmla="*/ 91 h 91"/>
                  <a:gd name="T4" fmla="*/ 0 w 115"/>
                  <a:gd name="T5" fmla="*/ 0 h 91"/>
                  <a:gd name="T6" fmla="*/ 115 w 115"/>
                  <a:gd name="T7" fmla="*/ 0 h 91"/>
                  <a:gd name="T8" fmla="*/ 83 w 115"/>
                  <a:gd name="T9" fmla="*/ 46 h 91"/>
                  <a:gd name="T10" fmla="*/ 115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115" y="91"/>
                    </a:moveTo>
                    <a:lnTo>
                      <a:pt x="0" y="91"/>
                    </a:lnTo>
                    <a:lnTo>
                      <a:pt x="0" y="0"/>
                    </a:lnTo>
                    <a:lnTo>
                      <a:pt x="115" y="0"/>
                    </a:lnTo>
                    <a:lnTo>
                      <a:pt x="83" y="46"/>
                    </a:lnTo>
                    <a:lnTo>
                      <a:pt x="115"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4" name="Freeform 516"/>
              <p:cNvSpPr>
                <a:spLocks/>
              </p:cNvSpPr>
              <p:nvPr/>
            </p:nvSpPr>
            <p:spPr bwMode="auto">
              <a:xfrm>
                <a:off x="4876" y="3836"/>
                <a:ext cx="57" cy="129"/>
              </a:xfrm>
              <a:custGeom>
                <a:avLst/>
                <a:gdLst>
                  <a:gd name="T0" fmla="*/ 57 w 57"/>
                  <a:gd name="T1" fmla="*/ 90 h 129"/>
                  <a:gd name="T2" fmla="*/ 0 w 57"/>
                  <a:gd name="T3" fmla="*/ 129 h 129"/>
                  <a:gd name="T4" fmla="*/ 0 w 57"/>
                  <a:gd name="T5" fmla="*/ 38 h 129"/>
                  <a:gd name="T6" fmla="*/ 57 w 57"/>
                  <a:gd name="T7" fmla="*/ 0 h 129"/>
                  <a:gd name="T8" fmla="*/ 57 w 57"/>
                  <a:gd name="T9" fmla="*/ 90 h 129"/>
                </a:gdLst>
                <a:ahLst/>
                <a:cxnLst>
                  <a:cxn ang="0">
                    <a:pos x="T0" y="T1"/>
                  </a:cxn>
                  <a:cxn ang="0">
                    <a:pos x="T2" y="T3"/>
                  </a:cxn>
                  <a:cxn ang="0">
                    <a:pos x="T4" y="T5"/>
                  </a:cxn>
                  <a:cxn ang="0">
                    <a:pos x="T6" y="T7"/>
                  </a:cxn>
                  <a:cxn ang="0">
                    <a:pos x="T8" y="T9"/>
                  </a:cxn>
                </a:cxnLst>
                <a:rect l="0" t="0" r="r" b="b"/>
                <a:pathLst>
                  <a:path w="57" h="129">
                    <a:moveTo>
                      <a:pt x="57" y="90"/>
                    </a:moveTo>
                    <a:lnTo>
                      <a:pt x="0" y="129"/>
                    </a:lnTo>
                    <a:lnTo>
                      <a:pt x="0" y="38"/>
                    </a:lnTo>
                    <a:lnTo>
                      <a:pt x="57" y="0"/>
                    </a:lnTo>
                    <a:lnTo>
                      <a:pt x="57"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5" name="Freeform 517"/>
              <p:cNvSpPr>
                <a:spLocks/>
              </p:cNvSpPr>
              <p:nvPr/>
            </p:nvSpPr>
            <p:spPr bwMode="auto">
              <a:xfrm>
                <a:off x="4297" y="3874"/>
                <a:ext cx="115" cy="91"/>
              </a:xfrm>
              <a:custGeom>
                <a:avLst/>
                <a:gdLst>
                  <a:gd name="T0" fmla="*/ 0 w 115"/>
                  <a:gd name="T1" fmla="*/ 91 h 91"/>
                  <a:gd name="T2" fmla="*/ 115 w 115"/>
                  <a:gd name="T3" fmla="*/ 91 h 91"/>
                  <a:gd name="T4" fmla="*/ 115 w 115"/>
                  <a:gd name="T5" fmla="*/ 0 h 91"/>
                  <a:gd name="T6" fmla="*/ 0 w 115"/>
                  <a:gd name="T7" fmla="*/ 0 h 91"/>
                  <a:gd name="T8" fmla="*/ 31 w 115"/>
                  <a:gd name="T9" fmla="*/ 46 h 91"/>
                  <a:gd name="T10" fmla="*/ 0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0" y="91"/>
                    </a:moveTo>
                    <a:lnTo>
                      <a:pt x="115" y="91"/>
                    </a:lnTo>
                    <a:lnTo>
                      <a:pt x="115" y="0"/>
                    </a:lnTo>
                    <a:lnTo>
                      <a:pt x="0" y="0"/>
                    </a:lnTo>
                    <a:lnTo>
                      <a:pt x="31" y="46"/>
                    </a:lnTo>
                    <a:lnTo>
                      <a:pt x="0"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6" name="Freeform 518"/>
              <p:cNvSpPr>
                <a:spLocks/>
              </p:cNvSpPr>
              <p:nvPr/>
            </p:nvSpPr>
            <p:spPr bwMode="auto">
              <a:xfrm>
                <a:off x="4356" y="3836"/>
                <a:ext cx="56" cy="129"/>
              </a:xfrm>
              <a:custGeom>
                <a:avLst/>
                <a:gdLst>
                  <a:gd name="T0" fmla="*/ 0 w 56"/>
                  <a:gd name="T1" fmla="*/ 90 h 129"/>
                  <a:gd name="T2" fmla="*/ 56 w 56"/>
                  <a:gd name="T3" fmla="*/ 129 h 129"/>
                  <a:gd name="T4" fmla="*/ 56 w 56"/>
                  <a:gd name="T5" fmla="*/ 38 h 129"/>
                  <a:gd name="T6" fmla="*/ 0 w 56"/>
                  <a:gd name="T7" fmla="*/ 0 h 129"/>
                  <a:gd name="T8" fmla="*/ 0 w 56"/>
                  <a:gd name="T9" fmla="*/ 90 h 129"/>
                </a:gdLst>
                <a:ahLst/>
                <a:cxnLst>
                  <a:cxn ang="0">
                    <a:pos x="T0" y="T1"/>
                  </a:cxn>
                  <a:cxn ang="0">
                    <a:pos x="T2" y="T3"/>
                  </a:cxn>
                  <a:cxn ang="0">
                    <a:pos x="T4" y="T5"/>
                  </a:cxn>
                  <a:cxn ang="0">
                    <a:pos x="T6" y="T7"/>
                  </a:cxn>
                  <a:cxn ang="0">
                    <a:pos x="T8" y="T9"/>
                  </a:cxn>
                </a:cxnLst>
                <a:rect l="0" t="0" r="r" b="b"/>
                <a:pathLst>
                  <a:path w="56" h="129">
                    <a:moveTo>
                      <a:pt x="0" y="90"/>
                    </a:moveTo>
                    <a:lnTo>
                      <a:pt x="56" y="129"/>
                    </a:lnTo>
                    <a:lnTo>
                      <a:pt x="56"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7" name="Rectangle 519"/>
              <p:cNvSpPr>
                <a:spLocks noChangeArrowheads="1"/>
              </p:cNvSpPr>
              <p:nvPr/>
            </p:nvSpPr>
            <p:spPr bwMode="auto">
              <a:xfrm>
                <a:off x="4356" y="3836"/>
                <a:ext cx="577" cy="90"/>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8" name="Freeform 520"/>
              <p:cNvSpPr>
                <a:spLocks/>
              </p:cNvSpPr>
              <p:nvPr/>
            </p:nvSpPr>
            <p:spPr bwMode="auto">
              <a:xfrm>
                <a:off x="4275" y="4119"/>
                <a:ext cx="55" cy="74"/>
              </a:xfrm>
              <a:custGeom>
                <a:avLst/>
                <a:gdLst>
                  <a:gd name="T0" fmla="*/ 40 w 40"/>
                  <a:gd name="T1" fmla="*/ 51 h 54"/>
                  <a:gd name="T2" fmla="*/ 25 w 40"/>
                  <a:gd name="T3" fmla="*/ 54 h 54"/>
                  <a:gd name="T4" fmla="*/ 7 w 40"/>
                  <a:gd name="T5" fmla="*/ 47 h 54"/>
                  <a:gd name="T6" fmla="*/ 0 w 40"/>
                  <a:gd name="T7" fmla="*/ 28 h 54"/>
                  <a:gd name="T8" fmla="*/ 7 w 40"/>
                  <a:gd name="T9" fmla="*/ 8 h 54"/>
                  <a:gd name="T10" fmla="*/ 27 w 40"/>
                  <a:gd name="T11" fmla="*/ 0 h 54"/>
                  <a:gd name="T12" fmla="*/ 40 w 40"/>
                  <a:gd name="T13" fmla="*/ 2 h 54"/>
                  <a:gd name="T14" fmla="*/ 40 w 40"/>
                  <a:gd name="T15" fmla="*/ 11 h 54"/>
                  <a:gd name="T16" fmla="*/ 28 w 40"/>
                  <a:gd name="T17" fmla="*/ 8 h 54"/>
                  <a:gd name="T18" fmla="*/ 14 w 40"/>
                  <a:gd name="T19" fmla="*/ 13 h 54"/>
                  <a:gd name="T20" fmla="*/ 9 w 40"/>
                  <a:gd name="T21" fmla="*/ 28 h 54"/>
                  <a:gd name="T22" fmla="*/ 14 w 40"/>
                  <a:gd name="T23" fmla="*/ 41 h 54"/>
                  <a:gd name="T24" fmla="*/ 27 w 40"/>
                  <a:gd name="T25" fmla="*/ 47 h 54"/>
                  <a:gd name="T26" fmla="*/ 40 w 40"/>
                  <a:gd name="T27" fmla="*/ 43 h 54"/>
                  <a:gd name="T28" fmla="*/ 40 w 40"/>
                  <a:gd name="T2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4">
                    <a:moveTo>
                      <a:pt x="40" y="51"/>
                    </a:moveTo>
                    <a:cubicBezTo>
                      <a:pt x="36" y="53"/>
                      <a:pt x="31" y="54"/>
                      <a:pt x="25" y="54"/>
                    </a:cubicBezTo>
                    <a:cubicBezTo>
                      <a:pt x="17" y="54"/>
                      <a:pt x="11" y="52"/>
                      <a:pt x="7" y="47"/>
                    </a:cubicBezTo>
                    <a:cubicBezTo>
                      <a:pt x="2" y="42"/>
                      <a:pt x="0" y="36"/>
                      <a:pt x="0" y="28"/>
                    </a:cubicBezTo>
                    <a:cubicBezTo>
                      <a:pt x="0" y="20"/>
                      <a:pt x="2" y="13"/>
                      <a:pt x="7" y="8"/>
                    </a:cubicBezTo>
                    <a:cubicBezTo>
                      <a:pt x="13" y="3"/>
                      <a:pt x="19" y="0"/>
                      <a:pt x="27" y="0"/>
                    </a:cubicBezTo>
                    <a:cubicBezTo>
                      <a:pt x="32" y="0"/>
                      <a:pt x="36" y="1"/>
                      <a:pt x="40" y="2"/>
                    </a:cubicBezTo>
                    <a:cubicBezTo>
                      <a:pt x="40" y="11"/>
                      <a:pt x="40" y="11"/>
                      <a:pt x="40" y="11"/>
                    </a:cubicBezTo>
                    <a:cubicBezTo>
                      <a:pt x="36" y="9"/>
                      <a:pt x="32" y="8"/>
                      <a:pt x="28" y="8"/>
                    </a:cubicBezTo>
                    <a:cubicBezTo>
                      <a:pt x="22" y="8"/>
                      <a:pt x="18" y="9"/>
                      <a:pt x="14" y="13"/>
                    </a:cubicBezTo>
                    <a:cubicBezTo>
                      <a:pt x="11" y="17"/>
                      <a:pt x="9" y="22"/>
                      <a:pt x="9" y="28"/>
                    </a:cubicBezTo>
                    <a:cubicBezTo>
                      <a:pt x="9" y="33"/>
                      <a:pt x="10" y="38"/>
                      <a:pt x="14" y="41"/>
                    </a:cubicBezTo>
                    <a:cubicBezTo>
                      <a:pt x="17" y="45"/>
                      <a:pt x="21" y="47"/>
                      <a:pt x="27" y="47"/>
                    </a:cubicBezTo>
                    <a:cubicBezTo>
                      <a:pt x="32" y="47"/>
                      <a:pt x="36" y="45"/>
                      <a:pt x="40" y="43"/>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9" name="Freeform 521"/>
              <p:cNvSpPr>
                <a:spLocks noEditPoints="1"/>
              </p:cNvSpPr>
              <p:nvPr/>
            </p:nvSpPr>
            <p:spPr bwMode="auto">
              <a:xfrm>
                <a:off x="4336" y="4119"/>
                <a:ext cx="70" cy="74"/>
              </a:xfrm>
              <a:custGeom>
                <a:avLst/>
                <a:gdLst>
                  <a:gd name="T0" fmla="*/ 25 w 51"/>
                  <a:gd name="T1" fmla="*/ 54 h 54"/>
                  <a:gd name="T2" fmla="*/ 7 w 51"/>
                  <a:gd name="T3" fmla="*/ 47 h 54"/>
                  <a:gd name="T4" fmla="*/ 0 w 51"/>
                  <a:gd name="T5" fmla="*/ 28 h 54"/>
                  <a:gd name="T6" fmla="*/ 7 w 51"/>
                  <a:gd name="T7" fmla="*/ 8 h 54"/>
                  <a:gd name="T8" fmla="*/ 26 w 51"/>
                  <a:gd name="T9" fmla="*/ 0 h 54"/>
                  <a:gd name="T10" fmla="*/ 44 w 51"/>
                  <a:gd name="T11" fmla="*/ 7 h 54"/>
                  <a:gd name="T12" fmla="*/ 51 w 51"/>
                  <a:gd name="T13" fmla="*/ 26 h 54"/>
                  <a:gd name="T14" fmla="*/ 44 w 51"/>
                  <a:gd name="T15" fmla="*/ 47 h 54"/>
                  <a:gd name="T16" fmla="*/ 25 w 51"/>
                  <a:gd name="T17" fmla="*/ 54 h 54"/>
                  <a:gd name="T18" fmla="*/ 26 w 51"/>
                  <a:gd name="T19" fmla="*/ 8 h 54"/>
                  <a:gd name="T20" fmla="*/ 14 w 51"/>
                  <a:gd name="T21" fmla="*/ 13 h 54"/>
                  <a:gd name="T22" fmla="*/ 9 w 51"/>
                  <a:gd name="T23" fmla="*/ 27 h 54"/>
                  <a:gd name="T24" fmla="*/ 14 w 51"/>
                  <a:gd name="T25" fmla="*/ 41 h 54"/>
                  <a:gd name="T26" fmla="*/ 25 w 51"/>
                  <a:gd name="T27" fmla="*/ 47 h 54"/>
                  <a:gd name="T28" fmla="*/ 37 w 51"/>
                  <a:gd name="T29" fmla="*/ 41 h 54"/>
                  <a:gd name="T30" fmla="*/ 41 w 51"/>
                  <a:gd name="T31" fmla="*/ 27 h 54"/>
                  <a:gd name="T32" fmla="*/ 37 w 51"/>
                  <a:gd name="T33" fmla="*/ 13 h 54"/>
                  <a:gd name="T34" fmla="*/ 26 w 51"/>
                  <a:gd name="T3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4">
                    <a:moveTo>
                      <a:pt x="25" y="54"/>
                    </a:moveTo>
                    <a:cubicBezTo>
                      <a:pt x="18" y="54"/>
                      <a:pt x="12" y="52"/>
                      <a:pt x="7" y="47"/>
                    </a:cubicBezTo>
                    <a:cubicBezTo>
                      <a:pt x="3" y="42"/>
                      <a:pt x="0" y="36"/>
                      <a:pt x="0" y="28"/>
                    </a:cubicBezTo>
                    <a:cubicBezTo>
                      <a:pt x="0" y="19"/>
                      <a:pt x="3" y="13"/>
                      <a:pt x="7" y="8"/>
                    </a:cubicBezTo>
                    <a:cubicBezTo>
                      <a:pt x="12" y="3"/>
                      <a:pt x="18" y="0"/>
                      <a:pt x="26" y="0"/>
                    </a:cubicBezTo>
                    <a:cubicBezTo>
                      <a:pt x="33" y="0"/>
                      <a:pt x="39" y="2"/>
                      <a:pt x="44" y="7"/>
                    </a:cubicBezTo>
                    <a:cubicBezTo>
                      <a:pt x="48" y="12"/>
                      <a:pt x="51" y="19"/>
                      <a:pt x="51" y="26"/>
                    </a:cubicBezTo>
                    <a:cubicBezTo>
                      <a:pt x="51" y="35"/>
                      <a:pt x="48" y="42"/>
                      <a:pt x="44" y="47"/>
                    </a:cubicBezTo>
                    <a:cubicBezTo>
                      <a:pt x="39" y="52"/>
                      <a:pt x="33" y="54"/>
                      <a:pt x="25" y="54"/>
                    </a:cubicBezTo>
                    <a:close/>
                    <a:moveTo>
                      <a:pt x="26" y="8"/>
                    </a:moveTo>
                    <a:cubicBezTo>
                      <a:pt x="21" y="8"/>
                      <a:pt x="17" y="9"/>
                      <a:pt x="14" y="13"/>
                    </a:cubicBezTo>
                    <a:cubicBezTo>
                      <a:pt x="11" y="17"/>
                      <a:pt x="9" y="21"/>
                      <a:pt x="9" y="27"/>
                    </a:cubicBezTo>
                    <a:cubicBezTo>
                      <a:pt x="9" y="33"/>
                      <a:pt x="11" y="38"/>
                      <a:pt x="14" y="41"/>
                    </a:cubicBezTo>
                    <a:cubicBezTo>
                      <a:pt x="17" y="45"/>
                      <a:pt x="21" y="47"/>
                      <a:pt x="25" y="47"/>
                    </a:cubicBezTo>
                    <a:cubicBezTo>
                      <a:pt x="30" y="47"/>
                      <a:pt x="34" y="45"/>
                      <a:pt x="37" y="41"/>
                    </a:cubicBezTo>
                    <a:cubicBezTo>
                      <a:pt x="40" y="38"/>
                      <a:pt x="41" y="33"/>
                      <a:pt x="41" y="27"/>
                    </a:cubicBezTo>
                    <a:cubicBezTo>
                      <a:pt x="41" y="21"/>
                      <a:pt x="40" y="16"/>
                      <a:pt x="37" y="13"/>
                    </a:cubicBezTo>
                    <a:cubicBezTo>
                      <a:pt x="34" y="9"/>
                      <a:pt x="31" y="8"/>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0" name="Freeform 522"/>
              <p:cNvSpPr>
                <a:spLocks/>
              </p:cNvSpPr>
              <p:nvPr/>
            </p:nvSpPr>
            <p:spPr bwMode="auto">
              <a:xfrm>
                <a:off x="4419" y="4121"/>
                <a:ext cx="61" cy="71"/>
              </a:xfrm>
              <a:custGeom>
                <a:avLst/>
                <a:gdLst>
                  <a:gd name="T0" fmla="*/ 45 w 45"/>
                  <a:gd name="T1" fmla="*/ 52 h 52"/>
                  <a:gd name="T2" fmla="*/ 35 w 45"/>
                  <a:gd name="T3" fmla="*/ 52 h 52"/>
                  <a:gd name="T4" fmla="*/ 10 w 45"/>
                  <a:gd name="T5" fmla="*/ 14 h 52"/>
                  <a:gd name="T6" fmla="*/ 8 w 45"/>
                  <a:gd name="T7" fmla="*/ 11 h 52"/>
                  <a:gd name="T8" fmla="*/ 8 w 45"/>
                  <a:gd name="T9" fmla="*/ 11 h 52"/>
                  <a:gd name="T10" fmla="*/ 9 w 45"/>
                  <a:gd name="T11" fmla="*/ 18 h 52"/>
                  <a:gd name="T12" fmla="*/ 9 w 45"/>
                  <a:gd name="T13" fmla="*/ 52 h 52"/>
                  <a:gd name="T14" fmla="*/ 0 w 45"/>
                  <a:gd name="T15" fmla="*/ 52 h 52"/>
                  <a:gd name="T16" fmla="*/ 0 w 45"/>
                  <a:gd name="T17" fmla="*/ 0 h 52"/>
                  <a:gd name="T18" fmla="*/ 10 w 45"/>
                  <a:gd name="T19" fmla="*/ 0 h 52"/>
                  <a:gd name="T20" fmla="*/ 34 w 45"/>
                  <a:gd name="T21" fmla="*/ 37 h 52"/>
                  <a:gd name="T22" fmla="*/ 36 w 45"/>
                  <a:gd name="T23" fmla="*/ 41 h 52"/>
                  <a:gd name="T24" fmla="*/ 37 w 45"/>
                  <a:gd name="T25" fmla="*/ 41 h 52"/>
                  <a:gd name="T26" fmla="*/ 36 w 45"/>
                  <a:gd name="T27" fmla="*/ 34 h 52"/>
                  <a:gd name="T28" fmla="*/ 36 w 45"/>
                  <a:gd name="T29" fmla="*/ 0 h 52"/>
                  <a:gd name="T30" fmla="*/ 45 w 45"/>
                  <a:gd name="T31" fmla="*/ 0 h 52"/>
                  <a:gd name="T32" fmla="*/ 45 w 45"/>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2">
                    <a:moveTo>
                      <a:pt x="45" y="52"/>
                    </a:moveTo>
                    <a:cubicBezTo>
                      <a:pt x="35" y="52"/>
                      <a:pt x="35" y="52"/>
                      <a:pt x="35" y="52"/>
                    </a:cubicBezTo>
                    <a:cubicBezTo>
                      <a:pt x="10" y="14"/>
                      <a:pt x="10" y="14"/>
                      <a:pt x="10" y="14"/>
                    </a:cubicBezTo>
                    <a:cubicBezTo>
                      <a:pt x="9" y="13"/>
                      <a:pt x="9" y="12"/>
                      <a:pt x="8" y="11"/>
                    </a:cubicBezTo>
                    <a:cubicBezTo>
                      <a:pt x="8" y="11"/>
                      <a:pt x="8" y="11"/>
                      <a:pt x="8" y="11"/>
                    </a:cubicBezTo>
                    <a:cubicBezTo>
                      <a:pt x="8" y="12"/>
                      <a:pt x="9" y="14"/>
                      <a:pt x="9" y="18"/>
                    </a:cubicBezTo>
                    <a:cubicBezTo>
                      <a:pt x="9" y="52"/>
                      <a:pt x="9" y="52"/>
                      <a:pt x="9" y="52"/>
                    </a:cubicBezTo>
                    <a:cubicBezTo>
                      <a:pt x="0" y="52"/>
                      <a:pt x="0" y="52"/>
                      <a:pt x="0" y="52"/>
                    </a:cubicBezTo>
                    <a:cubicBezTo>
                      <a:pt x="0" y="0"/>
                      <a:pt x="0" y="0"/>
                      <a:pt x="0" y="0"/>
                    </a:cubicBezTo>
                    <a:cubicBezTo>
                      <a:pt x="10" y="0"/>
                      <a:pt x="10" y="0"/>
                      <a:pt x="10" y="0"/>
                    </a:cubicBezTo>
                    <a:cubicBezTo>
                      <a:pt x="34" y="37"/>
                      <a:pt x="34" y="37"/>
                      <a:pt x="34" y="37"/>
                    </a:cubicBezTo>
                    <a:cubicBezTo>
                      <a:pt x="35" y="39"/>
                      <a:pt x="36" y="40"/>
                      <a:pt x="36" y="41"/>
                    </a:cubicBezTo>
                    <a:cubicBezTo>
                      <a:pt x="37" y="41"/>
                      <a:pt x="37" y="41"/>
                      <a:pt x="37" y="41"/>
                    </a:cubicBezTo>
                    <a:cubicBezTo>
                      <a:pt x="36" y="39"/>
                      <a:pt x="36" y="37"/>
                      <a:pt x="36" y="34"/>
                    </a:cubicBezTo>
                    <a:cubicBezTo>
                      <a:pt x="36" y="0"/>
                      <a:pt x="36" y="0"/>
                      <a:pt x="36" y="0"/>
                    </a:cubicBezTo>
                    <a:cubicBezTo>
                      <a:pt x="45" y="0"/>
                      <a:pt x="45" y="0"/>
                      <a:pt x="45" y="0"/>
                    </a:cubicBezTo>
                    <a:lnTo>
                      <a:pt x="4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1" name="Freeform 523"/>
              <p:cNvSpPr>
                <a:spLocks/>
              </p:cNvSpPr>
              <p:nvPr/>
            </p:nvSpPr>
            <p:spPr bwMode="auto">
              <a:xfrm>
                <a:off x="4490" y="4121"/>
                <a:ext cx="53" cy="71"/>
              </a:xfrm>
              <a:custGeom>
                <a:avLst/>
                <a:gdLst>
                  <a:gd name="T0" fmla="*/ 53 w 53"/>
                  <a:gd name="T1" fmla="*/ 9 h 71"/>
                  <a:gd name="T2" fmla="*/ 33 w 53"/>
                  <a:gd name="T3" fmla="*/ 9 h 71"/>
                  <a:gd name="T4" fmla="*/ 33 w 53"/>
                  <a:gd name="T5" fmla="*/ 71 h 71"/>
                  <a:gd name="T6" fmla="*/ 20 w 53"/>
                  <a:gd name="T7" fmla="*/ 71 h 71"/>
                  <a:gd name="T8" fmla="*/ 20 w 53"/>
                  <a:gd name="T9" fmla="*/ 9 h 71"/>
                  <a:gd name="T10" fmla="*/ 0 w 53"/>
                  <a:gd name="T11" fmla="*/ 9 h 71"/>
                  <a:gd name="T12" fmla="*/ 0 w 53"/>
                  <a:gd name="T13" fmla="*/ 0 h 71"/>
                  <a:gd name="T14" fmla="*/ 53 w 53"/>
                  <a:gd name="T15" fmla="*/ 0 h 71"/>
                  <a:gd name="T16" fmla="*/ 53 w 53"/>
                  <a:gd name="T17"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71">
                    <a:moveTo>
                      <a:pt x="53" y="9"/>
                    </a:moveTo>
                    <a:lnTo>
                      <a:pt x="33" y="9"/>
                    </a:lnTo>
                    <a:lnTo>
                      <a:pt x="33" y="71"/>
                    </a:lnTo>
                    <a:lnTo>
                      <a:pt x="20" y="71"/>
                    </a:lnTo>
                    <a:lnTo>
                      <a:pt x="20" y="9"/>
                    </a:lnTo>
                    <a:lnTo>
                      <a:pt x="0" y="9"/>
                    </a:lnTo>
                    <a:lnTo>
                      <a:pt x="0" y="0"/>
                    </a:lnTo>
                    <a:lnTo>
                      <a:pt x="53" y="0"/>
                    </a:lnTo>
                    <a:lnTo>
                      <a:pt x="5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2" name="Freeform 524"/>
              <p:cNvSpPr>
                <a:spLocks noEditPoints="1"/>
              </p:cNvSpPr>
              <p:nvPr/>
            </p:nvSpPr>
            <p:spPr bwMode="auto">
              <a:xfrm>
                <a:off x="4554" y="4121"/>
                <a:ext cx="55" cy="71"/>
              </a:xfrm>
              <a:custGeom>
                <a:avLst/>
                <a:gdLst>
                  <a:gd name="T0" fmla="*/ 40 w 40"/>
                  <a:gd name="T1" fmla="*/ 52 h 52"/>
                  <a:gd name="T2" fmla="*/ 30 w 40"/>
                  <a:gd name="T3" fmla="*/ 52 h 52"/>
                  <a:gd name="T4" fmla="*/ 22 w 40"/>
                  <a:gd name="T5" fmla="*/ 38 h 52"/>
                  <a:gd name="T6" fmla="*/ 20 w 40"/>
                  <a:gd name="T7" fmla="*/ 35 h 52"/>
                  <a:gd name="T8" fmla="*/ 17 w 40"/>
                  <a:gd name="T9" fmla="*/ 33 h 52"/>
                  <a:gd name="T10" fmla="*/ 15 w 40"/>
                  <a:gd name="T11" fmla="*/ 31 h 52"/>
                  <a:gd name="T12" fmla="*/ 12 w 40"/>
                  <a:gd name="T13" fmla="*/ 31 h 52"/>
                  <a:gd name="T14" fmla="*/ 9 w 40"/>
                  <a:gd name="T15" fmla="*/ 31 h 52"/>
                  <a:gd name="T16" fmla="*/ 9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3 w 40"/>
                  <a:gd name="T39" fmla="*/ 28 h 52"/>
                  <a:gd name="T40" fmla="*/ 23 w 40"/>
                  <a:gd name="T41" fmla="*/ 28 h 52"/>
                  <a:gd name="T42" fmla="*/ 25 w 40"/>
                  <a:gd name="T43" fmla="*/ 30 h 52"/>
                  <a:gd name="T44" fmla="*/ 27 w 40"/>
                  <a:gd name="T45" fmla="*/ 32 h 52"/>
                  <a:gd name="T46" fmla="*/ 29 w 40"/>
                  <a:gd name="T47" fmla="*/ 35 h 52"/>
                  <a:gd name="T48" fmla="*/ 31 w 40"/>
                  <a:gd name="T49" fmla="*/ 38 h 52"/>
                  <a:gd name="T50" fmla="*/ 40 w 40"/>
                  <a:gd name="T51" fmla="*/ 52 h 52"/>
                  <a:gd name="T52" fmla="*/ 9 w 40"/>
                  <a:gd name="T53" fmla="*/ 7 h 52"/>
                  <a:gd name="T54" fmla="*/ 9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3 w 40"/>
                  <a:gd name="T67" fmla="*/ 9 h 52"/>
                  <a:gd name="T68" fmla="*/ 16 w 40"/>
                  <a:gd name="T69" fmla="*/ 7 h 52"/>
                  <a:gd name="T70" fmla="*/ 9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7" y="33"/>
                    </a:cubicBezTo>
                    <a:cubicBezTo>
                      <a:pt x="17" y="32"/>
                      <a:pt x="16" y="32"/>
                      <a:pt x="15" y="31"/>
                    </a:cubicBezTo>
                    <a:cubicBezTo>
                      <a:pt x="14" y="31"/>
                      <a:pt x="13"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6"/>
                      <a:pt x="27" y="26"/>
                    </a:cubicBezTo>
                    <a:cubicBezTo>
                      <a:pt x="26" y="27"/>
                      <a:pt x="24" y="28"/>
                      <a:pt x="23" y="28"/>
                    </a:cubicBezTo>
                    <a:cubicBezTo>
                      <a:pt x="23" y="28"/>
                      <a:pt x="23" y="28"/>
                      <a:pt x="23" y="28"/>
                    </a:cubicBezTo>
                    <a:cubicBezTo>
                      <a:pt x="24" y="29"/>
                      <a:pt x="24" y="30"/>
                      <a:pt x="25" y="30"/>
                    </a:cubicBezTo>
                    <a:cubicBezTo>
                      <a:pt x="26" y="31"/>
                      <a:pt x="26" y="32"/>
                      <a:pt x="27" y="32"/>
                    </a:cubicBezTo>
                    <a:cubicBezTo>
                      <a:pt x="28" y="33"/>
                      <a:pt x="28" y="34"/>
                      <a:pt x="29" y="35"/>
                    </a:cubicBezTo>
                    <a:cubicBezTo>
                      <a:pt x="30" y="35"/>
                      <a:pt x="30" y="36"/>
                      <a:pt x="31" y="38"/>
                    </a:cubicBezTo>
                    <a:lnTo>
                      <a:pt x="40" y="52"/>
                    </a:lnTo>
                    <a:close/>
                    <a:moveTo>
                      <a:pt x="9" y="7"/>
                    </a:moveTo>
                    <a:cubicBezTo>
                      <a:pt x="9" y="24"/>
                      <a:pt x="9" y="24"/>
                      <a:pt x="9" y="24"/>
                    </a:cubicBezTo>
                    <a:cubicBezTo>
                      <a:pt x="16" y="24"/>
                      <a:pt x="16" y="24"/>
                      <a:pt x="16" y="24"/>
                    </a:cubicBezTo>
                    <a:cubicBezTo>
                      <a:pt x="17" y="24"/>
                      <a:pt x="18" y="24"/>
                      <a:pt x="19" y="23"/>
                    </a:cubicBezTo>
                    <a:cubicBezTo>
                      <a:pt x="21" y="23"/>
                      <a:pt x="22" y="22"/>
                      <a:pt x="22" y="22"/>
                    </a:cubicBezTo>
                    <a:cubicBezTo>
                      <a:pt x="23" y="21"/>
                      <a:pt x="24" y="20"/>
                      <a:pt x="24" y="19"/>
                    </a:cubicBezTo>
                    <a:cubicBezTo>
                      <a:pt x="25" y="18"/>
                      <a:pt x="25" y="16"/>
                      <a:pt x="25" y="15"/>
                    </a:cubicBezTo>
                    <a:cubicBezTo>
                      <a:pt x="25" y="12"/>
                      <a:pt x="24" y="10"/>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3" name="Rectangle 525"/>
              <p:cNvSpPr>
                <a:spLocks noChangeArrowheads="1"/>
              </p:cNvSpPr>
              <p:nvPr/>
            </p:nvSpPr>
            <p:spPr bwMode="auto">
              <a:xfrm>
                <a:off x="4617" y="4121"/>
                <a:ext cx="12" cy="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4" name="Freeform 526"/>
              <p:cNvSpPr>
                <a:spLocks noEditPoints="1"/>
              </p:cNvSpPr>
              <p:nvPr/>
            </p:nvSpPr>
            <p:spPr bwMode="auto">
              <a:xfrm>
                <a:off x="4647" y="4121"/>
                <a:ext cx="49" cy="71"/>
              </a:xfrm>
              <a:custGeom>
                <a:avLst/>
                <a:gdLst>
                  <a:gd name="T0" fmla="*/ 0 w 36"/>
                  <a:gd name="T1" fmla="*/ 52 h 52"/>
                  <a:gd name="T2" fmla="*/ 0 w 36"/>
                  <a:gd name="T3" fmla="*/ 0 h 52"/>
                  <a:gd name="T4" fmla="*/ 17 w 36"/>
                  <a:gd name="T5" fmla="*/ 0 h 52"/>
                  <a:gd name="T6" fmla="*/ 29 w 36"/>
                  <a:gd name="T7" fmla="*/ 3 h 52"/>
                  <a:gd name="T8" fmla="*/ 33 w 36"/>
                  <a:gd name="T9" fmla="*/ 12 h 52"/>
                  <a:gd name="T10" fmla="*/ 31 w 36"/>
                  <a:gd name="T11" fmla="*/ 20 h 52"/>
                  <a:gd name="T12" fmla="*/ 24 w 36"/>
                  <a:gd name="T13" fmla="*/ 24 h 52"/>
                  <a:gd name="T14" fmla="*/ 24 w 36"/>
                  <a:gd name="T15" fmla="*/ 24 h 52"/>
                  <a:gd name="T16" fmla="*/ 32 w 36"/>
                  <a:gd name="T17" fmla="*/ 28 h 52"/>
                  <a:gd name="T18" fmla="*/ 36 w 36"/>
                  <a:gd name="T19" fmla="*/ 37 h 52"/>
                  <a:gd name="T20" fmla="*/ 30 w 36"/>
                  <a:gd name="T21" fmla="*/ 48 h 52"/>
                  <a:gd name="T22" fmla="*/ 17 w 36"/>
                  <a:gd name="T23" fmla="*/ 52 h 52"/>
                  <a:gd name="T24" fmla="*/ 0 w 36"/>
                  <a:gd name="T25" fmla="*/ 52 h 52"/>
                  <a:gd name="T26" fmla="*/ 9 w 36"/>
                  <a:gd name="T27" fmla="*/ 7 h 52"/>
                  <a:gd name="T28" fmla="*/ 9 w 36"/>
                  <a:gd name="T29" fmla="*/ 22 h 52"/>
                  <a:gd name="T30" fmla="*/ 15 w 36"/>
                  <a:gd name="T31" fmla="*/ 22 h 52"/>
                  <a:gd name="T32" fmla="*/ 22 w 36"/>
                  <a:gd name="T33" fmla="*/ 20 h 52"/>
                  <a:gd name="T34" fmla="*/ 24 w 36"/>
                  <a:gd name="T35" fmla="*/ 14 h 52"/>
                  <a:gd name="T36" fmla="*/ 15 w 36"/>
                  <a:gd name="T37" fmla="*/ 7 h 52"/>
                  <a:gd name="T38" fmla="*/ 9 w 36"/>
                  <a:gd name="T39" fmla="*/ 7 h 52"/>
                  <a:gd name="T40" fmla="*/ 9 w 36"/>
                  <a:gd name="T41" fmla="*/ 29 h 52"/>
                  <a:gd name="T42" fmla="*/ 9 w 36"/>
                  <a:gd name="T43" fmla="*/ 45 h 52"/>
                  <a:gd name="T44" fmla="*/ 16 w 36"/>
                  <a:gd name="T45" fmla="*/ 45 h 52"/>
                  <a:gd name="T46" fmla="*/ 24 w 36"/>
                  <a:gd name="T47" fmla="*/ 43 h 52"/>
                  <a:gd name="T48" fmla="*/ 26 w 36"/>
                  <a:gd name="T49" fmla="*/ 37 h 52"/>
                  <a:gd name="T50" fmla="*/ 15 w 36"/>
                  <a:gd name="T51" fmla="*/ 29 h 52"/>
                  <a:gd name="T52" fmla="*/ 9 w 36"/>
                  <a:gd name="T53"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52">
                    <a:moveTo>
                      <a:pt x="0" y="52"/>
                    </a:moveTo>
                    <a:cubicBezTo>
                      <a:pt x="0" y="0"/>
                      <a:pt x="0" y="0"/>
                      <a:pt x="0" y="0"/>
                    </a:cubicBezTo>
                    <a:cubicBezTo>
                      <a:pt x="17" y="0"/>
                      <a:pt x="17" y="0"/>
                      <a:pt x="17" y="0"/>
                    </a:cubicBezTo>
                    <a:cubicBezTo>
                      <a:pt x="22" y="0"/>
                      <a:pt x="26" y="1"/>
                      <a:pt x="29" y="3"/>
                    </a:cubicBezTo>
                    <a:cubicBezTo>
                      <a:pt x="32" y="5"/>
                      <a:pt x="33" y="8"/>
                      <a:pt x="33" y="12"/>
                    </a:cubicBezTo>
                    <a:cubicBezTo>
                      <a:pt x="33" y="15"/>
                      <a:pt x="33" y="17"/>
                      <a:pt x="31" y="20"/>
                    </a:cubicBezTo>
                    <a:cubicBezTo>
                      <a:pt x="29" y="22"/>
                      <a:pt x="27" y="23"/>
                      <a:pt x="24" y="24"/>
                    </a:cubicBezTo>
                    <a:cubicBezTo>
                      <a:pt x="24" y="24"/>
                      <a:pt x="24" y="24"/>
                      <a:pt x="24" y="24"/>
                    </a:cubicBezTo>
                    <a:cubicBezTo>
                      <a:pt x="27" y="25"/>
                      <a:pt x="30" y="26"/>
                      <a:pt x="32" y="28"/>
                    </a:cubicBezTo>
                    <a:cubicBezTo>
                      <a:pt x="35" y="31"/>
                      <a:pt x="36" y="34"/>
                      <a:pt x="36" y="37"/>
                    </a:cubicBezTo>
                    <a:cubicBezTo>
                      <a:pt x="36" y="42"/>
                      <a:pt x="34" y="45"/>
                      <a:pt x="30" y="48"/>
                    </a:cubicBezTo>
                    <a:cubicBezTo>
                      <a:pt x="27" y="51"/>
                      <a:pt x="22" y="52"/>
                      <a:pt x="17" y="52"/>
                    </a:cubicBezTo>
                    <a:lnTo>
                      <a:pt x="0" y="52"/>
                    </a:lnTo>
                    <a:close/>
                    <a:moveTo>
                      <a:pt x="9" y="7"/>
                    </a:moveTo>
                    <a:cubicBezTo>
                      <a:pt x="9" y="22"/>
                      <a:pt x="9" y="22"/>
                      <a:pt x="9" y="22"/>
                    </a:cubicBezTo>
                    <a:cubicBezTo>
                      <a:pt x="15" y="22"/>
                      <a:pt x="15" y="22"/>
                      <a:pt x="15" y="22"/>
                    </a:cubicBezTo>
                    <a:cubicBezTo>
                      <a:pt x="18" y="22"/>
                      <a:pt x="20" y="21"/>
                      <a:pt x="22" y="20"/>
                    </a:cubicBezTo>
                    <a:cubicBezTo>
                      <a:pt x="23" y="18"/>
                      <a:pt x="24" y="16"/>
                      <a:pt x="24" y="14"/>
                    </a:cubicBezTo>
                    <a:cubicBezTo>
                      <a:pt x="24" y="9"/>
                      <a:pt x="21" y="7"/>
                      <a:pt x="15" y="7"/>
                    </a:cubicBezTo>
                    <a:lnTo>
                      <a:pt x="9" y="7"/>
                    </a:lnTo>
                    <a:close/>
                    <a:moveTo>
                      <a:pt x="9" y="29"/>
                    </a:moveTo>
                    <a:cubicBezTo>
                      <a:pt x="9" y="45"/>
                      <a:pt x="9" y="45"/>
                      <a:pt x="9" y="45"/>
                    </a:cubicBezTo>
                    <a:cubicBezTo>
                      <a:pt x="16" y="45"/>
                      <a:pt x="16" y="45"/>
                      <a:pt x="16" y="45"/>
                    </a:cubicBezTo>
                    <a:cubicBezTo>
                      <a:pt x="20" y="45"/>
                      <a:pt x="22" y="45"/>
                      <a:pt x="24" y="43"/>
                    </a:cubicBezTo>
                    <a:cubicBezTo>
                      <a:pt x="26" y="42"/>
                      <a:pt x="26" y="40"/>
                      <a:pt x="26" y="37"/>
                    </a:cubicBezTo>
                    <a:cubicBezTo>
                      <a:pt x="26" y="31"/>
                      <a:pt x="23" y="29"/>
                      <a:pt x="15" y="29"/>
                    </a:cubicBezTo>
                    <a:lnTo>
                      <a:pt x="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5" name="Freeform 527"/>
              <p:cNvSpPr>
                <a:spLocks/>
              </p:cNvSpPr>
              <p:nvPr/>
            </p:nvSpPr>
            <p:spPr bwMode="auto">
              <a:xfrm>
                <a:off x="4709" y="4121"/>
                <a:ext cx="56" cy="72"/>
              </a:xfrm>
              <a:custGeom>
                <a:avLst/>
                <a:gdLst>
                  <a:gd name="T0" fmla="*/ 41 w 41"/>
                  <a:gd name="T1" fmla="*/ 31 h 53"/>
                  <a:gd name="T2" fmla="*/ 20 w 41"/>
                  <a:gd name="T3" fmla="*/ 53 h 53"/>
                  <a:gd name="T4" fmla="*/ 0 w 41"/>
                  <a:gd name="T5" fmla="*/ 32 h 53"/>
                  <a:gd name="T6" fmla="*/ 0 w 41"/>
                  <a:gd name="T7" fmla="*/ 0 h 53"/>
                  <a:gd name="T8" fmla="*/ 9 w 41"/>
                  <a:gd name="T9" fmla="*/ 0 h 53"/>
                  <a:gd name="T10" fmla="*/ 9 w 41"/>
                  <a:gd name="T11" fmla="*/ 30 h 53"/>
                  <a:gd name="T12" fmla="*/ 20 w 41"/>
                  <a:gd name="T13" fmla="*/ 46 h 53"/>
                  <a:gd name="T14" fmla="*/ 32 w 41"/>
                  <a:gd name="T15" fmla="*/ 31 h 53"/>
                  <a:gd name="T16" fmla="*/ 32 w 41"/>
                  <a:gd name="T17" fmla="*/ 0 h 53"/>
                  <a:gd name="T18" fmla="*/ 41 w 41"/>
                  <a:gd name="T19" fmla="*/ 0 h 53"/>
                  <a:gd name="T20" fmla="*/ 41 w 41"/>
                  <a:gd name="T21"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3">
                    <a:moveTo>
                      <a:pt x="41" y="31"/>
                    </a:moveTo>
                    <a:cubicBezTo>
                      <a:pt x="41" y="46"/>
                      <a:pt x="34" y="53"/>
                      <a:pt x="20" y="53"/>
                    </a:cubicBezTo>
                    <a:cubicBezTo>
                      <a:pt x="6" y="53"/>
                      <a:pt x="0" y="46"/>
                      <a:pt x="0" y="32"/>
                    </a:cubicBezTo>
                    <a:cubicBezTo>
                      <a:pt x="0" y="0"/>
                      <a:pt x="0" y="0"/>
                      <a:pt x="0" y="0"/>
                    </a:cubicBezTo>
                    <a:cubicBezTo>
                      <a:pt x="9" y="0"/>
                      <a:pt x="9" y="0"/>
                      <a:pt x="9" y="0"/>
                    </a:cubicBezTo>
                    <a:cubicBezTo>
                      <a:pt x="9" y="30"/>
                      <a:pt x="9" y="30"/>
                      <a:pt x="9" y="30"/>
                    </a:cubicBezTo>
                    <a:cubicBezTo>
                      <a:pt x="9" y="40"/>
                      <a:pt x="13" y="46"/>
                      <a:pt x="20" y="46"/>
                    </a:cubicBezTo>
                    <a:cubicBezTo>
                      <a:pt x="28" y="46"/>
                      <a:pt x="32" y="41"/>
                      <a:pt x="32" y="31"/>
                    </a:cubicBezTo>
                    <a:cubicBezTo>
                      <a:pt x="32" y="0"/>
                      <a:pt x="32" y="0"/>
                      <a:pt x="32" y="0"/>
                    </a:cubicBezTo>
                    <a:cubicBezTo>
                      <a:pt x="41" y="0"/>
                      <a:pt x="41" y="0"/>
                      <a:pt x="41" y="0"/>
                    </a:cubicBezTo>
                    <a:lnTo>
                      <a:pt x="4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6" name="Freeform 528"/>
              <p:cNvSpPr>
                <a:spLocks/>
              </p:cNvSpPr>
              <p:nvPr/>
            </p:nvSpPr>
            <p:spPr bwMode="auto">
              <a:xfrm>
                <a:off x="4774" y="4121"/>
                <a:ext cx="54" cy="71"/>
              </a:xfrm>
              <a:custGeom>
                <a:avLst/>
                <a:gdLst>
                  <a:gd name="T0" fmla="*/ 54 w 54"/>
                  <a:gd name="T1" fmla="*/ 9 h 71"/>
                  <a:gd name="T2" fmla="*/ 33 w 54"/>
                  <a:gd name="T3" fmla="*/ 9 h 71"/>
                  <a:gd name="T4" fmla="*/ 33 w 54"/>
                  <a:gd name="T5" fmla="*/ 71 h 71"/>
                  <a:gd name="T6" fmla="*/ 21 w 54"/>
                  <a:gd name="T7" fmla="*/ 71 h 71"/>
                  <a:gd name="T8" fmla="*/ 21 w 54"/>
                  <a:gd name="T9" fmla="*/ 9 h 71"/>
                  <a:gd name="T10" fmla="*/ 0 w 54"/>
                  <a:gd name="T11" fmla="*/ 9 h 71"/>
                  <a:gd name="T12" fmla="*/ 0 w 54"/>
                  <a:gd name="T13" fmla="*/ 0 h 71"/>
                  <a:gd name="T14" fmla="*/ 54 w 54"/>
                  <a:gd name="T15" fmla="*/ 0 h 71"/>
                  <a:gd name="T16" fmla="*/ 54 w 54"/>
                  <a:gd name="T17"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1">
                    <a:moveTo>
                      <a:pt x="54" y="9"/>
                    </a:moveTo>
                    <a:lnTo>
                      <a:pt x="33" y="9"/>
                    </a:lnTo>
                    <a:lnTo>
                      <a:pt x="33" y="71"/>
                    </a:lnTo>
                    <a:lnTo>
                      <a:pt x="21" y="71"/>
                    </a:lnTo>
                    <a:lnTo>
                      <a:pt x="21" y="9"/>
                    </a:lnTo>
                    <a:lnTo>
                      <a:pt x="0" y="9"/>
                    </a:lnTo>
                    <a:lnTo>
                      <a:pt x="0" y="0"/>
                    </a:lnTo>
                    <a:lnTo>
                      <a:pt x="54" y="0"/>
                    </a:lnTo>
                    <a:lnTo>
                      <a:pt x="5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7" name="Freeform 529"/>
              <p:cNvSpPr>
                <a:spLocks noEditPoints="1"/>
              </p:cNvSpPr>
              <p:nvPr/>
            </p:nvSpPr>
            <p:spPr bwMode="auto">
              <a:xfrm>
                <a:off x="4829" y="4119"/>
                <a:ext cx="69" cy="74"/>
              </a:xfrm>
              <a:custGeom>
                <a:avLst/>
                <a:gdLst>
                  <a:gd name="T0" fmla="*/ 25 w 50"/>
                  <a:gd name="T1" fmla="*/ 54 h 54"/>
                  <a:gd name="T2" fmla="*/ 7 w 50"/>
                  <a:gd name="T3" fmla="*/ 47 h 54"/>
                  <a:gd name="T4" fmla="*/ 0 w 50"/>
                  <a:gd name="T5" fmla="*/ 28 h 54"/>
                  <a:gd name="T6" fmla="*/ 7 w 50"/>
                  <a:gd name="T7" fmla="*/ 8 h 54"/>
                  <a:gd name="T8" fmla="*/ 26 w 50"/>
                  <a:gd name="T9" fmla="*/ 0 h 54"/>
                  <a:gd name="T10" fmla="*/ 43 w 50"/>
                  <a:gd name="T11" fmla="*/ 7 h 54"/>
                  <a:gd name="T12" fmla="*/ 50 w 50"/>
                  <a:gd name="T13" fmla="*/ 26 h 54"/>
                  <a:gd name="T14" fmla="*/ 43 w 50"/>
                  <a:gd name="T15" fmla="*/ 47 h 54"/>
                  <a:gd name="T16" fmla="*/ 25 w 50"/>
                  <a:gd name="T17" fmla="*/ 54 h 54"/>
                  <a:gd name="T18" fmla="*/ 25 w 50"/>
                  <a:gd name="T19" fmla="*/ 8 h 54"/>
                  <a:gd name="T20" fmla="*/ 14 w 50"/>
                  <a:gd name="T21" fmla="*/ 13 h 54"/>
                  <a:gd name="T22" fmla="*/ 9 w 50"/>
                  <a:gd name="T23" fmla="*/ 27 h 54"/>
                  <a:gd name="T24" fmla="*/ 13 w 50"/>
                  <a:gd name="T25" fmla="*/ 41 h 54"/>
                  <a:gd name="T26" fmla="*/ 25 w 50"/>
                  <a:gd name="T27" fmla="*/ 47 h 54"/>
                  <a:gd name="T28" fmla="*/ 37 w 50"/>
                  <a:gd name="T29" fmla="*/ 41 h 54"/>
                  <a:gd name="T30" fmla="*/ 41 w 50"/>
                  <a:gd name="T31" fmla="*/ 27 h 54"/>
                  <a:gd name="T32" fmla="*/ 37 w 50"/>
                  <a:gd name="T33" fmla="*/ 13 h 54"/>
                  <a:gd name="T34" fmla="*/ 25 w 50"/>
                  <a:gd name="T3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4">
                    <a:moveTo>
                      <a:pt x="25" y="54"/>
                    </a:moveTo>
                    <a:cubicBezTo>
                      <a:pt x="17" y="54"/>
                      <a:pt x="11" y="52"/>
                      <a:pt x="7" y="47"/>
                    </a:cubicBezTo>
                    <a:cubicBezTo>
                      <a:pt x="2" y="42"/>
                      <a:pt x="0" y="36"/>
                      <a:pt x="0" y="28"/>
                    </a:cubicBezTo>
                    <a:cubicBezTo>
                      <a:pt x="0" y="19"/>
                      <a:pt x="2" y="13"/>
                      <a:pt x="7" y="8"/>
                    </a:cubicBezTo>
                    <a:cubicBezTo>
                      <a:pt x="11" y="3"/>
                      <a:pt x="18" y="0"/>
                      <a:pt x="26" y="0"/>
                    </a:cubicBezTo>
                    <a:cubicBezTo>
                      <a:pt x="33" y="0"/>
                      <a:pt x="39" y="2"/>
                      <a:pt x="43" y="7"/>
                    </a:cubicBezTo>
                    <a:cubicBezTo>
                      <a:pt x="48" y="12"/>
                      <a:pt x="50" y="19"/>
                      <a:pt x="50" y="26"/>
                    </a:cubicBezTo>
                    <a:cubicBezTo>
                      <a:pt x="50" y="35"/>
                      <a:pt x="48" y="42"/>
                      <a:pt x="43" y="47"/>
                    </a:cubicBezTo>
                    <a:cubicBezTo>
                      <a:pt x="39" y="52"/>
                      <a:pt x="33" y="54"/>
                      <a:pt x="25" y="54"/>
                    </a:cubicBezTo>
                    <a:close/>
                    <a:moveTo>
                      <a:pt x="25" y="8"/>
                    </a:moveTo>
                    <a:cubicBezTo>
                      <a:pt x="20" y="8"/>
                      <a:pt x="17" y="9"/>
                      <a:pt x="14" y="13"/>
                    </a:cubicBezTo>
                    <a:cubicBezTo>
                      <a:pt x="11" y="17"/>
                      <a:pt x="9" y="21"/>
                      <a:pt x="9" y="27"/>
                    </a:cubicBezTo>
                    <a:cubicBezTo>
                      <a:pt x="9" y="33"/>
                      <a:pt x="10" y="38"/>
                      <a:pt x="13" y="41"/>
                    </a:cubicBezTo>
                    <a:cubicBezTo>
                      <a:pt x="16" y="45"/>
                      <a:pt x="20" y="47"/>
                      <a:pt x="25" y="47"/>
                    </a:cubicBezTo>
                    <a:cubicBezTo>
                      <a:pt x="30" y="47"/>
                      <a:pt x="34" y="45"/>
                      <a:pt x="37" y="41"/>
                    </a:cubicBezTo>
                    <a:cubicBezTo>
                      <a:pt x="40" y="38"/>
                      <a:pt x="41" y="33"/>
                      <a:pt x="41" y="27"/>
                    </a:cubicBezTo>
                    <a:cubicBezTo>
                      <a:pt x="41" y="21"/>
                      <a:pt x="40" y="16"/>
                      <a:pt x="37" y="13"/>
                    </a:cubicBezTo>
                    <a:cubicBezTo>
                      <a:pt x="34" y="9"/>
                      <a:pt x="30" y="8"/>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8" name="Freeform 530"/>
              <p:cNvSpPr>
                <a:spLocks noEditPoints="1"/>
              </p:cNvSpPr>
              <p:nvPr/>
            </p:nvSpPr>
            <p:spPr bwMode="auto">
              <a:xfrm>
                <a:off x="4911" y="4121"/>
                <a:ext cx="55" cy="71"/>
              </a:xfrm>
              <a:custGeom>
                <a:avLst/>
                <a:gdLst>
                  <a:gd name="T0" fmla="*/ 40 w 40"/>
                  <a:gd name="T1" fmla="*/ 52 h 52"/>
                  <a:gd name="T2" fmla="*/ 30 w 40"/>
                  <a:gd name="T3" fmla="*/ 52 h 52"/>
                  <a:gd name="T4" fmla="*/ 22 w 40"/>
                  <a:gd name="T5" fmla="*/ 38 h 52"/>
                  <a:gd name="T6" fmla="*/ 20 w 40"/>
                  <a:gd name="T7" fmla="*/ 35 h 52"/>
                  <a:gd name="T8" fmla="*/ 17 w 40"/>
                  <a:gd name="T9" fmla="*/ 33 h 52"/>
                  <a:gd name="T10" fmla="*/ 15 w 40"/>
                  <a:gd name="T11" fmla="*/ 31 h 52"/>
                  <a:gd name="T12" fmla="*/ 12 w 40"/>
                  <a:gd name="T13" fmla="*/ 31 h 52"/>
                  <a:gd name="T14" fmla="*/ 8 w 40"/>
                  <a:gd name="T15" fmla="*/ 31 h 52"/>
                  <a:gd name="T16" fmla="*/ 8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3 w 40"/>
                  <a:gd name="T39" fmla="*/ 28 h 52"/>
                  <a:gd name="T40" fmla="*/ 23 w 40"/>
                  <a:gd name="T41" fmla="*/ 28 h 52"/>
                  <a:gd name="T42" fmla="*/ 25 w 40"/>
                  <a:gd name="T43" fmla="*/ 30 h 52"/>
                  <a:gd name="T44" fmla="*/ 27 w 40"/>
                  <a:gd name="T45" fmla="*/ 32 h 52"/>
                  <a:gd name="T46" fmla="*/ 29 w 40"/>
                  <a:gd name="T47" fmla="*/ 35 h 52"/>
                  <a:gd name="T48" fmla="*/ 31 w 40"/>
                  <a:gd name="T49" fmla="*/ 38 h 52"/>
                  <a:gd name="T50" fmla="*/ 40 w 40"/>
                  <a:gd name="T51" fmla="*/ 52 h 52"/>
                  <a:gd name="T52" fmla="*/ 8 w 40"/>
                  <a:gd name="T53" fmla="*/ 7 h 52"/>
                  <a:gd name="T54" fmla="*/ 8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3 w 40"/>
                  <a:gd name="T67" fmla="*/ 9 h 52"/>
                  <a:gd name="T68" fmla="*/ 16 w 40"/>
                  <a:gd name="T69" fmla="*/ 7 h 52"/>
                  <a:gd name="T70" fmla="*/ 8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7" y="33"/>
                    </a:cubicBezTo>
                    <a:cubicBezTo>
                      <a:pt x="17" y="32"/>
                      <a:pt x="16" y="32"/>
                      <a:pt x="15" y="31"/>
                    </a:cubicBezTo>
                    <a:cubicBezTo>
                      <a:pt x="14" y="31"/>
                      <a:pt x="13" y="31"/>
                      <a:pt x="12" y="31"/>
                    </a:cubicBezTo>
                    <a:cubicBezTo>
                      <a:pt x="8" y="31"/>
                      <a:pt x="8" y="31"/>
                      <a:pt x="8" y="31"/>
                    </a:cubicBezTo>
                    <a:cubicBezTo>
                      <a:pt x="8" y="52"/>
                      <a:pt x="8" y="52"/>
                      <a:pt x="8" y="52"/>
                    </a:cubicBezTo>
                    <a:cubicBezTo>
                      <a:pt x="0" y="52"/>
                      <a:pt x="0" y="52"/>
                      <a:pt x="0" y="52"/>
                    </a:cubicBezTo>
                    <a:cubicBezTo>
                      <a:pt x="0" y="0"/>
                      <a:pt x="0" y="0"/>
                      <a:pt x="0" y="0"/>
                    </a:cubicBezTo>
                    <a:cubicBezTo>
                      <a:pt x="17" y="0"/>
                      <a:pt x="17" y="0"/>
                      <a:pt x="17" y="0"/>
                    </a:cubicBezTo>
                    <a:cubicBezTo>
                      <a:pt x="19"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6"/>
                      <a:pt x="27" y="26"/>
                    </a:cubicBezTo>
                    <a:cubicBezTo>
                      <a:pt x="26" y="27"/>
                      <a:pt x="24" y="28"/>
                      <a:pt x="23" y="28"/>
                    </a:cubicBezTo>
                    <a:cubicBezTo>
                      <a:pt x="23" y="28"/>
                      <a:pt x="23" y="28"/>
                      <a:pt x="23" y="28"/>
                    </a:cubicBezTo>
                    <a:cubicBezTo>
                      <a:pt x="23" y="29"/>
                      <a:pt x="24" y="30"/>
                      <a:pt x="25" y="30"/>
                    </a:cubicBezTo>
                    <a:cubicBezTo>
                      <a:pt x="26" y="31"/>
                      <a:pt x="26" y="32"/>
                      <a:pt x="27" y="32"/>
                    </a:cubicBezTo>
                    <a:cubicBezTo>
                      <a:pt x="28" y="33"/>
                      <a:pt x="28" y="34"/>
                      <a:pt x="29" y="35"/>
                    </a:cubicBezTo>
                    <a:cubicBezTo>
                      <a:pt x="30" y="35"/>
                      <a:pt x="30" y="36"/>
                      <a:pt x="31" y="38"/>
                    </a:cubicBezTo>
                    <a:lnTo>
                      <a:pt x="40" y="52"/>
                    </a:lnTo>
                    <a:close/>
                    <a:moveTo>
                      <a:pt x="8" y="7"/>
                    </a:moveTo>
                    <a:cubicBezTo>
                      <a:pt x="8" y="24"/>
                      <a:pt x="8" y="24"/>
                      <a:pt x="8" y="24"/>
                    </a:cubicBezTo>
                    <a:cubicBezTo>
                      <a:pt x="16" y="24"/>
                      <a:pt x="16" y="24"/>
                      <a:pt x="16" y="24"/>
                    </a:cubicBezTo>
                    <a:cubicBezTo>
                      <a:pt x="17" y="24"/>
                      <a:pt x="18" y="24"/>
                      <a:pt x="19" y="23"/>
                    </a:cubicBezTo>
                    <a:cubicBezTo>
                      <a:pt x="21" y="23"/>
                      <a:pt x="22" y="22"/>
                      <a:pt x="22" y="22"/>
                    </a:cubicBezTo>
                    <a:cubicBezTo>
                      <a:pt x="23" y="21"/>
                      <a:pt x="24" y="20"/>
                      <a:pt x="24" y="19"/>
                    </a:cubicBezTo>
                    <a:cubicBezTo>
                      <a:pt x="25" y="18"/>
                      <a:pt x="25" y="16"/>
                      <a:pt x="25" y="15"/>
                    </a:cubicBezTo>
                    <a:cubicBezTo>
                      <a:pt x="25" y="12"/>
                      <a:pt x="24" y="10"/>
                      <a:pt x="23"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9" name="Freeform 531"/>
              <p:cNvSpPr>
                <a:spLocks/>
              </p:cNvSpPr>
              <p:nvPr/>
            </p:nvSpPr>
            <p:spPr bwMode="auto">
              <a:xfrm>
                <a:off x="4972" y="4119"/>
                <a:ext cx="46" cy="74"/>
              </a:xfrm>
              <a:custGeom>
                <a:avLst/>
                <a:gdLst>
                  <a:gd name="T0" fmla="*/ 0 w 34"/>
                  <a:gd name="T1" fmla="*/ 51 h 54"/>
                  <a:gd name="T2" fmla="*/ 0 w 34"/>
                  <a:gd name="T3" fmla="*/ 42 h 54"/>
                  <a:gd name="T4" fmla="*/ 3 w 34"/>
                  <a:gd name="T5" fmla="*/ 44 h 54"/>
                  <a:gd name="T6" fmla="*/ 6 w 34"/>
                  <a:gd name="T7" fmla="*/ 46 h 54"/>
                  <a:gd name="T8" fmla="*/ 10 w 34"/>
                  <a:gd name="T9" fmla="*/ 47 h 54"/>
                  <a:gd name="T10" fmla="*/ 14 w 34"/>
                  <a:gd name="T11" fmla="*/ 47 h 54"/>
                  <a:gd name="T12" fmla="*/ 22 w 34"/>
                  <a:gd name="T13" fmla="*/ 45 h 54"/>
                  <a:gd name="T14" fmla="*/ 24 w 34"/>
                  <a:gd name="T15" fmla="*/ 40 h 54"/>
                  <a:gd name="T16" fmla="*/ 23 w 34"/>
                  <a:gd name="T17" fmla="*/ 37 h 54"/>
                  <a:gd name="T18" fmla="*/ 21 w 34"/>
                  <a:gd name="T19" fmla="*/ 34 h 54"/>
                  <a:gd name="T20" fmla="*/ 17 w 34"/>
                  <a:gd name="T21" fmla="*/ 32 h 54"/>
                  <a:gd name="T22" fmla="*/ 13 w 34"/>
                  <a:gd name="T23" fmla="*/ 30 h 54"/>
                  <a:gd name="T24" fmla="*/ 8 w 34"/>
                  <a:gd name="T25" fmla="*/ 27 h 54"/>
                  <a:gd name="T26" fmla="*/ 4 w 34"/>
                  <a:gd name="T27" fmla="*/ 24 h 54"/>
                  <a:gd name="T28" fmla="*/ 1 w 34"/>
                  <a:gd name="T29" fmla="*/ 20 h 54"/>
                  <a:gd name="T30" fmla="*/ 0 w 34"/>
                  <a:gd name="T31" fmla="*/ 14 h 54"/>
                  <a:gd name="T32" fmla="*/ 2 w 34"/>
                  <a:gd name="T33" fmla="*/ 8 h 54"/>
                  <a:gd name="T34" fmla="*/ 6 w 34"/>
                  <a:gd name="T35" fmla="*/ 4 h 54"/>
                  <a:gd name="T36" fmla="*/ 12 w 34"/>
                  <a:gd name="T37" fmla="*/ 1 h 54"/>
                  <a:gd name="T38" fmla="*/ 19 w 34"/>
                  <a:gd name="T39" fmla="*/ 0 h 54"/>
                  <a:gd name="T40" fmla="*/ 31 w 34"/>
                  <a:gd name="T41" fmla="*/ 2 h 54"/>
                  <a:gd name="T42" fmla="*/ 31 w 34"/>
                  <a:gd name="T43" fmla="*/ 10 h 54"/>
                  <a:gd name="T44" fmla="*/ 20 w 34"/>
                  <a:gd name="T45" fmla="*/ 7 h 54"/>
                  <a:gd name="T46" fmla="*/ 16 w 34"/>
                  <a:gd name="T47" fmla="*/ 8 h 54"/>
                  <a:gd name="T48" fmla="*/ 12 w 34"/>
                  <a:gd name="T49" fmla="*/ 9 h 54"/>
                  <a:gd name="T50" fmla="*/ 10 w 34"/>
                  <a:gd name="T51" fmla="*/ 11 h 54"/>
                  <a:gd name="T52" fmla="*/ 9 w 34"/>
                  <a:gd name="T53" fmla="*/ 14 h 54"/>
                  <a:gd name="T54" fmla="*/ 10 w 34"/>
                  <a:gd name="T55" fmla="*/ 17 h 54"/>
                  <a:gd name="T56" fmla="*/ 12 w 34"/>
                  <a:gd name="T57" fmla="*/ 20 h 54"/>
                  <a:gd name="T58" fmla="*/ 15 w 34"/>
                  <a:gd name="T59" fmla="*/ 22 h 54"/>
                  <a:gd name="T60" fmla="*/ 20 w 34"/>
                  <a:gd name="T61" fmla="*/ 24 h 54"/>
                  <a:gd name="T62" fmla="*/ 25 w 34"/>
                  <a:gd name="T63" fmla="*/ 27 h 54"/>
                  <a:gd name="T64" fmla="*/ 30 w 34"/>
                  <a:gd name="T65" fmla="*/ 30 h 54"/>
                  <a:gd name="T66" fmla="*/ 32 w 34"/>
                  <a:gd name="T67" fmla="*/ 34 h 54"/>
                  <a:gd name="T68" fmla="*/ 34 w 34"/>
                  <a:gd name="T69" fmla="*/ 40 h 54"/>
                  <a:gd name="T70" fmla="*/ 32 w 34"/>
                  <a:gd name="T71" fmla="*/ 46 h 54"/>
                  <a:gd name="T72" fmla="*/ 28 w 34"/>
                  <a:gd name="T73" fmla="*/ 51 h 54"/>
                  <a:gd name="T74" fmla="*/ 21 w 34"/>
                  <a:gd name="T75" fmla="*/ 53 h 54"/>
                  <a:gd name="T76" fmla="*/ 14 w 34"/>
                  <a:gd name="T77" fmla="*/ 54 h 54"/>
                  <a:gd name="T78" fmla="*/ 11 w 34"/>
                  <a:gd name="T79" fmla="*/ 54 h 54"/>
                  <a:gd name="T80" fmla="*/ 7 w 34"/>
                  <a:gd name="T81" fmla="*/ 53 h 54"/>
                  <a:gd name="T82" fmla="*/ 3 w 34"/>
                  <a:gd name="T83" fmla="*/ 52 h 54"/>
                  <a:gd name="T84" fmla="*/ 0 w 34"/>
                  <a:gd name="T85"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54">
                    <a:moveTo>
                      <a:pt x="0" y="51"/>
                    </a:moveTo>
                    <a:cubicBezTo>
                      <a:pt x="0" y="42"/>
                      <a:pt x="0" y="42"/>
                      <a:pt x="0" y="42"/>
                    </a:cubicBezTo>
                    <a:cubicBezTo>
                      <a:pt x="1" y="43"/>
                      <a:pt x="2" y="44"/>
                      <a:pt x="3" y="44"/>
                    </a:cubicBezTo>
                    <a:cubicBezTo>
                      <a:pt x="4" y="45"/>
                      <a:pt x="5" y="45"/>
                      <a:pt x="6" y="46"/>
                    </a:cubicBezTo>
                    <a:cubicBezTo>
                      <a:pt x="8" y="46"/>
                      <a:pt x="9" y="46"/>
                      <a:pt x="10" y="47"/>
                    </a:cubicBezTo>
                    <a:cubicBezTo>
                      <a:pt x="11" y="47"/>
                      <a:pt x="12" y="47"/>
                      <a:pt x="14" y="47"/>
                    </a:cubicBezTo>
                    <a:cubicBezTo>
                      <a:pt x="17" y="47"/>
                      <a:pt x="20" y="46"/>
                      <a:pt x="22" y="45"/>
                    </a:cubicBezTo>
                    <a:cubicBezTo>
                      <a:pt x="23" y="44"/>
                      <a:pt x="24" y="42"/>
                      <a:pt x="24" y="40"/>
                    </a:cubicBezTo>
                    <a:cubicBezTo>
                      <a:pt x="24" y="39"/>
                      <a:pt x="24" y="38"/>
                      <a:pt x="23" y="37"/>
                    </a:cubicBezTo>
                    <a:cubicBezTo>
                      <a:pt x="23" y="36"/>
                      <a:pt x="22" y="35"/>
                      <a:pt x="21" y="34"/>
                    </a:cubicBezTo>
                    <a:cubicBezTo>
                      <a:pt x="20" y="33"/>
                      <a:pt x="19" y="33"/>
                      <a:pt x="17" y="32"/>
                    </a:cubicBezTo>
                    <a:cubicBezTo>
                      <a:pt x="16" y="31"/>
                      <a:pt x="14" y="31"/>
                      <a:pt x="13" y="30"/>
                    </a:cubicBezTo>
                    <a:cubicBezTo>
                      <a:pt x="11" y="29"/>
                      <a:pt x="9" y="28"/>
                      <a:pt x="8" y="27"/>
                    </a:cubicBezTo>
                    <a:cubicBezTo>
                      <a:pt x="6" y="26"/>
                      <a:pt x="5" y="25"/>
                      <a:pt x="4" y="24"/>
                    </a:cubicBezTo>
                    <a:cubicBezTo>
                      <a:pt x="2" y="22"/>
                      <a:pt x="2" y="21"/>
                      <a:pt x="1" y="20"/>
                    </a:cubicBezTo>
                    <a:cubicBezTo>
                      <a:pt x="0" y="18"/>
                      <a:pt x="0" y="16"/>
                      <a:pt x="0" y="14"/>
                    </a:cubicBezTo>
                    <a:cubicBezTo>
                      <a:pt x="0" y="12"/>
                      <a:pt x="0" y="10"/>
                      <a:pt x="2" y="8"/>
                    </a:cubicBezTo>
                    <a:cubicBezTo>
                      <a:pt x="3" y="6"/>
                      <a:pt x="4" y="5"/>
                      <a:pt x="6" y="4"/>
                    </a:cubicBezTo>
                    <a:cubicBezTo>
                      <a:pt x="8" y="2"/>
                      <a:pt x="10" y="1"/>
                      <a:pt x="12" y="1"/>
                    </a:cubicBezTo>
                    <a:cubicBezTo>
                      <a:pt x="14" y="0"/>
                      <a:pt x="17" y="0"/>
                      <a:pt x="19" y="0"/>
                    </a:cubicBezTo>
                    <a:cubicBezTo>
                      <a:pt x="25" y="0"/>
                      <a:pt x="29" y="1"/>
                      <a:pt x="31" y="2"/>
                    </a:cubicBezTo>
                    <a:cubicBezTo>
                      <a:pt x="31" y="10"/>
                      <a:pt x="31" y="10"/>
                      <a:pt x="31" y="10"/>
                    </a:cubicBezTo>
                    <a:cubicBezTo>
                      <a:pt x="28" y="8"/>
                      <a:pt x="24" y="7"/>
                      <a:pt x="20" y="7"/>
                    </a:cubicBezTo>
                    <a:cubicBezTo>
                      <a:pt x="18" y="7"/>
                      <a:pt x="17" y="7"/>
                      <a:pt x="16" y="8"/>
                    </a:cubicBezTo>
                    <a:cubicBezTo>
                      <a:pt x="15" y="8"/>
                      <a:pt x="13" y="8"/>
                      <a:pt x="12" y="9"/>
                    </a:cubicBezTo>
                    <a:cubicBezTo>
                      <a:pt x="11" y="9"/>
                      <a:pt x="11" y="10"/>
                      <a:pt x="10" y="11"/>
                    </a:cubicBezTo>
                    <a:cubicBezTo>
                      <a:pt x="9" y="12"/>
                      <a:pt x="9" y="13"/>
                      <a:pt x="9" y="14"/>
                    </a:cubicBezTo>
                    <a:cubicBezTo>
                      <a:pt x="9" y="15"/>
                      <a:pt x="9" y="16"/>
                      <a:pt x="10" y="17"/>
                    </a:cubicBezTo>
                    <a:cubicBezTo>
                      <a:pt x="10" y="18"/>
                      <a:pt x="11" y="19"/>
                      <a:pt x="12" y="20"/>
                    </a:cubicBezTo>
                    <a:cubicBezTo>
                      <a:pt x="13" y="20"/>
                      <a:pt x="14" y="21"/>
                      <a:pt x="15" y="22"/>
                    </a:cubicBezTo>
                    <a:cubicBezTo>
                      <a:pt x="17" y="22"/>
                      <a:pt x="18" y="23"/>
                      <a:pt x="20" y="24"/>
                    </a:cubicBezTo>
                    <a:cubicBezTo>
                      <a:pt x="22" y="25"/>
                      <a:pt x="24" y="26"/>
                      <a:pt x="25" y="27"/>
                    </a:cubicBezTo>
                    <a:cubicBezTo>
                      <a:pt x="27" y="28"/>
                      <a:pt x="28" y="29"/>
                      <a:pt x="30" y="30"/>
                    </a:cubicBezTo>
                    <a:cubicBezTo>
                      <a:pt x="31" y="32"/>
                      <a:pt x="32" y="33"/>
                      <a:pt x="32" y="34"/>
                    </a:cubicBezTo>
                    <a:cubicBezTo>
                      <a:pt x="33" y="36"/>
                      <a:pt x="34" y="38"/>
                      <a:pt x="34" y="40"/>
                    </a:cubicBezTo>
                    <a:cubicBezTo>
                      <a:pt x="34" y="42"/>
                      <a:pt x="33" y="45"/>
                      <a:pt x="32" y="46"/>
                    </a:cubicBezTo>
                    <a:cubicBezTo>
                      <a:pt x="31" y="48"/>
                      <a:pt x="29" y="50"/>
                      <a:pt x="28" y="51"/>
                    </a:cubicBezTo>
                    <a:cubicBezTo>
                      <a:pt x="26" y="52"/>
                      <a:pt x="24" y="53"/>
                      <a:pt x="21" y="53"/>
                    </a:cubicBezTo>
                    <a:cubicBezTo>
                      <a:pt x="19" y="54"/>
                      <a:pt x="16" y="54"/>
                      <a:pt x="14" y="54"/>
                    </a:cubicBezTo>
                    <a:cubicBezTo>
                      <a:pt x="13" y="54"/>
                      <a:pt x="12" y="54"/>
                      <a:pt x="11" y="54"/>
                    </a:cubicBezTo>
                    <a:cubicBezTo>
                      <a:pt x="9" y="54"/>
                      <a:pt x="8" y="54"/>
                      <a:pt x="7" y="53"/>
                    </a:cubicBezTo>
                    <a:cubicBezTo>
                      <a:pt x="5" y="53"/>
                      <a:pt x="4" y="53"/>
                      <a:pt x="3" y="52"/>
                    </a:cubicBezTo>
                    <a:cubicBezTo>
                      <a:pt x="2" y="52"/>
                      <a:pt x="1" y="52"/>
                      <a:pt x="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0" name="Freeform 532"/>
              <p:cNvSpPr>
                <a:spLocks noEditPoints="1"/>
              </p:cNvSpPr>
              <p:nvPr/>
            </p:nvSpPr>
            <p:spPr bwMode="auto">
              <a:xfrm>
                <a:off x="5290" y="3863"/>
                <a:ext cx="31" cy="31"/>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2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2" y="6"/>
                      <a:pt x="12" y="6"/>
                      <a:pt x="12"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1" name="Freeform 533"/>
              <p:cNvSpPr>
                <a:spLocks noEditPoints="1"/>
              </p:cNvSpPr>
              <p:nvPr/>
            </p:nvSpPr>
            <p:spPr bwMode="auto">
              <a:xfrm>
                <a:off x="5322" y="3863"/>
                <a:ext cx="30" cy="31"/>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1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1" y="6"/>
                      <a:pt x="11" y="6"/>
                      <a:pt x="11"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2" name="Freeform 534"/>
              <p:cNvSpPr>
                <a:spLocks noEditPoints="1"/>
              </p:cNvSpPr>
              <p:nvPr/>
            </p:nvSpPr>
            <p:spPr bwMode="auto">
              <a:xfrm>
                <a:off x="5358" y="3863"/>
                <a:ext cx="26" cy="31"/>
              </a:xfrm>
              <a:custGeom>
                <a:avLst/>
                <a:gdLst>
                  <a:gd name="T0" fmla="*/ 19 w 19"/>
                  <a:gd name="T1" fmla="*/ 11 h 22"/>
                  <a:gd name="T2" fmla="*/ 18 w 19"/>
                  <a:gd name="T3" fmla="*/ 17 h 22"/>
                  <a:gd name="T4" fmla="*/ 14 w 19"/>
                  <a:gd name="T5" fmla="*/ 21 h 22"/>
                  <a:gd name="T6" fmla="*/ 7 w 19"/>
                  <a:gd name="T7" fmla="*/ 22 h 22"/>
                  <a:gd name="T8" fmla="*/ 0 w 19"/>
                  <a:gd name="T9" fmla="*/ 22 h 22"/>
                  <a:gd name="T10" fmla="*/ 0 w 19"/>
                  <a:gd name="T11" fmla="*/ 0 h 22"/>
                  <a:gd name="T12" fmla="*/ 7 w 19"/>
                  <a:gd name="T13" fmla="*/ 0 h 22"/>
                  <a:gd name="T14" fmla="*/ 19 w 19"/>
                  <a:gd name="T15" fmla="*/ 11 h 22"/>
                  <a:gd name="T16" fmla="*/ 14 w 19"/>
                  <a:gd name="T17" fmla="*/ 11 h 22"/>
                  <a:gd name="T18" fmla="*/ 12 w 19"/>
                  <a:gd name="T19" fmla="*/ 6 h 22"/>
                  <a:gd name="T20" fmla="*/ 7 w 19"/>
                  <a:gd name="T21" fmla="*/ 4 h 22"/>
                  <a:gd name="T22" fmla="*/ 4 w 19"/>
                  <a:gd name="T23" fmla="*/ 4 h 22"/>
                  <a:gd name="T24" fmla="*/ 4 w 19"/>
                  <a:gd name="T25" fmla="*/ 18 h 22"/>
                  <a:gd name="T26" fmla="*/ 7 w 19"/>
                  <a:gd name="T27" fmla="*/ 18 h 22"/>
                  <a:gd name="T28" fmla="*/ 12 w 19"/>
                  <a:gd name="T29" fmla="*/ 16 h 22"/>
                  <a:gd name="T30" fmla="*/ 14 w 19"/>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2">
                    <a:moveTo>
                      <a:pt x="19" y="11"/>
                    </a:moveTo>
                    <a:cubicBezTo>
                      <a:pt x="19" y="13"/>
                      <a:pt x="19" y="15"/>
                      <a:pt x="18" y="17"/>
                    </a:cubicBezTo>
                    <a:cubicBezTo>
                      <a:pt x="17" y="18"/>
                      <a:pt x="15" y="20"/>
                      <a:pt x="14" y="21"/>
                    </a:cubicBezTo>
                    <a:cubicBezTo>
                      <a:pt x="12" y="22"/>
                      <a:pt x="10" y="22"/>
                      <a:pt x="7" y="22"/>
                    </a:cubicBezTo>
                    <a:cubicBezTo>
                      <a:pt x="0" y="22"/>
                      <a:pt x="0" y="22"/>
                      <a:pt x="0" y="22"/>
                    </a:cubicBezTo>
                    <a:cubicBezTo>
                      <a:pt x="0" y="0"/>
                      <a:pt x="0" y="0"/>
                      <a:pt x="0" y="0"/>
                    </a:cubicBezTo>
                    <a:cubicBezTo>
                      <a:pt x="7" y="0"/>
                      <a:pt x="7" y="0"/>
                      <a:pt x="7" y="0"/>
                    </a:cubicBezTo>
                    <a:cubicBezTo>
                      <a:pt x="15" y="0"/>
                      <a:pt x="19" y="4"/>
                      <a:pt x="19" y="11"/>
                    </a:cubicBezTo>
                    <a:close/>
                    <a:moveTo>
                      <a:pt x="14" y="11"/>
                    </a:moveTo>
                    <a:cubicBezTo>
                      <a:pt x="14" y="9"/>
                      <a:pt x="13" y="7"/>
                      <a:pt x="12" y="6"/>
                    </a:cubicBezTo>
                    <a:cubicBezTo>
                      <a:pt x="11" y="5"/>
                      <a:pt x="9" y="4"/>
                      <a:pt x="7" y="4"/>
                    </a:cubicBezTo>
                    <a:cubicBezTo>
                      <a:pt x="4" y="4"/>
                      <a:pt x="4" y="4"/>
                      <a:pt x="4" y="4"/>
                    </a:cubicBezTo>
                    <a:cubicBezTo>
                      <a:pt x="4" y="18"/>
                      <a:pt x="4" y="18"/>
                      <a:pt x="4" y="18"/>
                    </a:cubicBezTo>
                    <a:cubicBezTo>
                      <a:pt x="7" y="18"/>
                      <a:pt x="7" y="18"/>
                      <a:pt x="7" y="18"/>
                    </a:cubicBezTo>
                    <a:cubicBezTo>
                      <a:pt x="9" y="18"/>
                      <a:pt x="11" y="17"/>
                      <a:pt x="12" y="16"/>
                    </a:cubicBezTo>
                    <a:cubicBezTo>
                      <a:pt x="13"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3" name="Freeform 535"/>
              <p:cNvSpPr>
                <a:spLocks/>
              </p:cNvSpPr>
              <p:nvPr/>
            </p:nvSpPr>
            <p:spPr bwMode="auto">
              <a:xfrm>
                <a:off x="5400" y="3863"/>
                <a:ext cx="26" cy="31"/>
              </a:xfrm>
              <a:custGeom>
                <a:avLst/>
                <a:gdLst>
                  <a:gd name="T0" fmla="*/ 19 w 19"/>
                  <a:gd name="T1" fmla="*/ 13 h 22"/>
                  <a:gd name="T2" fmla="*/ 9 w 19"/>
                  <a:gd name="T3" fmla="*/ 22 h 22"/>
                  <a:gd name="T4" fmla="*/ 0 w 19"/>
                  <a:gd name="T5" fmla="*/ 13 h 22"/>
                  <a:gd name="T6" fmla="*/ 0 w 19"/>
                  <a:gd name="T7" fmla="*/ 0 h 22"/>
                  <a:gd name="T8" fmla="*/ 5 w 19"/>
                  <a:gd name="T9" fmla="*/ 0 h 22"/>
                  <a:gd name="T10" fmla="*/ 5 w 19"/>
                  <a:gd name="T11" fmla="*/ 13 h 22"/>
                  <a:gd name="T12" fmla="*/ 10 w 19"/>
                  <a:gd name="T13" fmla="*/ 18 h 22"/>
                  <a:gd name="T14" fmla="*/ 14 w 19"/>
                  <a:gd name="T15" fmla="*/ 13 h 22"/>
                  <a:gd name="T16" fmla="*/ 14 w 19"/>
                  <a:gd name="T17" fmla="*/ 0 h 22"/>
                  <a:gd name="T18" fmla="*/ 19 w 19"/>
                  <a:gd name="T19" fmla="*/ 0 h 22"/>
                  <a:gd name="T20" fmla="*/ 19 w 19"/>
                  <a:gd name="T2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
                    <a:moveTo>
                      <a:pt x="19" y="13"/>
                    </a:moveTo>
                    <a:cubicBezTo>
                      <a:pt x="19" y="19"/>
                      <a:pt x="16" y="22"/>
                      <a:pt x="9" y="22"/>
                    </a:cubicBezTo>
                    <a:cubicBezTo>
                      <a:pt x="3" y="22"/>
                      <a:pt x="0" y="19"/>
                      <a:pt x="0" y="13"/>
                    </a:cubicBezTo>
                    <a:cubicBezTo>
                      <a:pt x="0" y="0"/>
                      <a:pt x="0" y="0"/>
                      <a:pt x="0" y="0"/>
                    </a:cubicBezTo>
                    <a:cubicBezTo>
                      <a:pt x="5" y="0"/>
                      <a:pt x="5" y="0"/>
                      <a:pt x="5" y="0"/>
                    </a:cubicBezTo>
                    <a:cubicBezTo>
                      <a:pt x="5" y="13"/>
                      <a:pt x="5" y="13"/>
                      <a:pt x="5" y="13"/>
                    </a:cubicBezTo>
                    <a:cubicBezTo>
                      <a:pt x="5" y="16"/>
                      <a:pt x="7" y="18"/>
                      <a:pt x="10" y="18"/>
                    </a:cubicBezTo>
                    <a:cubicBezTo>
                      <a:pt x="12" y="18"/>
                      <a:pt x="14" y="16"/>
                      <a:pt x="14" y="13"/>
                    </a:cubicBezTo>
                    <a:cubicBezTo>
                      <a:pt x="14" y="0"/>
                      <a:pt x="14" y="0"/>
                      <a:pt x="14" y="0"/>
                    </a:cubicBezTo>
                    <a:cubicBezTo>
                      <a:pt x="19" y="0"/>
                      <a:pt x="19" y="0"/>
                      <a:pt x="19" y="0"/>
                    </a:cubicBezTo>
                    <a:lnTo>
                      <a:pt x="1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4" name="Freeform 536"/>
              <p:cNvSpPr>
                <a:spLocks/>
              </p:cNvSpPr>
              <p:nvPr/>
            </p:nvSpPr>
            <p:spPr bwMode="auto">
              <a:xfrm>
                <a:off x="5431" y="3863"/>
                <a:ext cx="21" cy="31"/>
              </a:xfrm>
              <a:custGeom>
                <a:avLst/>
                <a:gdLst>
                  <a:gd name="T0" fmla="*/ 15 w 15"/>
                  <a:gd name="T1" fmla="*/ 16 h 22"/>
                  <a:gd name="T2" fmla="*/ 12 w 15"/>
                  <a:gd name="T3" fmla="*/ 21 h 22"/>
                  <a:gd name="T4" fmla="*/ 6 w 15"/>
                  <a:gd name="T5" fmla="*/ 22 h 22"/>
                  <a:gd name="T6" fmla="*/ 0 w 15"/>
                  <a:gd name="T7" fmla="*/ 21 h 22"/>
                  <a:gd name="T8" fmla="*/ 0 w 15"/>
                  <a:gd name="T9" fmla="*/ 16 h 22"/>
                  <a:gd name="T10" fmla="*/ 6 w 15"/>
                  <a:gd name="T11" fmla="*/ 19 h 22"/>
                  <a:gd name="T12" fmla="*/ 9 w 15"/>
                  <a:gd name="T13" fmla="*/ 18 h 22"/>
                  <a:gd name="T14" fmla="*/ 9 w 15"/>
                  <a:gd name="T15" fmla="*/ 16 h 22"/>
                  <a:gd name="T16" fmla="*/ 9 w 15"/>
                  <a:gd name="T17" fmla="*/ 15 h 22"/>
                  <a:gd name="T18" fmla="*/ 5 w 15"/>
                  <a:gd name="T19" fmla="*/ 13 h 22"/>
                  <a:gd name="T20" fmla="*/ 0 w 15"/>
                  <a:gd name="T21" fmla="*/ 6 h 22"/>
                  <a:gd name="T22" fmla="*/ 3 w 15"/>
                  <a:gd name="T23" fmla="*/ 1 h 22"/>
                  <a:gd name="T24" fmla="*/ 8 w 15"/>
                  <a:gd name="T25" fmla="*/ 0 h 22"/>
                  <a:gd name="T26" fmla="*/ 14 w 15"/>
                  <a:gd name="T27" fmla="*/ 1 h 22"/>
                  <a:gd name="T28" fmla="*/ 14 w 15"/>
                  <a:gd name="T29" fmla="*/ 5 h 22"/>
                  <a:gd name="T30" fmla="*/ 9 w 15"/>
                  <a:gd name="T31" fmla="*/ 4 h 22"/>
                  <a:gd name="T32" fmla="*/ 6 w 15"/>
                  <a:gd name="T33" fmla="*/ 4 h 22"/>
                  <a:gd name="T34" fmla="*/ 6 w 15"/>
                  <a:gd name="T35" fmla="*/ 6 h 22"/>
                  <a:gd name="T36" fmla="*/ 6 w 15"/>
                  <a:gd name="T37" fmla="*/ 8 h 22"/>
                  <a:gd name="T38" fmla="*/ 9 w 15"/>
                  <a:gd name="T39" fmla="*/ 9 h 22"/>
                  <a:gd name="T40" fmla="*/ 13 w 15"/>
                  <a:gd name="T41" fmla="*/ 12 h 22"/>
                  <a:gd name="T42" fmla="*/ 15 w 1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2">
                    <a:moveTo>
                      <a:pt x="15" y="16"/>
                    </a:moveTo>
                    <a:cubicBezTo>
                      <a:pt x="15" y="18"/>
                      <a:pt x="14" y="20"/>
                      <a:pt x="12" y="21"/>
                    </a:cubicBezTo>
                    <a:cubicBezTo>
                      <a:pt x="11" y="22"/>
                      <a:pt x="9" y="22"/>
                      <a:pt x="6" y="22"/>
                    </a:cubicBezTo>
                    <a:cubicBezTo>
                      <a:pt x="4" y="22"/>
                      <a:pt x="2" y="22"/>
                      <a:pt x="0" y="21"/>
                    </a:cubicBezTo>
                    <a:cubicBezTo>
                      <a:pt x="0" y="16"/>
                      <a:pt x="0" y="16"/>
                      <a:pt x="0" y="16"/>
                    </a:cubicBezTo>
                    <a:cubicBezTo>
                      <a:pt x="2" y="18"/>
                      <a:pt x="4" y="19"/>
                      <a:pt x="6" y="19"/>
                    </a:cubicBezTo>
                    <a:cubicBezTo>
                      <a:pt x="7" y="19"/>
                      <a:pt x="8" y="18"/>
                      <a:pt x="9" y="18"/>
                    </a:cubicBezTo>
                    <a:cubicBezTo>
                      <a:pt x="9" y="18"/>
                      <a:pt x="9" y="17"/>
                      <a:pt x="9" y="16"/>
                    </a:cubicBezTo>
                    <a:cubicBezTo>
                      <a:pt x="9" y="16"/>
                      <a:pt x="9" y="15"/>
                      <a:pt x="9" y="15"/>
                    </a:cubicBezTo>
                    <a:cubicBezTo>
                      <a:pt x="8" y="14"/>
                      <a:pt x="7" y="13"/>
                      <a:pt x="5" y="13"/>
                    </a:cubicBezTo>
                    <a:cubicBezTo>
                      <a:pt x="2" y="11"/>
                      <a:pt x="0" y="9"/>
                      <a:pt x="0" y="6"/>
                    </a:cubicBezTo>
                    <a:cubicBezTo>
                      <a:pt x="0" y="4"/>
                      <a:pt x="1" y="3"/>
                      <a:pt x="3" y="1"/>
                    </a:cubicBezTo>
                    <a:cubicBezTo>
                      <a:pt x="4" y="0"/>
                      <a:pt x="6" y="0"/>
                      <a:pt x="8" y="0"/>
                    </a:cubicBezTo>
                    <a:cubicBezTo>
                      <a:pt x="11" y="0"/>
                      <a:pt x="12" y="0"/>
                      <a:pt x="14" y="1"/>
                    </a:cubicBezTo>
                    <a:cubicBezTo>
                      <a:pt x="14" y="5"/>
                      <a:pt x="14" y="5"/>
                      <a:pt x="14" y="5"/>
                    </a:cubicBezTo>
                    <a:cubicBezTo>
                      <a:pt x="12" y="4"/>
                      <a:pt x="11" y="4"/>
                      <a:pt x="9" y="4"/>
                    </a:cubicBezTo>
                    <a:cubicBezTo>
                      <a:pt x="8" y="4"/>
                      <a:pt x="7" y="4"/>
                      <a:pt x="6" y="4"/>
                    </a:cubicBezTo>
                    <a:cubicBezTo>
                      <a:pt x="6" y="5"/>
                      <a:pt x="6" y="5"/>
                      <a:pt x="6" y="6"/>
                    </a:cubicBezTo>
                    <a:cubicBezTo>
                      <a:pt x="6" y="7"/>
                      <a:pt x="6" y="7"/>
                      <a:pt x="6" y="8"/>
                    </a:cubicBezTo>
                    <a:cubicBezTo>
                      <a:pt x="7" y="8"/>
                      <a:pt x="8" y="9"/>
                      <a:pt x="9" y="9"/>
                    </a:cubicBezTo>
                    <a:cubicBezTo>
                      <a:pt x="11" y="10"/>
                      <a:pt x="13" y="11"/>
                      <a:pt x="13" y="12"/>
                    </a:cubicBezTo>
                    <a:cubicBezTo>
                      <a:pt x="14" y="13"/>
                      <a:pt x="15" y="14"/>
                      <a:pt x="1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5" name="Freeform 537"/>
              <p:cNvSpPr>
                <a:spLocks/>
              </p:cNvSpPr>
              <p:nvPr/>
            </p:nvSpPr>
            <p:spPr bwMode="auto">
              <a:xfrm>
                <a:off x="5457" y="3863"/>
                <a:ext cx="18" cy="31"/>
              </a:xfrm>
              <a:custGeom>
                <a:avLst/>
                <a:gdLst>
                  <a:gd name="T0" fmla="*/ 18 w 18"/>
                  <a:gd name="T1" fmla="*/ 31 h 31"/>
                  <a:gd name="T2" fmla="*/ 0 w 18"/>
                  <a:gd name="T3" fmla="*/ 31 h 31"/>
                  <a:gd name="T4" fmla="*/ 0 w 18"/>
                  <a:gd name="T5" fmla="*/ 0 h 31"/>
                  <a:gd name="T6" fmla="*/ 18 w 18"/>
                  <a:gd name="T7" fmla="*/ 0 h 31"/>
                  <a:gd name="T8" fmla="*/ 18 w 18"/>
                  <a:gd name="T9" fmla="*/ 6 h 31"/>
                  <a:gd name="T10" fmla="*/ 7 w 18"/>
                  <a:gd name="T11" fmla="*/ 6 h 31"/>
                  <a:gd name="T12" fmla="*/ 7 w 18"/>
                  <a:gd name="T13" fmla="*/ 13 h 31"/>
                  <a:gd name="T14" fmla="*/ 17 w 18"/>
                  <a:gd name="T15" fmla="*/ 13 h 31"/>
                  <a:gd name="T16" fmla="*/ 17 w 18"/>
                  <a:gd name="T17" fmla="*/ 18 h 31"/>
                  <a:gd name="T18" fmla="*/ 7 w 18"/>
                  <a:gd name="T19" fmla="*/ 18 h 31"/>
                  <a:gd name="T20" fmla="*/ 7 w 18"/>
                  <a:gd name="T21" fmla="*/ 25 h 31"/>
                  <a:gd name="T22" fmla="*/ 18 w 18"/>
                  <a:gd name="T23" fmla="*/ 25 h 31"/>
                  <a:gd name="T24" fmla="*/ 18 w 1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1">
                    <a:moveTo>
                      <a:pt x="18" y="31"/>
                    </a:moveTo>
                    <a:lnTo>
                      <a:pt x="0" y="31"/>
                    </a:lnTo>
                    <a:lnTo>
                      <a:pt x="0" y="0"/>
                    </a:lnTo>
                    <a:lnTo>
                      <a:pt x="18" y="0"/>
                    </a:lnTo>
                    <a:lnTo>
                      <a:pt x="18" y="6"/>
                    </a:lnTo>
                    <a:lnTo>
                      <a:pt x="7" y="6"/>
                    </a:lnTo>
                    <a:lnTo>
                      <a:pt x="7" y="13"/>
                    </a:lnTo>
                    <a:lnTo>
                      <a:pt x="17" y="13"/>
                    </a:lnTo>
                    <a:lnTo>
                      <a:pt x="17" y="18"/>
                    </a:lnTo>
                    <a:lnTo>
                      <a:pt x="7" y="18"/>
                    </a:lnTo>
                    <a:lnTo>
                      <a:pt x="7" y="25"/>
                    </a:lnTo>
                    <a:lnTo>
                      <a:pt x="18" y="25"/>
                    </a:lnTo>
                    <a:lnTo>
                      <a:pt x="1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6" name="Freeform 538"/>
              <p:cNvSpPr>
                <a:spLocks noEditPoints="1"/>
              </p:cNvSpPr>
              <p:nvPr/>
            </p:nvSpPr>
            <p:spPr bwMode="auto">
              <a:xfrm>
                <a:off x="5482" y="3863"/>
                <a:ext cx="23" cy="31"/>
              </a:xfrm>
              <a:custGeom>
                <a:avLst/>
                <a:gdLst>
                  <a:gd name="T0" fmla="*/ 17 w 17"/>
                  <a:gd name="T1" fmla="*/ 22 h 22"/>
                  <a:gd name="T2" fmla="*/ 11 w 17"/>
                  <a:gd name="T3" fmla="*/ 22 h 22"/>
                  <a:gd name="T4" fmla="*/ 9 w 17"/>
                  <a:gd name="T5" fmla="*/ 16 h 22"/>
                  <a:gd name="T6" fmla="*/ 6 w 17"/>
                  <a:gd name="T7" fmla="*/ 14 h 22"/>
                  <a:gd name="T8" fmla="*/ 5 w 17"/>
                  <a:gd name="T9" fmla="*/ 14 h 22"/>
                  <a:gd name="T10" fmla="*/ 5 w 17"/>
                  <a:gd name="T11" fmla="*/ 22 h 22"/>
                  <a:gd name="T12" fmla="*/ 0 w 17"/>
                  <a:gd name="T13" fmla="*/ 22 h 22"/>
                  <a:gd name="T14" fmla="*/ 0 w 17"/>
                  <a:gd name="T15" fmla="*/ 0 h 22"/>
                  <a:gd name="T16" fmla="*/ 7 w 17"/>
                  <a:gd name="T17" fmla="*/ 0 h 22"/>
                  <a:gd name="T18" fmla="*/ 15 w 17"/>
                  <a:gd name="T19" fmla="*/ 6 h 22"/>
                  <a:gd name="T20" fmla="*/ 14 w 17"/>
                  <a:gd name="T21" fmla="*/ 10 h 22"/>
                  <a:gd name="T22" fmla="*/ 11 w 17"/>
                  <a:gd name="T23" fmla="*/ 12 h 22"/>
                  <a:gd name="T24" fmla="*/ 11 w 17"/>
                  <a:gd name="T25" fmla="*/ 12 h 22"/>
                  <a:gd name="T26" fmla="*/ 14 w 17"/>
                  <a:gd name="T27" fmla="*/ 16 h 22"/>
                  <a:gd name="T28" fmla="*/ 17 w 17"/>
                  <a:gd name="T29" fmla="*/ 22 h 22"/>
                  <a:gd name="T30" fmla="*/ 10 w 17"/>
                  <a:gd name="T31" fmla="*/ 7 h 22"/>
                  <a:gd name="T32" fmla="*/ 7 w 17"/>
                  <a:gd name="T33" fmla="*/ 4 h 22"/>
                  <a:gd name="T34" fmla="*/ 5 w 17"/>
                  <a:gd name="T35" fmla="*/ 4 h 22"/>
                  <a:gd name="T36" fmla="*/ 5 w 17"/>
                  <a:gd name="T37" fmla="*/ 10 h 22"/>
                  <a:gd name="T38" fmla="*/ 7 w 17"/>
                  <a:gd name="T39" fmla="*/ 10 h 22"/>
                  <a:gd name="T40" fmla="*/ 9 w 17"/>
                  <a:gd name="T41" fmla="*/ 9 h 22"/>
                  <a:gd name="T42" fmla="*/ 10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1" y="22"/>
                      <a:pt x="11" y="22"/>
                      <a:pt x="11" y="22"/>
                    </a:cubicBezTo>
                    <a:cubicBezTo>
                      <a:pt x="9" y="16"/>
                      <a:pt x="9" y="16"/>
                      <a:pt x="9" y="16"/>
                    </a:cubicBezTo>
                    <a:cubicBezTo>
                      <a:pt x="8" y="15"/>
                      <a:pt x="7" y="14"/>
                      <a:pt x="6" y="14"/>
                    </a:cubicBezTo>
                    <a:cubicBezTo>
                      <a:pt x="5" y="14"/>
                      <a:pt x="5" y="14"/>
                      <a:pt x="5" y="14"/>
                    </a:cubicBezTo>
                    <a:cubicBezTo>
                      <a:pt x="5" y="22"/>
                      <a:pt x="5" y="22"/>
                      <a:pt x="5" y="22"/>
                    </a:cubicBezTo>
                    <a:cubicBezTo>
                      <a:pt x="0" y="22"/>
                      <a:pt x="0" y="22"/>
                      <a:pt x="0" y="22"/>
                    </a:cubicBezTo>
                    <a:cubicBezTo>
                      <a:pt x="0" y="0"/>
                      <a:pt x="0" y="0"/>
                      <a:pt x="0" y="0"/>
                    </a:cubicBezTo>
                    <a:cubicBezTo>
                      <a:pt x="7" y="0"/>
                      <a:pt x="7" y="0"/>
                      <a:pt x="7" y="0"/>
                    </a:cubicBezTo>
                    <a:cubicBezTo>
                      <a:pt x="13" y="0"/>
                      <a:pt x="15" y="2"/>
                      <a:pt x="15" y="6"/>
                    </a:cubicBezTo>
                    <a:cubicBezTo>
                      <a:pt x="15" y="8"/>
                      <a:pt x="15" y="9"/>
                      <a:pt x="14" y="10"/>
                    </a:cubicBezTo>
                    <a:cubicBezTo>
                      <a:pt x="13" y="11"/>
                      <a:pt x="12" y="12"/>
                      <a:pt x="11" y="12"/>
                    </a:cubicBezTo>
                    <a:cubicBezTo>
                      <a:pt x="11" y="12"/>
                      <a:pt x="11" y="12"/>
                      <a:pt x="11" y="12"/>
                    </a:cubicBezTo>
                    <a:cubicBezTo>
                      <a:pt x="12" y="13"/>
                      <a:pt x="13" y="14"/>
                      <a:pt x="14" y="16"/>
                    </a:cubicBezTo>
                    <a:lnTo>
                      <a:pt x="17" y="22"/>
                    </a:lnTo>
                    <a:close/>
                    <a:moveTo>
                      <a:pt x="10" y="7"/>
                    </a:moveTo>
                    <a:cubicBezTo>
                      <a:pt x="10" y="5"/>
                      <a:pt x="9" y="4"/>
                      <a:pt x="7" y="4"/>
                    </a:cubicBezTo>
                    <a:cubicBezTo>
                      <a:pt x="5" y="4"/>
                      <a:pt x="5" y="4"/>
                      <a:pt x="5" y="4"/>
                    </a:cubicBezTo>
                    <a:cubicBezTo>
                      <a:pt x="5" y="10"/>
                      <a:pt x="5" y="10"/>
                      <a:pt x="5" y="10"/>
                    </a:cubicBezTo>
                    <a:cubicBezTo>
                      <a:pt x="7" y="10"/>
                      <a:pt x="7" y="10"/>
                      <a:pt x="7" y="10"/>
                    </a:cubicBezTo>
                    <a:cubicBezTo>
                      <a:pt x="8" y="10"/>
                      <a:pt x="9" y="10"/>
                      <a:pt x="9" y="9"/>
                    </a:cubicBezTo>
                    <a:cubicBezTo>
                      <a:pt x="10" y="8"/>
                      <a:pt x="10" y="8"/>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7" name="Freeform 539"/>
              <p:cNvSpPr>
                <a:spLocks noEditPoints="1"/>
              </p:cNvSpPr>
              <p:nvPr/>
            </p:nvSpPr>
            <p:spPr bwMode="auto">
              <a:xfrm>
                <a:off x="4516" y="3863"/>
                <a:ext cx="30" cy="31"/>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2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2" y="6"/>
                      <a:pt x="12" y="6"/>
                      <a:pt x="12"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8" name="Freeform 540"/>
              <p:cNvSpPr>
                <a:spLocks noEditPoints="1"/>
              </p:cNvSpPr>
              <p:nvPr/>
            </p:nvSpPr>
            <p:spPr bwMode="auto">
              <a:xfrm>
                <a:off x="4547" y="3863"/>
                <a:ext cx="30" cy="31"/>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2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2" y="6"/>
                      <a:pt x="12" y="6"/>
                      <a:pt x="12"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9" name="Freeform 541"/>
              <p:cNvSpPr>
                <a:spLocks noEditPoints="1"/>
              </p:cNvSpPr>
              <p:nvPr/>
            </p:nvSpPr>
            <p:spPr bwMode="auto">
              <a:xfrm>
                <a:off x="4583" y="3863"/>
                <a:ext cx="26" cy="31"/>
              </a:xfrm>
              <a:custGeom>
                <a:avLst/>
                <a:gdLst>
                  <a:gd name="T0" fmla="*/ 19 w 19"/>
                  <a:gd name="T1" fmla="*/ 11 h 22"/>
                  <a:gd name="T2" fmla="*/ 18 w 19"/>
                  <a:gd name="T3" fmla="*/ 17 h 22"/>
                  <a:gd name="T4" fmla="*/ 14 w 19"/>
                  <a:gd name="T5" fmla="*/ 21 h 22"/>
                  <a:gd name="T6" fmla="*/ 7 w 19"/>
                  <a:gd name="T7" fmla="*/ 22 h 22"/>
                  <a:gd name="T8" fmla="*/ 0 w 19"/>
                  <a:gd name="T9" fmla="*/ 22 h 22"/>
                  <a:gd name="T10" fmla="*/ 0 w 19"/>
                  <a:gd name="T11" fmla="*/ 0 h 22"/>
                  <a:gd name="T12" fmla="*/ 7 w 19"/>
                  <a:gd name="T13" fmla="*/ 0 h 22"/>
                  <a:gd name="T14" fmla="*/ 19 w 19"/>
                  <a:gd name="T15" fmla="*/ 11 h 22"/>
                  <a:gd name="T16" fmla="*/ 14 w 19"/>
                  <a:gd name="T17" fmla="*/ 11 h 22"/>
                  <a:gd name="T18" fmla="*/ 12 w 19"/>
                  <a:gd name="T19" fmla="*/ 6 h 22"/>
                  <a:gd name="T20" fmla="*/ 7 w 19"/>
                  <a:gd name="T21" fmla="*/ 4 h 22"/>
                  <a:gd name="T22" fmla="*/ 5 w 19"/>
                  <a:gd name="T23" fmla="*/ 4 h 22"/>
                  <a:gd name="T24" fmla="*/ 5 w 19"/>
                  <a:gd name="T25" fmla="*/ 18 h 22"/>
                  <a:gd name="T26" fmla="*/ 7 w 19"/>
                  <a:gd name="T27" fmla="*/ 18 h 22"/>
                  <a:gd name="T28" fmla="*/ 12 w 19"/>
                  <a:gd name="T29" fmla="*/ 16 h 22"/>
                  <a:gd name="T30" fmla="*/ 14 w 19"/>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2">
                    <a:moveTo>
                      <a:pt x="19" y="11"/>
                    </a:moveTo>
                    <a:cubicBezTo>
                      <a:pt x="19" y="13"/>
                      <a:pt x="19" y="15"/>
                      <a:pt x="18" y="17"/>
                    </a:cubicBezTo>
                    <a:cubicBezTo>
                      <a:pt x="17" y="18"/>
                      <a:pt x="15" y="20"/>
                      <a:pt x="14" y="21"/>
                    </a:cubicBezTo>
                    <a:cubicBezTo>
                      <a:pt x="12" y="22"/>
                      <a:pt x="10" y="22"/>
                      <a:pt x="7" y="22"/>
                    </a:cubicBezTo>
                    <a:cubicBezTo>
                      <a:pt x="0" y="22"/>
                      <a:pt x="0" y="22"/>
                      <a:pt x="0" y="22"/>
                    </a:cubicBezTo>
                    <a:cubicBezTo>
                      <a:pt x="0" y="0"/>
                      <a:pt x="0" y="0"/>
                      <a:pt x="0" y="0"/>
                    </a:cubicBezTo>
                    <a:cubicBezTo>
                      <a:pt x="7" y="0"/>
                      <a:pt x="7" y="0"/>
                      <a:pt x="7" y="0"/>
                    </a:cubicBezTo>
                    <a:cubicBezTo>
                      <a:pt x="15" y="0"/>
                      <a:pt x="19" y="4"/>
                      <a:pt x="19" y="11"/>
                    </a:cubicBezTo>
                    <a:close/>
                    <a:moveTo>
                      <a:pt x="14" y="11"/>
                    </a:moveTo>
                    <a:cubicBezTo>
                      <a:pt x="14" y="9"/>
                      <a:pt x="13" y="7"/>
                      <a:pt x="12" y="6"/>
                    </a:cubicBezTo>
                    <a:cubicBezTo>
                      <a:pt x="11" y="5"/>
                      <a:pt x="9" y="4"/>
                      <a:pt x="7" y="4"/>
                    </a:cubicBezTo>
                    <a:cubicBezTo>
                      <a:pt x="5" y="4"/>
                      <a:pt x="5" y="4"/>
                      <a:pt x="5" y="4"/>
                    </a:cubicBezTo>
                    <a:cubicBezTo>
                      <a:pt x="5" y="18"/>
                      <a:pt x="5" y="18"/>
                      <a:pt x="5" y="18"/>
                    </a:cubicBezTo>
                    <a:cubicBezTo>
                      <a:pt x="7" y="18"/>
                      <a:pt x="7" y="18"/>
                      <a:pt x="7" y="18"/>
                    </a:cubicBezTo>
                    <a:cubicBezTo>
                      <a:pt x="9" y="18"/>
                      <a:pt x="11" y="17"/>
                      <a:pt x="12" y="16"/>
                    </a:cubicBezTo>
                    <a:cubicBezTo>
                      <a:pt x="13"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0" name="Freeform 542"/>
              <p:cNvSpPr>
                <a:spLocks/>
              </p:cNvSpPr>
              <p:nvPr/>
            </p:nvSpPr>
            <p:spPr bwMode="auto">
              <a:xfrm>
                <a:off x="4624" y="3863"/>
                <a:ext cx="27" cy="31"/>
              </a:xfrm>
              <a:custGeom>
                <a:avLst/>
                <a:gdLst>
                  <a:gd name="T0" fmla="*/ 20 w 20"/>
                  <a:gd name="T1" fmla="*/ 21 h 22"/>
                  <a:gd name="T2" fmla="*/ 12 w 20"/>
                  <a:gd name="T3" fmla="*/ 22 h 22"/>
                  <a:gd name="T4" fmla="*/ 4 w 20"/>
                  <a:gd name="T5" fmla="*/ 20 h 22"/>
                  <a:gd name="T6" fmla="*/ 0 w 20"/>
                  <a:gd name="T7" fmla="*/ 11 h 22"/>
                  <a:gd name="T8" fmla="*/ 2 w 20"/>
                  <a:gd name="T9" fmla="*/ 5 h 22"/>
                  <a:gd name="T10" fmla="*/ 6 w 20"/>
                  <a:gd name="T11" fmla="*/ 1 h 22"/>
                  <a:gd name="T12" fmla="*/ 13 w 20"/>
                  <a:gd name="T13" fmla="*/ 0 h 22"/>
                  <a:gd name="T14" fmla="*/ 19 w 20"/>
                  <a:gd name="T15" fmla="*/ 1 h 22"/>
                  <a:gd name="T16" fmla="*/ 19 w 20"/>
                  <a:gd name="T17" fmla="*/ 5 h 22"/>
                  <a:gd name="T18" fmla="*/ 13 w 20"/>
                  <a:gd name="T19" fmla="*/ 4 h 22"/>
                  <a:gd name="T20" fmla="*/ 9 w 20"/>
                  <a:gd name="T21" fmla="*/ 5 h 22"/>
                  <a:gd name="T22" fmla="*/ 7 w 20"/>
                  <a:gd name="T23" fmla="*/ 7 h 22"/>
                  <a:gd name="T24" fmla="*/ 6 w 20"/>
                  <a:gd name="T25" fmla="*/ 11 h 22"/>
                  <a:gd name="T26" fmla="*/ 7 w 20"/>
                  <a:gd name="T27" fmla="*/ 16 h 22"/>
                  <a:gd name="T28" fmla="*/ 12 w 20"/>
                  <a:gd name="T29" fmla="*/ 18 h 22"/>
                  <a:gd name="T30" fmla="*/ 15 w 20"/>
                  <a:gd name="T31" fmla="*/ 18 h 22"/>
                  <a:gd name="T32" fmla="*/ 15 w 20"/>
                  <a:gd name="T33" fmla="*/ 14 h 22"/>
                  <a:gd name="T34" fmla="*/ 11 w 20"/>
                  <a:gd name="T35" fmla="*/ 14 h 22"/>
                  <a:gd name="T36" fmla="*/ 11 w 20"/>
                  <a:gd name="T37" fmla="*/ 10 h 22"/>
                  <a:gd name="T38" fmla="*/ 20 w 20"/>
                  <a:gd name="T39" fmla="*/ 10 h 22"/>
                  <a:gd name="T40" fmla="*/ 20 w 20"/>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2">
                    <a:moveTo>
                      <a:pt x="20" y="21"/>
                    </a:moveTo>
                    <a:cubicBezTo>
                      <a:pt x="18" y="22"/>
                      <a:pt x="15" y="22"/>
                      <a:pt x="12" y="22"/>
                    </a:cubicBezTo>
                    <a:cubicBezTo>
                      <a:pt x="8" y="22"/>
                      <a:pt x="6" y="22"/>
                      <a:pt x="4" y="20"/>
                    </a:cubicBezTo>
                    <a:cubicBezTo>
                      <a:pt x="2" y="18"/>
                      <a:pt x="0" y="15"/>
                      <a:pt x="0" y="11"/>
                    </a:cubicBezTo>
                    <a:cubicBezTo>
                      <a:pt x="0" y="9"/>
                      <a:pt x="1" y="7"/>
                      <a:pt x="2" y="5"/>
                    </a:cubicBezTo>
                    <a:cubicBezTo>
                      <a:pt x="3" y="4"/>
                      <a:pt x="5" y="2"/>
                      <a:pt x="6" y="1"/>
                    </a:cubicBezTo>
                    <a:cubicBezTo>
                      <a:pt x="8" y="0"/>
                      <a:pt x="10" y="0"/>
                      <a:pt x="13" y="0"/>
                    </a:cubicBezTo>
                    <a:cubicBezTo>
                      <a:pt x="15" y="0"/>
                      <a:pt x="17" y="0"/>
                      <a:pt x="19" y="1"/>
                    </a:cubicBezTo>
                    <a:cubicBezTo>
                      <a:pt x="19" y="5"/>
                      <a:pt x="19" y="5"/>
                      <a:pt x="19" y="5"/>
                    </a:cubicBezTo>
                    <a:cubicBezTo>
                      <a:pt x="17" y="4"/>
                      <a:pt x="15" y="4"/>
                      <a:pt x="13" y="4"/>
                    </a:cubicBezTo>
                    <a:cubicBezTo>
                      <a:pt x="11" y="4"/>
                      <a:pt x="10" y="4"/>
                      <a:pt x="9" y="5"/>
                    </a:cubicBezTo>
                    <a:cubicBezTo>
                      <a:pt x="8" y="5"/>
                      <a:pt x="7" y="6"/>
                      <a:pt x="7" y="7"/>
                    </a:cubicBezTo>
                    <a:cubicBezTo>
                      <a:pt x="6" y="8"/>
                      <a:pt x="6" y="10"/>
                      <a:pt x="6" y="11"/>
                    </a:cubicBezTo>
                    <a:cubicBezTo>
                      <a:pt x="6" y="13"/>
                      <a:pt x="6" y="15"/>
                      <a:pt x="7" y="16"/>
                    </a:cubicBezTo>
                    <a:cubicBezTo>
                      <a:pt x="9" y="18"/>
                      <a:pt x="10" y="18"/>
                      <a:pt x="12" y="18"/>
                    </a:cubicBezTo>
                    <a:cubicBezTo>
                      <a:pt x="13" y="18"/>
                      <a:pt x="14" y="18"/>
                      <a:pt x="15" y="18"/>
                    </a:cubicBezTo>
                    <a:cubicBezTo>
                      <a:pt x="15" y="14"/>
                      <a:pt x="15" y="14"/>
                      <a:pt x="15" y="14"/>
                    </a:cubicBezTo>
                    <a:cubicBezTo>
                      <a:pt x="11" y="14"/>
                      <a:pt x="11" y="14"/>
                      <a:pt x="11" y="14"/>
                    </a:cubicBezTo>
                    <a:cubicBezTo>
                      <a:pt x="11" y="10"/>
                      <a:pt x="11" y="10"/>
                      <a:pt x="11" y="10"/>
                    </a:cubicBezTo>
                    <a:cubicBezTo>
                      <a:pt x="20" y="10"/>
                      <a:pt x="20" y="10"/>
                      <a:pt x="20" y="10"/>
                    </a:cubicBezTo>
                    <a:lnTo>
                      <a:pt x="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1" name="Freeform 543"/>
              <p:cNvSpPr>
                <a:spLocks noEditPoints="1"/>
              </p:cNvSpPr>
              <p:nvPr/>
            </p:nvSpPr>
            <p:spPr bwMode="auto">
              <a:xfrm>
                <a:off x="4658" y="3863"/>
                <a:ext cx="23" cy="31"/>
              </a:xfrm>
              <a:custGeom>
                <a:avLst/>
                <a:gdLst>
                  <a:gd name="T0" fmla="*/ 17 w 17"/>
                  <a:gd name="T1" fmla="*/ 22 h 22"/>
                  <a:gd name="T2" fmla="*/ 11 w 17"/>
                  <a:gd name="T3" fmla="*/ 22 h 22"/>
                  <a:gd name="T4" fmla="*/ 9 w 17"/>
                  <a:gd name="T5" fmla="*/ 16 h 22"/>
                  <a:gd name="T6" fmla="*/ 6 w 17"/>
                  <a:gd name="T7" fmla="*/ 14 h 22"/>
                  <a:gd name="T8" fmla="*/ 5 w 17"/>
                  <a:gd name="T9" fmla="*/ 14 h 22"/>
                  <a:gd name="T10" fmla="*/ 5 w 17"/>
                  <a:gd name="T11" fmla="*/ 22 h 22"/>
                  <a:gd name="T12" fmla="*/ 0 w 17"/>
                  <a:gd name="T13" fmla="*/ 22 h 22"/>
                  <a:gd name="T14" fmla="*/ 0 w 17"/>
                  <a:gd name="T15" fmla="*/ 0 h 22"/>
                  <a:gd name="T16" fmla="*/ 8 w 17"/>
                  <a:gd name="T17" fmla="*/ 0 h 22"/>
                  <a:gd name="T18" fmla="*/ 16 w 17"/>
                  <a:gd name="T19" fmla="*/ 6 h 22"/>
                  <a:gd name="T20" fmla="*/ 15 w 17"/>
                  <a:gd name="T21" fmla="*/ 10 h 22"/>
                  <a:gd name="T22" fmla="*/ 11 w 17"/>
                  <a:gd name="T23" fmla="*/ 12 h 22"/>
                  <a:gd name="T24" fmla="*/ 11 w 17"/>
                  <a:gd name="T25" fmla="*/ 12 h 22"/>
                  <a:gd name="T26" fmla="*/ 14 w 17"/>
                  <a:gd name="T27" fmla="*/ 16 h 22"/>
                  <a:gd name="T28" fmla="*/ 17 w 17"/>
                  <a:gd name="T29" fmla="*/ 22 h 22"/>
                  <a:gd name="T30" fmla="*/ 11 w 17"/>
                  <a:gd name="T31" fmla="*/ 7 h 22"/>
                  <a:gd name="T32" fmla="*/ 7 w 17"/>
                  <a:gd name="T33" fmla="*/ 4 h 22"/>
                  <a:gd name="T34" fmla="*/ 5 w 17"/>
                  <a:gd name="T35" fmla="*/ 4 h 22"/>
                  <a:gd name="T36" fmla="*/ 5 w 17"/>
                  <a:gd name="T37" fmla="*/ 10 h 22"/>
                  <a:gd name="T38" fmla="*/ 7 w 17"/>
                  <a:gd name="T39" fmla="*/ 10 h 22"/>
                  <a:gd name="T40" fmla="*/ 10 w 17"/>
                  <a:gd name="T41" fmla="*/ 9 h 22"/>
                  <a:gd name="T42" fmla="*/ 11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1" y="22"/>
                      <a:pt x="11" y="22"/>
                      <a:pt x="11" y="22"/>
                    </a:cubicBezTo>
                    <a:cubicBezTo>
                      <a:pt x="9" y="16"/>
                      <a:pt x="9" y="16"/>
                      <a:pt x="9" y="16"/>
                    </a:cubicBezTo>
                    <a:cubicBezTo>
                      <a:pt x="8" y="15"/>
                      <a:pt x="7" y="14"/>
                      <a:pt x="6" y="14"/>
                    </a:cubicBezTo>
                    <a:cubicBezTo>
                      <a:pt x="5" y="14"/>
                      <a:pt x="5" y="14"/>
                      <a:pt x="5" y="14"/>
                    </a:cubicBezTo>
                    <a:cubicBezTo>
                      <a:pt x="5" y="22"/>
                      <a:pt x="5" y="22"/>
                      <a:pt x="5" y="22"/>
                    </a:cubicBezTo>
                    <a:cubicBezTo>
                      <a:pt x="0" y="22"/>
                      <a:pt x="0" y="22"/>
                      <a:pt x="0" y="22"/>
                    </a:cubicBezTo>
                    <a:cubicBezTo>
                      <a:pt x="0" y="0"/>
                      <a:pt x="0" y="0"/>
                      <a:pt x="0" y="0"/>
                    </a:cubicBezTo>
                    <a:cubicBezTo>
                      <a:pt x="8" y="0"/>
                      <a:pt x="8" y="0"/>
                      <a:pt x="8" y="0"/>
                    </a:cubicBezTo>
                    <a:cubicBezTo>
                      <a:pt x="13" y="0"/>
                      <a:pt x="16" y="2"/>
                      <a:pt x="16" y="6"/>
                    </a:cubicBezTo>
                    <a:cubicBezTo>
                      <a:pt x="16" y="8"/>
                      <a:pt x="16" y="9"/>
                      <a:pt x="15" y="10"/>
                    </a:cubicBezTo>
                    <a:cubicBezTo>
                      <a:pt x="14" y="11"/>
                      <a:pt x="13" y="12"/>
                      <a:pt x="11" y="12"/>
                    </a:cubicBezTo>
                    <a:cubicBezTo>
                      <a:pt x="11" y="12"/>
                      <a:pt x="11" y="12"/>
                      <a:pt x="11" y="12"/>
                    </a:cubicBezTo>
                    <a:cubicBezTo>
                      <a:pt x="12" y="13"/>
                      <a:pt x="13" y="14"/>
                      <a:pt x="14" y="16"/>
                    </a:cubicBezTo>
                    <a:lnTo>
                      <a:pt x="17" y="22"/>
                    </a:lnTo>
                    <a:close/>
                    <a:moveTo>
                      <a:pt x="11" y="7"/>
                    </a:moveTo>
                    <a:cubicBezTo>
                      <a:pt x="11" y="5"/>
                      <a:pt x="10" y="4"/>
                      <a:pt x="7" y="4"/>
                    </a:cubicBezTo>
                    <a:cubicBezTo>
                      <a:pt x="5" y="4"/>
                      <a:pt x="5" y="4"/>
                      <a:pt x="5" y="4"/>
                    </a:cubicBezTo>
                    <a:cubicBezTo>
                      <a:pt x="5" y="10"/>
                      <a:pt x="5" y="10"/>
                      <a:pt x="5" y="10"/>
                    </a:cubicBezTo>
                    <a:cubicBezTo>
                      <a:pt x="7" y="10"/>
                      <a:pt x="7" y="10"/>
                      <a:pt x="7" y="10"/>
                    </a:cubicBezTo>
                    <a:cubicBezTo>
                      <a:pt x="8" y="10"/>
                      <a:pt x="9" y="10"/>
                      <a:pt x="10" y="9"/>
                    </a:cubicBezTo>
                    <a:cubicBezTo>
                      <a:pt x="10" y="8"/>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2" name="Freeform 544"/>
              <p:cNvSpPr>
                <a:spLocks noEditPoints="1"/>
              </p:cNvSpPr>
              <p:nvPr/>
            </p:nvSpPr>
            <p:spPr bwMode="auto">
              <a:xfrm>
                <a:off x="4685" y="3863"/>
                <a:ext cx="29" cy="31"/>
              </a:xfrm>
              <a:custGeom>
                <a:avLst/>
                <a:gdLst>
                  <a:gd name="T0" fmla="*/ 21 w 21"/>
                  <a:gd name="T1" fmla="*/ 11 h 22"/>
                  <a:gd name="T2" fmla="*/ 20 w 21"/>
                  <a:gd name="T3" fmla="*/ 17 h 22"/>
                  <a:gd name="T4" fmla="*/ 16 w 21"/>
                  <a:gd name="T5" fmla="*/ 21 h 22"/>
                  <a:gd name="T6" fmla="*/ 10 w 21"/>
                  <a:gd name="T7" fmla="*/ 22 h 22"/>
                  <a:gd name="T8" fmla="*/ 5 w 21"/>
                  <a:gd name="T9" fmla="*/ 21 h 22"/>
                  <a:gd name="T10" fmla="*/ 1 w 21"/>
                  <a:gd name="T11" fmla="*/ 17 h 22"/>
                  <a:gd name="T12" fmla="*/ 0 w 21"/>
                  <a:gd name="T13" fmla="*/ 11 h 22"/>
                  <a:gd name="T14" fmla="*/ 1 w 21"/>
                  <a:gd name="T15" fmla="*/ 5 h 22"/>
                  <a:gd name="T16" fmla="*/ 5 w 21"/>
                  <a:gd name="T17" fmla="*/ 1 h 22"/>
                  <a:gd name="T18" fmla="*/ 11 w 21"/>
                  <a:gd name="T19" fmla="*/ 0 h 22"/>
                  <a:gd name="T20" fmla="*/ 16 w 21"/>
                  <a:gd name="T21" fmla="*/ 1 h 22"/>
                  <a:gd name="T22" fmla="*/ 20 w 21"/>
                  <a:gd name="T23" fmla="*/ 5 h 22"/>
                  <a:gd name="T24" fmla="*/ 21 w 21"/>
                  <a:gd name="T25" fmla="*/ 11 h 22"/>
                  <a:gd name="T26" fmla="*/ 16 w 21"/>
                  <a:gd name="T27" fmla="*/ 11 h 22"/>
                  <a:gd name="T28" fmla="*/ 14 w 21"/>
                  <a:gd name="T29" fmla="*/ 6 h 22"/>
                  <a:gd name="T30" fmla="*/ 10 w 21"/>
                  <a:gd name="T31" fmla="*/ 4 h 22"/>
                  <a:gd name="T32" fmla="*/ 6 w 21"/>
                  <a:gd name="T33" fmla="*/ 6 h 22"/>
                  <a:gd name="T34" fmla="*/ 5 w 21"/>
                  <a:gd name="T35" fmla="*/ 11 h 22"/>
                  <a:gd name="T36" fmla="*/ 6 w 21"/>
                  <a:gd name="T37" fmla="*/ 16 h 22"/>
                  <a:gd name="T38" fmla="*/ 10 w 21"/>
                  <a:gd name="T39" fmla="*/ 18 h 22"/>
                  <a:gd name="T40" fmla="*/ 14 w 21"/>
                  <a:gd name="T41" fmla="*/ 16 h 22"/>
                  <a:gd name="T42" fmla="*/ 16 w 21"/>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21" y="11"/>
                    </a:moveTo>
                    <a:cubicBezTo>
                      <a:pt x="21" y="13"/>
                      <a:pt x="21" y="15"/>
                      <a:pt x="20" y="17"/>
                    </a:cubicBezTo>
                    <a:cubicBezTo>
                      <a:pt x="19" y="19"/>
                      <a:pt x="18" y="20"/>
                      <a:pt x="16" y="21"/>
                    </a:cubicBezTo>
                    <a:cubicBezTo>
                      <a:pt x="14" y="22"/>
                      <a:pt x="12" y="22"/>
                      <a:pt x="10" y="22"/>
                    </a:cubicBezTo>
                    <a:cubicBezTo>
                      <a:pt x="8" y="22"/>
                      <a:pt x="6" y="22"/>
                      <a:pt x="5" y="21"/>
                    </a:cubicBezTo>
                    <a:cubicBezTo>
                      <a:pt x="3" y="20"/>
                      <a:pt x="2" y="19"/>
                      <a:pt x="1" y="17"/>
                    </a:cubicBezTo>
                    <a:cubicBezTo>
                      <a:pt x="0" y="15"/>
                      <a:pt x="0" y="14"/>
                      <a:pt x="0" y="11"/>
                    </a:cubicBezTo>
                    <a:cubicBezTo>
                      <a:pt x="0" y="9"/>
                      <a:pt x="0" y="7"/>
                      <a:pt x="1" y="5"/>
                    </a:cubicBezTo>
                    <a:cubicBezTo>
                      <a:pt x="2" y="3"/>
                      <a:pt x="3" y="2"/>
                      <a:pt x="5" y="1"/>
                    </a:cubicBezTo>
                    <a:cubicBezTo>
                      <a:pt x="6" y="0"/>
                      <a:pt x="8" y="0"/>
                      <a:pt x="11" y="0"/>
                    </a:cubicBezTo>
                    <a:cubicBezTo>
                      <a:pt x="13" y="0"/>
                      <a:pt x="14" y="0"/>
                      <a:pt x="16" y="1"/>
                    </a:cubicBezTo>
                    <a:cubicBezTo>
                      <a:pt x="18" y="2"/>
                      <a:pt x="19" y="3"/>
                      <a:pt x="20" y="5"/>
                    </a:cubicBezTo>
                    <a:cubicBezTo>
                      <a:pt x="21" y="7"/>
                      <a:pt x="21" y="9"/>
                      <a:pt x="21" y="11"/>
                    </a:cubicBezTo>
                    <a:close/>
                    <a:moveTo>
                      <a:pt x="16" y="11"/>
                    </a:moveTo>
                    <a:cubicBezTo>
                      <a:pt x="16" y="9"/>
                      <a:pt x="15" y="7"/>
                      <a:pt x="14" y="6"/>
                    </a:cubicBezTo>
                    <a:cubicBezTo>
                      <a:pt x="14" y="5"/>
                      <a:pt x="12" y="4"/>
                      <a:pt x="10" y="4"/>
                    </a:cubicBezTo>
                    <a:cubicBezTo>
                      <a:pt x="9" y="4"/>
                      <a:pt x="7" y="5"/>
                      <a:pt x="6" y="6"/>
                    </a:cubicBezTo>
                    <a:cubicBezTo>
                      <a:pt x="5" y="7"/>
                      <a:pt x="5" y="9"/>
                      <a:pt x="5" y="11"/>
                    </a:cubicBezTo>
                    <a:cubicBezTo>
                      <a:pt x="5" y="13"/>
                      <a:pt x="5" y="15"/>
                      <a:pt x="6" y="16"/>
                    </a:cubicBezTo>
                    <a:cubicBezTo>
                      <a:pt x="7" y="18"/>
                      <a:pt x="9" y="18"/>
                      <a:pt x="10" y="18"/>
                    </a:cubicBezTo>
                    <a:cubicBezTo>
                      <a:pt x="12" y="18"/>
                      <a:pt x="13" y="18"/>
                      <a:pt x="14" y="16"/>
                    </a:cubicBezTo>
                    <a:cubicBezTo>
                      <a:pt x="15" y="15"/>
                      <a:pt x="16" y="13"/>
                      <a:pt x="1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3" name="Freeform 545"/>
              <p:cNvSpPr>
                <a:spLocks/>
              </p:cNvSpPr>
              <p:nvPr/>
            </p:nvSpPr>
            <p:spPr bwMode="auto">
              <a:xfrm>
                <a:off x="4720" y="3863"/>
                <a:ext cx="26" cy="31"/>
              </a:xfrm>
              <a:custGeom>
                <a:avLst/>
                <a:gdLst>
                  <a:gd name="T0" fmla="*/ 19 w 19"/>
                  <a:gd name="T1" fmla="*/ 13 h 22"/>
                  <a:gd name="T2" fmla="*/ 9 w 19"/>
                  <a:gd name="T3" fmla="*/ 22 h 22"/>
                  <a:gd name="T4" fmla="*/ 0 w 19"/>
                  <a:gd name="T5" fmla="*/ 13 h 22"/>
                  <a:gd name="T6" fmla="*/ 0 w 19"/>
                  <a:gd name="T7" fmla="*/ 0 h 22"/>
                  <a:gd name="T8" fmla="*/ 5 w 19"/>
                  <a:gd name="T9" fmla="*/ 0 h 22"/>
                  <a:gd name="T10" fmla="*/ 5 w 19"/>
                  <a:gd name="T11" fmla="*/ 13 h 22"/>
                  <a:gd name="T12" fmla="*/ 10 w 19"/>
                  <a:gd name="T13" fmla="*/ 18 h 22"/>
                  <a:gd name="T14" fmla="*/ 14 w 19"/>
                  <a:gd name="T15" fmla="*/ 13 h 22"/>
                  <a:gd name="T16" fmla="*/ 14 w 19"/>
                  <a:gd name="T17" fmla="*/ 0 h 22"/>
                  <a:gd name="T18" fmla="*/ 19 w 19"/>
                  <a:gd name="T19" fmla="*/ 0 h 22"/>
                  <a:gd name="T20" fmla="*/ 19 w 19"/>
                  <a:gd name="T2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
                    <a:moveTo>
                      <a:pt x="19" y="13"/>
                    </a:moveTo>
                    <a:cubicBezTo>
                      <a:pt x="19" y="19"/>
                      <a:pt x="16" y="22"/>
                      <a:pt x="9" y="22"/>
                    </a:cubicBezTo>
                    <a:cubicBezTo>
                      <a:pt x="3" y="22"/>
                      <a:pt x="0" y="19"/>
                      <a:pt x="0" y="13"/>
                    </a:cubicBezTo>
                    <a:cubicBezTo>
                      <a:pt x="0" y="0"/>
                      <a:pt x="0" y="0"/>
                      <a:pt x="0" y="0"/>
                    </a:cubicBezTo>
                    <a:cubicBezTo>
                      <a:pt x="5" y="0"/>
                      <a:pt x="5" y="0"/>
                      <a:pt x="5" y="0"/>
                    </a:cubicBezTo>
                    <a:cubicBezTo>
                      <a:pt x="5" y="13"/>
                      <a:pt x="5" y="13"/>
                      <a:pt x="5" y="13"/>
                    </a:cubicBezTo>
                    <a:cubicBezTo>
                      <a:pt x="5" y="16"/>
                      <a:pt x="7" y="18"/>
                      <a:pt x="10" y="18"/>
                    </a:cubicBezTo>
                    <a:cubicBezTo>
                      <a:pt x="12" y="18"/>
                      <a:pt x="14" y="16"/>
                      <a:pt x="14" y="13"/>
                    </a:cubicBezTo>
                    <a:cubicBezTo>
                      <a:pt x="14" y="0"/>
                      <a:pt x="14" y="0"/>
                      <a:pt x="14" y="0"/>
                    </a:cubicBezTo>
                    <a:cubicBezTo>
                      <a:pt x="19" y="0"/>
                      <a:pt x="19" y="0"/>
                      <a:pt x="19" y="0"/>
                    </a:cubicBezTo>
                    <a:lnTo>
                      <a:pt x="19"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4" name="Freeform 546"/>
              <p:cNvSpPr>
                <a:spLocks noEditPoints="1"/>
              </p:cNvSpPr>
              <p:nvPr/>
            </p:nvSpPr>
            <p:spPr bwMode="auto">
              <a:xfrm>
                <a:off x="4753" y="3863"/>
                <a:ext cx="21" cy="31"/>
              </a:xfrm>
              <a:custGeom>
                <a:avLst/>
                <a:gdLst>
                  <a:gd name="T0" fmla="*/ 16 w 16"/>
                  <a:gd name="T1" fmla="*/ 7 h 22"/>
                  <a:gd name="T2" fmla="*/ 15 w 16"/>
                  <a:gd name="T3" fmla="*/ 11 h 22"/>
                  <a:gd name="T4" fmla="*/ 12 w 16"/>
                  <a:gd name="T5" fmla="*/ 14 h 22"/>
                  <a:gd name="T6" fmla="*/ 8 w 16"/>
                  <a:gd name="T7" fmla="*/ 15 h 22"/>
                  <a:gd name="T8" fmla="*/ 5 w 16"/>
                  <a:gd name="T9" fmla="*/ 15 h 22"/>
                  <a:gd name="T10" fmla="*/ 5 w 16"/>
                  <a:gd name="T11" fmla="*/ 22 h 22"/>
                  <a:gd name="T12" fmla="*/ 0 w 16"/>
                  <a:gd name="T13" fmla="*/ 22 h 22"/>
                  <a:gd name="T14" fmla="*/ 0 w 16"/>
                  <a:gd name="T15" fmla="*/ 0 h 22"/>
                  <a:gd name="T16" fmla="*/ 8 w 16"/>
                  <a:gd name="T17" fmla="*/ 0 h 22"/>
                  <a:gd name="T18" fmla="*/ 16 w 16"/>
                  <a:gd name="T19" fmla="*/ 7 h 22"/>
                  <a:gd name="T20" fmla="*/ 11 w 16"/>
                  <a:gd name="T21" fmla="*/ 7 h 22"/>
                  <a:gd name="T22" fmla="*/ 7 w 16"/>
                  <a:gd name="T23" fmla="*/ 4 h 22"/>
                  <a:gd name="T24" fmla="*/ 5 w 16"/>
                  <a:gd name="T25" fmla="*/ 4 h 22"/>
                  <a:gd name="T26" fmla="*/ 5 w 16"/>
                  <a:gd name="T27" fmla="*/ 11 h 22"/>
                  <a:gd name="T28" fmla="*/ 7 w 16"/>
                  <a:gd name="T29" fmla="*/ 11 h 22"/>
                  <a:gd name="T30" fmla="*/ 11 w 16"/>
                  <a:gd name="T31"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16" y="7"/>
                    </a:moveTo>
                    <a:cubicBezTo>
                      <a:pt x="16" y="9"/>
                      <a:pt x="16" y="10"/>
                      <a:pt x="15" y="11"/>
                    </a:cubicBezTo>
                    <a:cubicBezTo>
                      <a:pt x="15" y="12"/>
                      <a:pt x="13" y="13"/>
                      <a:pt x="12" y="14"/>
                    </a:cubicBezTo>
                    <a:cubicBezTo>
                      <a:pt x="11" y="14"/>
                      <a:pt x="9" y="15"/>
                      <a:pt x="8" y="15"/>
                    </a:cubicBezTo>
                    <a:cubicBezTo>
                      <a:pt x="5" y="15"/>
                      <a:pt x="5" y="15"/>
                      <a:pt x="5" y="15"/>
                    </a:cubicBezTo>
                    <a:cubicBezTo>
                      <a:pt x="5" y="22"/>
                      <a:pt x="5" y="22"/>
                      <a:pt x="5" y="22"/>
                    </a:cubicBezTo>
                    <a:cubicBezTo>
                      <a:pt x="0" y="22"/>
                      <a:pt x="0" y="22"/>
                      <a:pt x="0" y="22"/>
                    </a:cubicBezTo>
                    <a:cubicBezTo>
                      <a:pt x="0" y="0"/>
                      <a:pt x="0" y="0"/>
                      <a:pt x="0" y="0"/>
                    </a:cubicBezTo>
                    <a:cubicBezTo>
                      <a:pt x="8" y="0"/>
                      <a:pt x="8" y="0"/>
                      <a:pt x="8" y="0"/>
                    </a:cubicBezTo>
                    <a:cubicBezTo>
                      <a:pt x="14" y="0"/>
                      <a:pt x="16" y="2"/>
                      <a:pt x="16" y="7"/>
                    </a:cubicBezTo>
                    <a:close/>
                    <a:moveTo>
                      <a:pt x="11" y="7"/>
                    </a:moveTo>
                    <a:cubicBezTo>
                      <a:pt x="11" y="5"/>
                      <a:pt x="10" y="4"/>
                      <a:pt x="7" y="4"/>
                    </a:cubicBezTo>
                    <a:cubicBezTo>
                      <a:pt x="5" y="4"/>
                      <a:pt x="5" y="4"/>
                      <a:pt x="5" y="4"/>
                    </a:cubicBezTo>
                    <a:cubicBezTo>
                      <a:pt x="5" y="11"/>
                      <a:pt x="5" y="11"/>
                      <a:pt x="5" y="11"/>
                    </a:cubicBezTo>
                    <a:cubicBezTo>
                      <a:pt x="7" y="11"/>
                      <a:pt x="7" y="11"/>
                      <a:pt x="7" y="11"/>
                    </a:cubicBezTo>
                    <a:cubicBezTo>
                      <a:pt x="10" y="11"/>
                      <a:pt x="11" y="10"/>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5" name="Oval 547"/>
              <p:cNvSpPr>
                <a:spLocks noChangeArrowheads="1"/>
              </p:cNvSpPr>
              <p:nvPr/>
            </p:nvSpPr>
            <p:spPr bwMode="auto">
              <a:xfrm>
                <a:off x="5856" y="3453"/>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6" name="Freeform 548"/>
              <p:cNvSpPr>
                <a:spLocks/>
              </p:cNvSpPr>
              <p:nvPr/>
            </p:nvSpPr>
            <p:spPr bwMode="auto">
              <a:xfrm>
                <a:off x="5850" y="3502"/>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7" name="Freeform 549"/>
              <p:cNvSpPr>
                <a:spLocks/>
              </p:cNvSpPr>
              <p:nvPr/>
            </p:nvSpPr>
            <p:spPr bwMode="auto">
              <a:xfrm>
                <a:off x="5865" y="3504"/>
                <a:ext cx="11" cy="46"/>
              </a:xfrm>
              <a:custGeom>
                <a:avLst/>
                <a:gdLst>
                  <a:gd name="T0" fmla="*/ 10 w 11"/>
                  <a:gd name="T1" fmla="*/ 5 h 46"/>
                  <a:gd name="T2" fmla="*/ 0 w 11"/>
                  <a:gd name="T3" fmla="*/ 7 h 46"/>
                  <a:gd name="T4" fmla="*/ 2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2"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8" name="Freeform 550"/>
              <p:cNvSpPr>
                <a:spLocks/>
              </p:cNvSpPr>
              <p:nvPr/>
            </p:nvSpPr>
            <p:spPr bwMode="auto">
              <a:xfrm>
                <a:off x="5871" y="3472"/>
                <a:ext cx="19"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9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9"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9" name="Freeform 551"/>
              <p:cNvSpPr>
                <a:spLocks/>
              </p:cNvSpPr>
              <p:nvPr/>
            </p:nvSpPr>
            <p:spPr bwMode="auto">
              <a:xfrm>
                <a:off x="5871" y="3472"/>
                <a:ext cx="14" cy="14"/>
              </a:xfrm>
              <a:custGeom>
                <a:avLst/>
                <a:gdLst>
                  <a:gd name="T0" fmla="*/ 7 w 10"/>
                  <a:gd name="T1" fmla="*/ 10 h 10"/>
                  <a:gd name="T2" fmla="*/ 1 w 10"/>
                  <a:gd name="T3" fmla="*/ 3 h 10"/>
                  <a:gd name="T4" fmla="*/ 0 w 10"/>
                  <a:gd name="T5" fmla="*/ 2 h 10"/>
                  <a:gd name="T6" fmla="*/ 1 w 10"/>
                  <a:gd name="T7" fmla="*/ 0 h 10"/>
                  <a:gd name="T8" fmla="*/ 4 w 10"/>
                  <a:gd name="T9" fmla="*/ 1 h 10"/>
                  <a:gd name="T10" fmla="*/ 10 w 10"/>
                  <a:gd name="T11" fmla="*/ 7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0" name="Freeform 552"/>
              <p:cNvSpPr>
                <a:spLocks/>
              </p:cNvSpPr>
              <p:nvPr/>
            </p:nvSpPr>
            <p:spPr bwMode="auto">
              <a:xfrm>
                <a:off x="5871" y="3472"/>
                <a:ext cx="14" cy="14"/>
              </a:xfrm>
              <a:custGeom>
                <a:avLst/>
                <a:gdLst>
                  <a:gd name="T0" fmla="*/ 7 w 10"/>
                  <a:gd name="T1" fmla="*/ 10 h 10"/>
                  <a:gd name="T2" fmla="*/ 7 w 10"/>
                  <a:gd name="T3" fmla="*/ 9 h 10"/>
                  <a:gd name="T4" fmla="*/ 1 w 10"/>
                  <a:gd name="T5" fmla="*/ 3 h 10"/>
                  <a:gd name="T6" fmla="*/ 1 w 10"/>
                  <a:gd name="T7" fmla="*/ 2 h 10"/>
                  <a:gd name="T8" fmla="*/ 1 w 10"/>
                  <a:gd name="T9" fmla="*/ 1 h 10"/>
                  <a:gd name="T10" fmla="*/ 3 w 10"/>
                  <a:gd name="T11" fmla="*/ 0 h 10"/>
                  <a:gd name="T12" fmla="*/ 4 w 10"/>
                  <a:gd name="T13" fmla="*/ 1 h 10"/>
                  <a:gd name="T14" fmla="*/ 9 w 10"/>
                  <a:gd name="T15" fmla="*/ 7 h 10"/>
                  <a:gd name="T16" fmla="*/ 6 w 10"/>
                  <a:gd name="T17" fmla="*/ 9 h 10"/>
                  <a:gd name="T18" fmla="*/ 7 w 10"/>
                  <a:gd name="T19" fmla="*/ 10 h 10"/>
                  <a:gd name="T20" fmla="*/ 7 w 10"/>
                  <a:gd name="T21" fmla="*/ 9 h 10"/>
                  <a:gd name="T22" fmla="*/ 7 w 10"/>
                  <a:gd name="T23" fmla="*/ 10 h 10"/>
                  <a:gd name="T24" fmla="*/ 7 w 10"/>
                  <a:gd name="T25" fmla="*/ 10 h 10"/>
                  <a:gd name="T26" fmla="*/ 10 w 10"/>
                  <a:gd name="T27" fmla="*/ 7 h 10"/>
                  <a:gd name="T28" fmla="*/ 4 w 10"/>
                  <a:gd name="T29" fmla="*/ 0 h 10"/>
                  <a:gd name="T30" fmla="*/ 3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7" y="10"/>
                    </a:moveTo>
                    <a:cubicBezTo>
                      <a:pt x="7" y="9"/>
                      <a:pt x="7" y="9"/>
                      <a:pt x="7" y="9"/>
                    </a:cubicBezTo>
                    <a:cubicBezTo>
                      <a:pt x="4" y="6"/>
                      <a:pt x="1" y="3"/>
                      <a:pt x="1" y="3"/>
                    </a:cubicBezTo>
                    <a:cubicBezTo>
                      <a:pt x="1" y="3"/>
                      <a:pt x="1" y="2"/>
                      <a:pt x="1" y="2"/>
                    </a:cubicBezTo>
                    <a:cubicBezTo>
                      <a:pt x="1" y="1"/>
                      <a:pt x="1" y="1"/>
                      <a:pt x="1" y="1"/>
                    </a:cubicBezTo>
                    <a:cubicBezTo>
                      <a:pt x="2" y="0"/>
                      <a:pt x="2" y="0"/>
                      <a:pt x="3" y="0"/>
                    </a:cubicBezTo>
                    <a:cubicBezTo>
                      <a:pt x="3" y="0"/>
                      <a:pt x="3" y="0"/>
                      <a:pt x="4" y="1"/>
                    </a:cubicBezTo>
                    <a:cubicBezTo>
                      <a:pt x="9" y="7"/>
                      <a:pt x="9" y="7"/>
                      <a:pt x="9" y="7"/>
                    </a:cubicBezTo>
                    <a:cubicBezTo>
                      <a:pt x="6" y="9"/>
                      <a:pt x="6" y="9"/>
                      <a:pt x="6" y="9"/>
                    </a:cubicBezTo>
                    <a:cubicBezTo>
                      <a:pt x="7" y="10"/>
                      <a:pt x="7" y="10"/>
                      <a:pt x="7" y="10"/>
                    </a:cubicBezTo>
                    <a:cubicBezTo>
                      <a:pt x="7" y="9"/>
                      <a:pt x="7" y="9"/>
                      <a:pt x="7" y="9"/>
                    </a:cubicBezTo>
                    <a:cubicBezTo>
                      <a:pt x="7" y="10"/>
                      <a:pt x="7" y="10"/>
                      <a:pt x="7" y="10"/>
                    </a:cubicBezTo>
                    <a:cubicBezTo>
                      <a:pt x="7" y="10"/>
                      <a:pt x="7" y="10"/>
                      <a:pt x="7" y="10"/>
                    </a:cubicBezTo>
                    <a:cubicBezTo>
                      <a:pt x="10" y="7"/>
                      <a:pt x="10" y="7"/>
                      <a:pt x="10" y="7"/>
                    </a:cubicBezTo>
                    <a:cubicBezTo>
                      <a:pt x="4" y="0"/>
                      <a:pt x="4" y="0"/>
                      <a:pt x="4" y="0"/>
                    </a:cubicBezTo>
                    <a:cubicBezTo>
                      <a:pt x="4" y="0"/>
                      <a:pt x="3" y="0"/>
                      <a:pt x="3"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1" name="Freeform 553"/>
              <p:cNvSpPr>
                <a:spLocks/>
              </p:cNvSpPr>
              <p:nvPr/>
            </p:nvSpPr>
            <p:spPr bwMode="auto">
              <a:xfrm>
                <a:off x="5839" y="3472"/>
                <a:ext cx="18" cy="28"/>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3" y="3"/>
                      <a:pt x="13"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2" name="Freeform 554"/>
              <p:cNvSpPr>
                <a:spLocks/>
              </p:cNvSpPr>
              <p:nvPr/>
            </p:nvSpPr>
            <p:spPr bwMode="auto">
              <a:xfrm>
                <a:off x="5845" y="3472"/>
                <a:ext cx="12" cy="14"/>
              </a:xfrm>
              <a:custGeom>
                <a:avLst/>
                <a:gdLst>
                  <a:gd name="T0" fmla="*/ 3 w 9"/>
                  <a:gd name="T1" fmla="*/ 10 h 10"/>
                  <a:gd name="T2" fmla="*/ 9 w 9"/>
                  <a:gd name="T3" fmla="*/ 3 h 10"/>
                  <a:gd name="T4" fmla="*/ 9 w 9"/>
                  <a:gd name="T5" fmla="*/ 2 h 10"/>
                  <a:gd name="T6" fmla="*/ 8 w 9"/>
                  <a:gd name="T7" fmla="*/ 0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3"/>
                      <a:pt x="9" y="3"/>
                    </a:cubicBezTo>
                    <a:cubicBezTo>
                      <a:pt x="9" y="3"/>
                      <a:pt x="9" y="2"/>
                      <a:pt x="9" y="2"/>
                    </a:cubicBezTo>
                    <a:cubicBezTo>
                      <a:pt x="9" y="1"/>
                      <a:pt x="9" y="1"/>
                      <a:pt x="8" y="0"/>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3" name="Freeform 555"/>
              <p:cNvSpPr>
                <a:spLocks/>
              </p:cNvSpPr>
              <p:nvPr/>
            </p:nvSpPr>
            <p:spPr bwMode="auto">
              <a:xfrm>
                <a:off x="5843" y="3472"/>
                <a:ext cx="14" cy="14"/>
              </a:xfrm>
              <a:custGeom>
                <a:avLst/>
                <a:gdLst>
                  <a:gd name="T0" fmla="*/ 4 w 10"/>
                  <a:gd name="T1" fmla="*/ 10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10" y="0"/>
                    </a:cubicBezTo>
                    <a:cubicBezTo>
                      <a:pt x="9" y="0"/>
                      <a:pt x="9" y="0"/>
                      <a:pt x="8" y="0"/>
                    </a:cubicBezTo>
                    <a:cubicBezTo>
                      <a:pt x="7" y="0"/>
                      <a:pt x="7"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10"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4" name="Freeform 556"/>
              <p:cNvSpPr>
                <a:spLocks/>
              </p:cNvSpPr>
              <p:nvPr/>
            </p:nvSpPr>
            <p:spPr bwMode="auto">
              <a:xfrm>
                <a:off x="5853" y="3471"/>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5" name="Oval 557"/>
              <p:cNvSpPr>
                <a:spLocks noChangeArrowheads="1"/>
              </p:cNvSpPr>
              <p:nvPr/>
            </p:nvSpPr>
            <p:spPr bwMode="auto">
              <a:xfrm>
                <a:off x="5856" y="3564"/>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6" name="Freeform 558"/>
              <p:cNvSpPr>
                <a:spLocks/>
              </p:cNvSpPr>
              <p:nvPr/>
            </p:nvSpPr>
            <p:spPr bwMode="auto">
              <a:xfrm>
                <a:off x="5850" y="3613"/>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7" name="Freeform 559"/>
              <p:cNvSpPr>
                <a:spLocks/>
              </p:cNvSpPr>
              <p:nvPr/>
            </p:nvSpPr>
            <p:spPr bwMode="auto">
              <a:xfrm>
                <a:off x="5865" y="3615"/>
                <a:ext cx="11" cy="46"/>
              </a:xfrm>
              <a:custGeom>
                <a:avLst/>
                <a:gdLst>
                  <a:gd name="T0" fmla="*/ 10 w 11"/>
                  <a:gd name="T1" fmla="*/ 4 h 46"/>
                  <a:gd name="T2" fmla="*/ 0 w 11"/>
                  <a:gd name="T3" fmla="*/ 5 h 46"/>
                  <a:gd name="T4" fmla="*/ 2 w 11"/>
                  <a:gd name="T5" fmla="*/ 46 h 46"/>
                  <a:gd name="T6" fmla="*/ 11 w 11"/>
                  <a:gd name="T7" fmla="*/ 46 h 46"/>
                  <a:gd name="T8" fmla="*/ 10 w 11"/>
                  <a:gd name="T9" fmla="*/ 0 h 46"/>
                  <a:gd name="T10" fmla="*/ 10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10" y="4"/>
                    </a:moveTo>
                    <a:lnTo>
                      <a:pt x="0" y="5"/>
                    </a:lnTo>
                    <a:lnTo>
                      <a:pt x="2" y="46"/>
                    </a:lnTo>
                    <a:lnTo>
                      <a:pt x="11" y="46"/>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8" name="Freeform 560"/>
              <p:cNvSpPr>
                <a:spLocks/>
              </p:cNvSpPr>
              <p:nvPr/>
            </p:nvSpPr>
            <p:spPr bwMode="auto">
              <a:xfrm>
                <a:off x="5871" y="3582"/>
                <a:ext cx="19" cy="28"/>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9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2" y="21"/>
                      <a:pt x="1" y="20"/>
                    </a:cubicBezTo>
                    <a:cubicBezTo>
                      <a:pt x="1" y="19"/>
                      <a:pt x="1" y="19"/>
                      <a:pt x="1" y="19"/>
                    </a:cubicBezTo>
                    <a:cubicBezTo>
                      <a:pt x="1" y="18"/>
                      <a:pt x="1" y="17"/>
                      <a:pt x="2" y="17"/>
                    </a:cubicBezTo>
                    <a:cubicBezTo>
                      <a:pt x="2" y="17"/>
                      <a:pt x="6" y="14"/>
                      <a:pt x="9"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9" name="Freeform 561"/>
              <p:cNvSpPr>
                <a:spLocks/>
              </p:cNvSpPr>
              <p:nvPr/>
            </p:nvSpPr>
            <p:spPr bwMode="auto">
              <a:xfrm>
                <a:off x="5871" y="3582"/>
                <a:ext cx="14" cy="13"/>
              </a:xfrm>
              <a:custGeom>
                <a:avLst/>
                <a:gdLst>
                  <a:gd name="T0" fmla="*/ 7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0" name="Freeform 562"/>
              <p:cNvSpPr>
                <a:spLocks/>
              </p:cNvSpPr>
              <p:nvPr/>
            </p:nvSpPr>
            <p:spPr bwMode="auto">
              <a:xfrm>
                <a:off x="5871" y="3582"/>
                <a:ext cx="14" cy="15"/>
              </a:xfrm>
              <a:custGeom>
                <a:avLst/>
                <a:gdLst>
                  <a:gd name="T0" fmla="*/ 7 w 10"/>
                  <a:gd name="T1" fmla="*/ 10 h 11"/>
                  <a:gd name="T2" fmla="*/ 7 w 10"/>
                  <a:gd name="T3" fmla="*/ 10 h 11"/>
                  <a:gd name="T4" fmla="*/ 1 w 10"/>
                  <a:gd name="T5" fmla="*/ 4 h 11"/>
                  <a:gd name="T6" fmla="*/ 1 w 10"/>
                  <a:gd name="T7" fmla="*/ 3 h 11"/>
                  <a:gd name="T8" fmla="*/ 1 w 10"/>
                  <a:gd name="T9" fmla="*/ 1 h 11"/>
                  <a:gd name="T10" fmla="*/ 3 w 10"/>
                  <a:gd name="T11" fmla="*/ 1 h 11"/>
                  <a:gd name="T12" fmla="*/ 4 w 10"/>
                  <a:gd name="T13" fmla="*/ 2 h 11"/>
                  <a:gd name="T14" fmla="*/ 9 w 10"/>
                  <a:gd name="T15" fmla="*/ 8 h 11"/>
                  <a:gd name="T16" fmla="*/ 6 w 10"/>
                  <a:gd name="T17" fmla="*/ 10 h 11"/>
                  <a:gd name="T18" fmla="*/ 7 w 10"/>
                  <a:gd name="T19" fmla="*/ 10 h 11"/>
                  <a:gd name="T20" fmla="*/ 7 w 10"/>
                  <a:gd name="T21" fmla="*/ 10 h 11"/>
                  <a:gd name="T22" fmla="*/ 7 w 10"/>
                  <a:gd name="T23" fmla="*/ 10 h 11"/>
                  <a:gd name="T24" fmla="*/ 7 w 10"/>
                  <a:gd name="T25" fmla="*/ 11 h 11"/>
                  <a:gd name="T26" fmla="*/ 10 w 10"/>
                  <a:gd name="T27" fmla="*/ 8 h 11"/>
                  <a:gd name="T28" fmla="*/ 4 w 10"/>
                  <a:gd name="T29" fmla="*/ 1 h 11"/>
                  <a:gd name="T30" fmla="*/ 3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7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7" y="10"/>
                    </a:moveTo>
                    <a:cubicBezTo>
                      <a:pt x="7" y="10"/>
                      <a:pt x="7" y="10"/>
                      <a:pt x="7" y="10"/>
                    </a:cubicBezTo>
                    <a:cubicBezTo>
                      <a:pt x="4" y="7"/>
                      <a:pt x="1" y="4"/>
                      <a:pt x="1" y="4"/>
                    </a:cubicBezTo>
                    <a:cubicBezTo>
                      <a:pt x="1" y="4"/>
                      <a:pt x="1" y="3"/>
                      <a:pt x="1" y="3"/>
                    </a:cubicBezTo>
                    <a:cubicBezTo>
                      <a:pt x="1" y="2"/>
                      <a:pt x="1" y="2"/>
                      <a:pt x="1" y="1"/>
                    </a:cubicBezTo>
                    <a:cubicBezTo>
                      <a:pt x="2" y="1"/>
                      <a:pt x="2" y="1"/>
                      <a:pt x="3" y="1"/>
                    </a:cubicBezTo>
                    <a:cubicBezTo>
                      <a:pt x="3" y="1"/>
                      <a:pt x="3" y="1"/>
                      <a:pt x="4" y="2"/>
                    </a:cubicBezTo>
                    <a:cubicBezTo>
                      <a:pt x="9" y="8"/>
                      <a:pt x="9" y="8"/>
                      <a:pt x="9" y="8"/>
                    </a:cubicBezTo>
                    <a:cubicBezTo>
                      <a:pt x="6" y="10"/>
                      <a:pt x="6" y="10"/>
                      <a:pt x="6" y="10"/>
                    </a:cubicBezTo>
                    <a:cubicBezTo>
                      <a:pt x="7" y="10"/>
                      <a:pt x="7" y="10"/>
                      <a:pt x="7" y="10"/>
                    </a:cubicBezTo>
                    <a:cubicBezTo>
                      <a:pt x="7" y="10"/>
                      <a:pt x="7" y="10"/>
                      <a:pt x="7" y="10"/>
                    </a:cubicBezTo>
                    <a:cubicBezTo>
                      <a:pt x="7" y="10"/>
                      <a:pt x="7" y="10"/>
                      <a:pt x="7" y="10"/>
                    </a:cubicBezTo>
                    <a:cubicBezTo>
                      <a:pt x="7" y="11"/>
                      <a:pt x="7" y="11"/>
                      <a:pt x="7" y="11"/>
                    </a:cubicBezTo>
                    <a:cubicBezTo>
                      <a:pt x="10" y="8"/>
                      <a:pt x="10" y="8"/>
                      <a:pt x="10" y="8"/>
                    </a:cubicBezTo>
                    <a:cubicBezTo>
                      <a:pt x="4" y="1"/>
                      <a:pt x="4" y="1"/>
                      <a:pt x="4" y="1"/>
                    </a:cubicBezTo>
                    <a:cubicBezTo>
                      <a:pt x="4" y="1"/>
                      <a:pt x="3" y="0"/>
                      <a:pt x="3" y="0"/>
                    </a:cubicBezTo>
                    <a:cubicBezTo>
                      <a:pt x="2" y="0"/>
                      <a:pt x="1" y="1"/>
                      <a:pt x="1" y="1"/>
                    </a:cubicBezTo>
                    <a:cubicBezTo>
                      <a:pt x="0" y="1"/>
                      <a:pt x="0" y="2"/>
                      <a:pt x="0" y="3"/>
                    </a:cubicBezTo>
                    <a:cubicBezTo>
                      <a:pt x="0" y="3"/>
                      <a:pt x="0" y="4"/>
                      <a:pt x="1" y="4"/>
                    </a:cubicBezTo>
                    <a:cubicBezTo>
                      <a:pt x="1" y="4"/>
                      <a:pt x="3" y="7"/>
                      <a:pt x="6" y="11"/>
                    </a:cubicBezTo>
                    <a:cubicBezTo>
                      <a:pt x="6" y="11"/>
                      <a:pt x="6" y="11"/>
                      <a:pt x="6"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1" name="Freeform 563"/>
              <p:cNvSpPr>
                <a:spLocks/>
              </p:cNvSpPr>
              <p:nvPr/>
            </p:nvSpPr>
            <p:spPr bwMode="auto">
              <a:xfrm>
                <a:off x="5839" y="3582"/>
                <a:ext cx="18" cy="28"/>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2" y="20"/>
                    </a:cubicBezTo>
                    <a:cubicBezTo>
                      <a:pt x="13" y="19"/>
                      <a:pt x="13" y="19"/>
                      <a:pt x="13" y="19"/>
                    </a:cubicBezTo>
                    <a:cubicBezTo>
                      <a:pt x="13" y="18"/>
                      <a:pt x="12" y="17"/>
                      <a:pt x="12" y="17"/>
                    </a:cubicBezTo>
                    <a:cubicBezTo>
                      <a:pt x="12" y="17"/>
                      <a:pt x="7" y="14"/>
                      <a:pt x="5" y="13"/>
                    </a:cubicBezTo>
                    <a:cubicBezTo>
                      <a:pt x="7" y="10"/>
                      <a:pt x="13" y="4"/>
                      <a:pt x="13"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2" name="Freeform 564"/>
              <p:cNvSpPr>
                <a:spLocks/>
              </p:cNvSpPr>
              <p:nvPr/>
            </p:nvSpPr>
            <p:spPr bwMode="auto">
              <a:xfrm>
                <a:off x="5845" y="3582"/>
                <a:ext cx="12" cy="13"/>
              </a:xfrm>
              <a:custGeom>
                <a:avLst/>
                <a:gdLst>
                  <a:gd name="T0" fmla="*/ 3 w 9"/>
                  <a:gd name="T1" fmla="*/ 10 h 10"/>
                  <a:gd name="T2" fmla="*/ 9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3" name="Freeform 565"/>
              <p:cNvSpPr>
                <a:spLocks/>
              </p:cNvSpPr>
              <p:nvPr/>
            </p:nvSpPr>
            <p:spPr bwMode="auto">
              <a:xfrm>
                <a:off x="5843" y="3582"/>
                <a:ext cx="14" cy="15"/>
              </a:xfrm>
              <a:custGeom>
                <a:avLst/>
                <a:gdLst>
                  <a:gd name="T0" fmla="*/ 4 w 10"/>
                  <a:gd name="T1" fmla="*/ 10 h 11"/>
                  <a:gd name="T2" fmla="*/ 4 w 10"/>
                  <a:gd name="T3" fmla="*/ 11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1"/>
                      <a:pt x="10" y="1"/>
                    </a:cubicBezTo>
                    <a:cubicBezTo>
                      <a:pt x="9" y="1"/>
                      <a:pt x="9"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10"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4" name="Freeform 566"/>
              <p:cNvSpPr>
                <a:spLocks/>
              </p:cNvSpPr>
              <p:nvPr/>
            </p:nvSpPr>
            <p:spPr bwMode="auto">
              <a:xfrm>
                <a:off x="5853" y="3582"/>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1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1"/>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5" name="Oval 567"/>
              <p:cNvSpPr>
                <a:spLocks noChangeArrowheads="1"/>
              </p:cNvSpPr>
              <p:nvPr/>
            </p:nvSpPr>
            <p:spPr bwMode="auto">
              <a:xfrm>
                <a:off x="5856" y="3675"/>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6" name="Freeform 568"/>
              <p:cNvSpPr>
                <a:spLocks/>
              </p:cNvSpPr>
              <p:nvPr/>
            </p:nvSpPr>
            <p:spPr bwMode="auto">
              <a:xfrm>
                <a:off x="5850" y="3723"/>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7" name="Freeform 569"/>
              <p:cNvSpPr>
                <a:spLocks/>
              </p:cNvSpPr>
              <p:nvPr/>
            </p:nvSpPr>
            <p:spPr bwMode="auto">
              <a:xfrm>
                <a:off x="5865" y="3724"/>
                <a:ext cx="11" cy="48"/>
              </a:xfrm>
              <a:custGeom>
                <a:avLst/>
                <a:gdLst>
                  <a:gd name="T0" fmla="*/ 10 w 11"/>
                  <a:gd name="T1" fmla="*/ 5 h 48"/>
                  <a:gd name="T2" fmla="*/ 0 w 11"/>
                  <a:gd name="T3" fmla="*/ 7 h 48"/>
                  <a:gd name="T4" fmla="*/ 2 w 11"/>
                  <a:gd name="T5" fmla="*/ 48 h 48"/>
                  <a:gd name="T6" fmla="*/ 11 w 11"/>
                  <a:gd name="T7" fmla="*/ 48 h 48"/>
                  <a:gd name="T8" fmla="*/ 10 w 11"/>
                  <a:gd name="T9" fmla="*/ 0 h 48"/>
                  <a:gd name="T10" fmla="*/ 10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10" y="5"/>
                    </a:moveTo>
                    <a:lnTo>
                      <a:pt x="0" y="7"/>
                    </a:lnTo>
                    <a:lnTo>
                      <a:pt x="2" y="48"/>
                    </a:lnTo>
                    <a:lnTo>
                      <a:pt x="11" y="48"/>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8" name="Freeform 570"/>
              <p:cNvSpPr>
                <a:spLocks/>
              </p:cNvSpPr>
              <p:nvPr/>
            </p:nvSpPr>
            <p:spPr bwMode="auto">
              <a:xfrm>
                <a:off x="5871" y="3692"/>
                <a:ext cx="19" cy="29"/>
              </a:xfrm>
              <a:custGeom>
                <a:avLst/>
                <a:gdLst>
                  <a:gd name="T0" fmla="*/ 4 w 14"/>
                  <a:gd name="T1" fmla="*/ 1 h 21"/>
                  <a:gd name="T2" fmla="*/ 13 w 14"/>
                  <a:gd name="T3" fmla="*/ 11 h 21"/>
                  <a:gd name="T4" fmla="*/ 14 w 14"/>
                  <a:gd name="T5" fmla="*/ 13 h 21"/>
                  <a:gd name="T6" fmla="*/ 13 w 14"/>
                  <a:gd name="T7" fmla="*/ 15 h 21"/>
                  <a:gd name="T8" fmla="*/ 4 w 14"/>
                  <a:gd name="T9" fmla="*/ 20 h 21"/>
                  <a:gd name="T10" fmla="*/ 1 w 14"/>
                  <a:gd name="T11" fmla="*/ 20 h 21"/>
                  <a:gd name="T12" fmla="*/ 1 w 14"/>
                  <a:gd name="T13" fmla="*/ 18 h 21"/>
                  <a:gd name="T14" fmla="*/ 2 w 14"/>
                  <a:gd name="T15" fmla="*/ 17 h 21"/>
                  <a:gd name="T16" fmla="*/ 9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5"/>
                    </a:cubicBezTo>
                    <a:cubicBezTo>
                      <a:pt x="4" y="20"/>
                      <a:pt x="4" y="20"/>
                      <a:pt x="4" y="20"/>
                    </a:cubicBezTo>
                    <a:cubicBezTo>
                      <a:pt x="3" y="21"/>
                      <a:pt x="2" y="21"/>
                      <a:pt x="1" y="20"/>
                    </a:cubicBezTo>
                    <a:cubicBezTo>
                      <a:pt x="1" y="19"/>
                      <a:pt x="1" y="19"/>
                      <a:pt x="1" y="18"/>
                    </a:cubicBezTo>
                    <a:cubicBezTo>
                      <a:pt x="1" y="18"/>
                      <a:pt x="1" y="17"/>
                      <a:pt x="2" y="17"/>
                    </a:cubicBezTo>
                    <a:cubicBezTo>
                      <a:pt x="2" y="17"/>
                      <a:pt x="6" y="14"/>
                      <a:pt x="9" y="12"/>
                    </a:cubicBezTo>
                    <a:cubicBezTo>
                      <a:pt x="6" y="10"/>
                      <a:pt x="1" y="4"/>
                      <a:pt x="1" y="4"/>
                    </a:cubicBezTo>
                    <a:cubicBezTo>
                      <a:pt x="1" y="3"/>
                      <a:pt x="0" y="3"/>
                      <a:pt x="0" y="3"/>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9" name="Freeform 571"/>
              <p:cNvSpPr>
                <a:spLocks/>
              </p:cNvSpPr>
              <p:nvPr/>
            </p:nvSpPr>
            <p:spPr bwMode="auto">
              <a:xfrm>
                <a:off x="5871" y="3692"/>
                <a:ext cx="14" cy="14"/>
              </a:xfrm>
              <a:custGeom>
                <a:avLst/>
                <a:gdLst>
                  <a:gd name="T0" fmla="*/ 7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7"/>
                      <a:pt x="1" y="4"/>
                      <a:pt x="1" y="4"/>
                    </a:cubicBezTo>
                    <a:cubicBezTo>
                      <a:pt x="1" y="3"/>
                      <a:pt x="0" y="3"/>
                      <a:pt x="0" y="3"/>
                    </a:cubicBezTo>
                    <a:cubicBezTo>
                      <a:pt x="0" y="2"/>
                      <a:pt x="1" y="1"/>
                      <a:pt x="1" y="1"/>
                    </a:cubicBezTo>
                    <a:cubicBezTo>
                      <a:pt x="2" y="0"/>
                      <a:pt x="3" y="0"/>
                      <a:pt x="4" y="1"/>
                    </a:cubicBezTo>
                    <a:cubicBezTo>
                      <a:pt x="10" y="8"/>
                      <a:pt x="10" y="8"/>
                      <a:pt x="10" y="8"/>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0" name="Freeform 572"/>
              <p:cNvSpPr>
                <a:spLocks/>
              </p:cNvSpPr>
              <p:nvPr/>
            </p:nvSpPr>
            <p:spPr bwMode="auto">
              <a:xfrm>
                <a:off x="5871" y="3692"/>
                <a:ext cx="14" cy="16"/>
              </a:xfrm>
              <a:custGeom>
                <a:avLst/>
                <a:gdLst>
                  <a:gd name="T0" fmla="*/ 7 w 10"/>
                  <a:gd name="T1" fmla="*/ 10 h 11"/>
                  <a:gd name="T2" fmla="*/ 7 w 10"/>
                  <a:gd name="T3" fmla="*/ 10 h 11"/>
                  <a:gd name="T4" fmla="*/ 1 w 10"/>
                  <a:gd name="T5" fmla="*/ 4 h 11"/>
                  <a:gd name="T6" fmla="*/ 1 w 10"/>
                  <a:gd name="T7" fmla="*/ 3 h 11"/>
                  <a:gd name="T8" fmla="*/ 1 w 10"/>
                  <a:gd name="T9" fmla="*/ 1 h 11"/>
                  <a:gd name="T10" fmla="*/ 3 w 10"/>
                  <a:gd name="T11" fmla="*/ 1 h 11"/>
                  <a:gd name="T12" fmla="*/ 4 w 10"/>
                  <a:gd name="T13" fmla="*/ 1 h 11"/>
                  <a:gd name="T14" fmla="*/ 9 w 10"/>
                  <a:gd name="T15" fmla="*/ 7 h 11"/>
                  <a:gd name="T16" fmla="*/ 6 w 10"/>
                  <a:gd name="T17" fmla="*/ 10 h 11"/>
                  <a:gd name="T18" fmla="*/ 7 w 10"/>
                  <a:gd name="T19" fmla="*/ 10 h 11"/>
                  <a:gd name="T20" fmla="*/ 7 w 10"/>
                  <a:gd name="T21" fmla="*/ 10 h 11"/>
                  <a:gd name="T22" fmla="*/ 7 w 10"/>
                  <a:gd name="T23" fmla="*/ 10 h 11"/>
                  <a:gd name="T24" fmla="*/ 7 w 10"/>
                  <a:gd name="T25" fmla="*/ 10 h 11"/>
                  <a:gd name="T26" fmla="*/ 10 w 10"/>
                  <a:gd name="T27" fmla="*/ 8 h 11"/>
                  <a:gd name="T28" fmla="*/ 4 w 10"/>
                  <a:gd name="T29" fmla="*/ 1 h 11"/>
                  <a:gd name="T30" fmla="*/ 3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7" y="10"/>
                    </a:moveTo>
                    <a:cubicBezTo>
                      <a:pt x="7" y="10"/>
                      <a:pt x="7" y="10"/>
                      <a:pt x="7" y="10"/>
                    </a:cubicBezTo>
                    <a:cubicBezTo>
                      <a:pt x="4" y="6"/>
                      <a:pt x="1" y="4"/>
                      <a:pt x="1" y="4"/>
                    </a:cubicBezTo>
                    <a:cubicBezTo>
                      <a:pt x="1" y="3"/>
                      <a:pt x="1" y="3"/>
                      <a:pt x="1" y="3"/>
                    </a:cubicBezTo>
                    <a:cubicBezTo>
                      <a:pt x="1" y="2"/>
                      <a:pt x="1" y="2"/>
                      <a:pt x="1" y="1"/>
                    </a:cubicBezTo>
                    <a:cubicBezTo>
                      <a:pt x="2" y="1"/>
                      <a:pt x="2" y="1"/>
                      <a:pt x="3" y="1"/>
                    </a:cubicBezTo>
                    <a:cubicBezTo>
                      <a:pt x="3" y="1"/>
                      <a:pt x="3" y="1"/>
                      <a:pt x="4" y="1"/>
                    </a:cubicBezTo>
                    <a:cubicBezTo>
                      <a:pt x="9" y="7"/>
                      <a:pt x="9" y="7"/>
                      <a:pt x="9" y="7"/>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10" y="8"/>
                      <a:pt x="10" y="8"/>
                      <a:pt x="10" y="8"/>
                    </a:cubicBezTo>
                    <a:cubicBezTo>
                      <a:pt x="4" y="1"/>
                      <a:pt x="4" y="1"/>
                      <a:pt x="4" y="1"/>
                    </a:cubicBezTo>
                    <a:cubicBezTo>
                      <a:pt x="4" y="0"/>
                      <a:pt x="3" y="0"/>
                      <a:pt x="3"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1" name="Freeform 573"/>
              <p:cNvSpPr>
                <a:spLocks/>
              </p:cNvSpPr>
              <p:nvPr/>
            </p:nvSpPr>
            <p:spPr bwMode="auto">
              <a:xfrm>
                <a:off x="5839" y="3692"/>
                <a:ext cx="18" cy="29"/>
              </a:xfrm>
              <a:custGeom>
                <a:avLst/>
                <a:gdLst>
                  <a:gd name="T0" fmla="*/ 9 w 13"/>
                  <a:gd name="T1" fmla="*/ 1 h 21"/>
                  <a:gd name="T2" fmla="*/ 0 w 13"/>
                  <a:gd name="T3" fmla="*/ 11 h 21"/>
                  <a:gd name="T4" fmla="*/ 0 w 13"/>
                  <a:gd name="T5" fmla="*/ 13 h 21"/>
                  <a:gd name="T6" fmla="*/ 1 w 13"/>
                  <a:gd name="T7" fmla="*/ 15 h 21"/>
                  <a:gd name="T8" fmla="*/ 10 w 13"/>
                  <a:gd name="T9" fmla="*/ 20 h 21"/>
                  <a:gd name="T10" fmla="*/ 12 w 13"/>
                  <a:gd name="T11" fmla="*/ 20 h 21"/>
                  <a:gd name="T12" fmla="*/ 13 w 13"/>
                  <a:gd name="T13" fmla="*/ 18 h 21"/>
                  <a:gd name="T14" fmla="*/ 12 w 13"/>
                  <a:gd name="T15" fmla="*/ 17 h 21"/>
                  <a:gd name="T16" fmla="*/ 5 w 13"/>
                  <a:gd name="T17" fmla="*/ 12 h 21"/>
                  <a:gd name="T18" fmla="*/ 13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5"/>
                    </a:cubicBezTo>
                    <a:cubicBezTo>
                      <a:pt x="10" y="20"/>
                      <a:pt x="10" y="20"/>
                      <a:pt x="10" y="20"/>
                    </a:cubicBezTo>
                    <a:cubicBezTo>
                      <a:pt x="11" y="21"/>
                      <a:pt x="12" y="21"/>
                      <a:pt x="12" y="20"/>
                    </a:cubicBezTo>
                    <a:cubicBezTo>
                      <a:pt x="13" y="19"/>
                      <a:pt x="13" y="19"/>
                      <a:pt x="13" y="18"/>
                    </a:cubicBezTo>
                    <a:cubicBezTo>
                      <a:pt x="13" y="18"/>
                      <a:pt x="12" y="17"/>
                      <a:pt x="12" y="17"/>
                    </a:cubicBezTo>
                    <a:cubicBezTo>
                      <a:pt x="12" y="17"/>
                      <a:pt x="7" y="14"/>
                      <a:pt x="5" y="12"/>
                    </a:cubicBezTo>
                    <a:cubicBezTo>
                      <a:pt x="7" y="10"/>
                      <a:pt x="13" y="4"/>
                      <a:pt x="13" y="4"/>
                    </a:cubicBezTo>
                    <a:cubicBezTo>
                      <a:pt x="13" y="3"/>
                      <a:pt x="13" y="3"/>
                      <a:pt x="13" y="3"/>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2" name="Freeform 574"/>
              <p:cNvSpPr>
                <a:spLocks/>
              </p:cNvSpPr>
              <p:nvPr/>
            </p:nvSpPr>
            <p:spPr bwMode="auto">
              <a:xfrm>
                <a:off x="5845" y="3692"/>
                <a:ext cx="12" cy="14"/>
              </a:xfrm>
              <a:custGeom>
                <a:avLst/>
                <a:gdLst>
                  <a:gd name="T0" fmla="*/ 3 w 9"/>
                  <a:gd name="T1" fmla="*/ 10 h 10"/>
                  <a:gd name="T2" fmla="*/ 9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3"/>
                    </a:cubicBezTo>
                    <a:cubicBezTo>
                      <a:pt x="9" y="2"/>
                      <a:pt x="9" y="1"/>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3" name="Freeform 575"/>
              <p:cNvSpPr>
                <a:spLocks/>
              </p:cNvSpPr>
              <p:nvPr/>
            </p:nvSpPr>
            <p:spPr bwMode="auto">
              <a:xfrm>
                <a:off x="5843" y="3692"/>
                <a:ext cx="14" cy="16"/>
              </a:xfrm>
              <a:custGeom>
                <a:avLst/>
                <a:gdLst>
                  <a:gd name="T0" fmla="*/ 4 w 10"/>
                  <a:gd name="T1" fmla="*/ 10 h 11"/>
                  <a:gd name="T2" fmla="*/ 4 w 10"/>
                  <a:gd name="T3" fmla="*/ 10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7 w 10"/>
                  <a:gd name="T27" fmla="*/ 1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10" y="1"/>
                    </a:cubicBezTo>
                    <a:cubicBezTo>
                      <a:pt x="9" y="0"/>
                      <a:pt x="9" y="0"/>
                      <a:pt x="8" y="0"/>
                    </a:cubicBezTo>
                    <a:cubicBezTo>
                      <a:pt x="7" y="0"/>
                      <a:pt x="7"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2"/>
                      <a:pt x="10" y="2"/>
                      <a:pt x="10" y="3"/>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4" name="Freeform 576"/>
              <p:cNvSpPr>
                <a:spLocks/>
              </p:cNvSpPr>
              <p:nvPr/>
            </p:nvSpPr>
            <p:spPr bwMode="auto">
              <a:xfrm>
                <a:off x="5853" y="3692"/>
                <a:ext cx="23" cy="46"/>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9 h 33"/>
                  <a:gd name="T12" fmla="*/ 17 w 17"/>
                  <a:gd name="T13" fmla="*/ 1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0"/>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5" name="Oval 577"/>
              <p:cNvSpPr>
                <a:spLocks noChangeArrowheads="1"/>
              </p:cNvSpPr>
              <p:nvPr/>
            </p:nvSpPr>
            <p:spPr bwMode="auto">
              <a:xfrm>
                <a:off x="5920" y="3453"/>
                <a:ext cx="17"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6" name="Freeform 578"/>
              <p:cNvSpPr>
                <a:spLocks/>
              </p:cNvSpPr>
              <p:nvPr/>
            </p:nvSpPr>
            <p:spPr bwMode="auto">
              <a:xfrm>
                <a:off x="5915" y="3502"/>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7" name="Freeform 579"/>
              <p:cNvSpPr>
                <a:spLocks/>
              </p:cNvSpPr>
              <p:nvPr/>
            </p:nvSpPr>
            <p:spPr bwMode="auto">
              <a:xfrm>
                <a:off x="5928" y="3504"/>
                <a:ext cx="13" cy="46"/>
              </a:xfrm>
              <a:custGeom>
                <a:avLst/>
                <a:gdLst>
                  <a:gd name="T0" fmla="*/ 11 w 13"/>
                  <a:gd name="T1" fmla="*/ 5 h 46"/>
                  <a:gd name="T2" fmla="*/ 0 w 13"/>
                  <a:gd name="T3" fmla="*/ 7 h 46"/>
                  <a:gd name="T4" fmla="*/ 3 w 13"/>
                  <a:gd name="T5" fmla="*/ 46 h 46"/>
                  <a:gd name="T6" fmla="*/ 13 w 13"/>
                  <a:gd name="T7" fmla="*/ 46 h 46"/>
                  <a:gd name="T8" fmla="*/ 11 w 13"/>
                  <a:gd name="T9" fmla="*/ 0 h 46"/>
                  <a:gd name="T10" fmla="*/ 11 w 13"/>
                  <a:gd name="T11" fmla="*/ 5 h 46"/>
                </a:gdLst>
                <a:ahLst/>
                <a:cxnLst>
                  <a:cxn ang="0">
                    <a:pos x="T0" y="T1"/>
                  </a:cxn>
                  <a:cxn ang="0">
                    <a:pos x="T2" y="T3"/>
                  </a:cxn>
                  <a:cxn ang="0">
                    <a:pos x="T4" y="T5"/>
                  </a:cxn>
                  <a:cxn ang="0">
                    <a:pos x="T6" y="T7"/>
                  </a:cxn>
                  <a:cxn ang="0">
                    <a:pos x="T8" y="T9"/>
                  </a:cxn>
                  <a:cxn ang="0">
                    <a:pos x="T10" y="T11"/>
                  </a:cxn>
                </a:cxnLst>
                <a:rect l="0" t="0" r="r" b="b"/>
                <a:pathLst>
                  <a:path w="13" h="46">
                    <a:moveTo>
                      <a:pt x="11" y="5"/>
                    </a:moveTo>
                    <a:lnTo>
                      <a:pt x="0" y="7"/>
                    </a:lnTo>
                    <a:lnTo>
                      <a:pt x="3" y="46"/>
                    </a:lnTo>
                    <a:lnTo>
                      <a:pt x="13"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8" name="Freeform 580"/>
              <p:cNvSpPr>
                <a:spLocks/>
              </p:cNvSpPr>
              <p:nvPr/>
            </p:nvSpPr>
            <p:spPr bwMode="auto">
              <a:xfrm>
                <a:off x="5935" y="3472"/>
                <a:ext cx="18" cy="28"/>
              </a:xfrm>
              <a:custGeom>
                <a:avLst/>
                <a:gdLst>
                  <a:gd name="T0" fmla="*/ 4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4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4"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9" name="Freeform 581"/>
              <p:cNvSpPr>
                <a:spLocks/>
              </p:cNvSpPr>
              <p:nvPr/>
            </p:nvSpPr>
            <p:spPr bwMode="auto">
              <a:xfrm>
                <a:off x="5935" y="3472"/>
                <a:ext cx="13" cy="14"/>
              </a:xfrm>
              <a:custGeom>
                <a:avLst/>
                <a:gdLst>
                  <a:gd name="T0" fmla="*/ 6 w 9"/>
                  <a:gd name="T1" fmla="*/ 10 h 10"/>
                  <a:gd name="T2" fmla="*/ 0 w 9"/>
                  <a:gd name="T3" fmla="*/ 3 h 10"/>
                  <a:gd name="T4" fmla="*/ 0 w 9"/>
                  <a:gd name="T5" fmla="*/ 2 h 10"/>
                  <a:gd name="T6" fmla="*/ 1 w 9"/>
                  <a:gd name="T7" fmla="*/ 0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3"/>
                      <a:pt x="0" y="3"/>
                    </a:cubicBezTo>
                    <a:cubicBezTo>
                      <a:pt x="0" y="3"/>
                      <a:pt x="0" y="2"/>
                      <a:pt x="0" y="2"/>
                    </a:cubicBezTo>
                    <a:cubicBezTo>
                      <a:pt x="0" y="1"/>
                      <a:pt x="0" y="1"/>
                      <a:pt x="1" y="0"/>
                    </a:cubicBezTo>
                    <a:cubicBezTo>
                      <a:pt x="1"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0" name="Freeform 582"/>
              <p:cNvSpPr>
                <a:spLocks/>
              </p:cNvSpPr>
              <p:nvPr/>
            </p:nvSpPr>
            <p:spPr bwMode="auto">
              <a:xfrm>
                <a:off x="5935" y="3472"/>
                <a:ext cx="14" cy="14"/>
              </a:xfrm>
              <a:custGeom>
                <a:avLst/>
                <a:gdLst>
                  <a:gd name="T0" fmla="*/ 6 w 10"/>
                  <a:gd name="T1" fmla="*/ 10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0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0" y="3"/>
                      <a:pt x="0" y="2"/>
                      <a:pt x="0" y="2"/>
                    </a:cubicBezTo>
                    <a:cubicBezTo>
                      <a:pt x="0" y="1"/>
                      <a:pt x="0" y="1"/>
                      <a:pt x="1" y="1"/>
                    </a:cubicBezTo>
                    <a:cubicBezTo>
                      <a:pt x="1" y="0"/>
                      <a:pt x="2" y="0"/>
                      <a:pt x="2" y="0"/>
                    </a:cubicBezTo>
                    <a:cubicBezTo>
                      <a:pt x="2" y="0"/>
                      <a:pt x="3" y="0"/>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0"/>
                      <a:pt x="4" y="0"/>
                      <a:pt x="4" y="0"/>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1" name="Freeform 583"/>
              <p:cNvSpPr>
                <a:spLocks/>
              </p:cNvSpPr>
              <p:nvPr/>
            </p:nvSpPr>
            <p:spPr bwMode="auto">
              <a:xfrm>
                <a:off x="5902" y="3472"/>
                <a:ext cx="19" cy="28"/>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3 w 14"/>
                  <a:gd name="T13" fmla="*/ 18 h 20"/>
                  <a:gd name="T14" fmla="*/ 12 w 14"/>
                  <a:gd name="T15" fmla="*/ 16 h 20"/>
                  <a:gd name="T16" fmla="*/ 5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2" name="Freeform 584"/>
              <p:cNvSpPr>
                <a:spLocks/>
              </p:cNvSpPr>
              <p:nvPr/>
            </p:nvSpPr>
            <p:spPr bwMode="auto">
              <a:xfrm>
                <a:off x="5908" y="3472"/>
                <a:ext cx="13" cy="14"/>
              </a:xfrm>
              <a:custGeom>
                <a:avLst/>
                <a:gdLst>
                  <a:gd name="T0" fmla="*/ 3 w 10"/>
                  <a:gd name="T1" fmla="*/ 10 h 10"/>
                  <a:gd name="T2" fmla="*/ 9 w 10"/>
                  <a:gd name="T3" fmla="*/ 3 h 10"/>
                  <a:gd name="T4" fmla="*/ 10 w 10"/>
                  <a:gd name="T5" fmla="*/ 2 h 10"/>
                  <a:gd name="T6" fmla="*/ 9 w 10"/>
                  <a:gd name="T7" fmla="*/ 0 h 10"/>
                  <a:gd name="T8" fmla="*/ 6 w 10"/>
                  <a:gd name="T9" fmla="*/ 1 h 10"/>
                  <a:gd name="T10" fmla="*/ 0 w 10"/>
                  <a:gd name="T11" fmla="*/ 7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6"/>
                      <a:pt x="9" y="3"/>
                      <a:pt x="9" y="3"/>
                    </a:cubicBezTo>
                    <a:cubicBezTo>
                      <a:pt x="9" y="3"/>
                      <a:pt x="10" y="2"/>
                      <a:pt x="10" y="2"/>
                    </a:cubicBezTo>
                    <a:cubicBezTo>
                      <a:pt x="10" y="1"/>
                      <a:pt x="9" y="1"/>
                      <a:pt x="9" y="0"/>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3" name="Freeform 585"/>
              <p:cNvSpPr>
                <a:spLocks/>
              </p:cNvSpPr>
              <p:nvPr/>
            </p:nvSpPr>
            <p:spPr bwMode="auto">
              <a:xfrm>
                <a:off x="5908" y="3472"/>
                <a:ext cx="13" cy="14"/>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0"/>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7" y="0"/>
                      <a:pt x="7" y="0"/>
                      <a:pt x="7" y="0"/>
                    </a:cubicBezTo>
                    <a:cubicBezTo>
                      <a:pt x="8" y="0"/>
                      <a:pt x="8" y="0"/>
                      <a:pt x="9" y="1"/>
                    </a:cubicBezTo>
                    <a:cubicBezTo>
                      <a:pt x="9" y="1"/>
                      <a:pt x="9" y="1"/>
                      <a:pt x="9" y="2"/>
                    </a:cubicBezTo>
                    <a:cubicBezTo>
                      <a:pt x="9" y="2"/>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4" name="Freeform 586"/>
              <p:cNvSpPr>
                <a:spLocks/>
              </p:cNvSpPr>
              <p:nvPr/>
            </p:nvSpPr>
            <p:spPr bwMode="auto">
              <a:xfrm>
                <a:off x="5916" y="3471"/>
                <a:ext cx="23" cy="45"/>
              </a:xfrm>
              <a:custGeom>
                <a:avLst/>
                <a:gdLst>
                  <a:gd name="T0" fmla="*/ 0 w 17"/>
                  <a:gd name="T1" fmla="*/ 2 h 33"/>
                  <a:gd name="T2" fmla="*/ 1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5" name="Oval 587"/>
              <p:cNvSpPr>
                <a:spLocks noChangeArrowheads="1"/>
              </p:cNvSpPr>
              <p:nvPr/>
            </p:nvSpPr>
            <p:spPr bwMode="auto">
              <a:xfrm>
                <a:off x="5920" y="3564"/>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6" name="Freeform 588"/>
              <p:cNvSpPr>
                <a:spLocks/>
              </p:cNvSpPr>
              <p:nvPr/>
            </p:nvSpPr>
            <p:spPr bwMode="auto">
              <a:xfrm>
                <a:off x="5915" y="3613"/>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3"/>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7" name="Freeform 589"/>
              <p:cNvSpPr>
                <a:spLocks/>
              </p:cNvSpPr>
              <p:nvPr/>
            </p:nvSpPr>
            <p:spPr bwMode="auto">
              <a:xfrm>
                <a:off x="5928" y="3615"/>
                <a:ext cx="13" cy="46"/>
              </a:xfrm>
              <a:custGeom>
                <a:avLst/>
                <a:gdLst>
                  <a:gd name="T0" fmla="*/ 11 w 13"/>
                  <a:gd name="T1" fmla="*/ 4 h 46"/>
                  <a:gd name="T2" fmla="*/ 0 w 13"/>
                  <a:gd name="T3" fmla="*/ 5 h 46"/>
                  <a:gd name="T4" fmla="*/ 3 w 13"/>
                  <a:gd name="T5" fmla="*/ 46 h 46"/>
                  <a:gd name="T6" fmla="*/ 13 w 13"/>
                  <a:gd name="T7" fmla="*/ 46 h 46"/>
                  <a:gd name="T8" fmla="*/ 11 w 13"/>
                  <a:gd name="T9" fmla="*/ 0 h 46"/>
                  <a:gd name="T10" fmla="*/ 11 w 13"/>
                  <a:gd name="T11" fmla="*/ 4 h 46"/>
                </a:gdLst>
                <a:ahLst/>
                <a:cxnLst>
                  <a:cxn ang="0">
                    <a:pos x="T0" y="T1"/>
                  </a:cxn>
                  <a:cxn ang="0">
                    <a:pos x="T2" y="T3"/>
                  </a:cxn>
                  <a:cxn ang="0">
                    <a:pos x="T4" y="T5"/>
                  </a:cxn>
                  <a:cxn ang="0">
                    <a:pos x="T6" y="T7"/>
                  </a:cxn>
                  <a:cxn ang="0">
                    <a:pos x="T8" y="T9"/>
                  </a:cxn>
                  <a:cxn ang="0">
                    <a:pos x="T10" y="T11"/>
                  </a:cxn>
                </a:cxnLst>
                <a:rect l="0" t="0" r="r" b="b"/>
                <a:pathLst>
                  <a:path w="13" h="46">
                    <a:moveTo>
                      <a:pt x="11" y="4"/>
                    </a:moveTo>
                    <a:lnTo>
                      <a:pt x="0" y="5"/>
                    </a:lnTo>
                    <a:lnTo>
                      <a:pt x="3" y="46"/>
                    </a:lnTo>
                    <a:lnTo>
                      <a:pt x="13" y="46"/>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8" name="Freeform 590"/>
              <p:cNvSpPr>
                <a:spLocks/>
              </p:cNvSpPr>
              <p:nvPr/>
            </p:nvSpPr>
            <p:spPr bwMode="auto">
              <a:xfrm>
                <a:off x="5935" y="3582"/>
                <a:ext cx="18" cy="28"/>
              </a:xfrm>
              <a:custGeom>
                <a:avLst/>
                <a:gdLst>
                  <a:gd name="T0" fmla="*/ 4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1 w 13"/>
                  <a:gd name="T23" fmla="*/ 1 h 21"/>
                  <a:gd name="T24" fmla="*/ 4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4"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6" y="14"/>
                      <a:pt x="8" y="13"/>
                    </a:cubicBezTo>
                    <a:cubicBezTo>
                      <a:pt x="6" y="10"/>
                      <a:pt x="0" y="4"/>
                      <a:pt x="0" y="4"/>
                    </a:cubicBezTo>
                    <a:cubicBezTo>
                      <a:pt x="0" y="4"/>
                      <a:pt x="0" y="3"/>
                      <a:pt x="0" y="3"/>
                    </a:cubicBezTo>
                    <a:cubicBezTo>
                      <a:pt x="0" y="2"/>
                      <a:pt x="0" y="2"/>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9" name="Freeform 591"/>
              <p:cNvSpPr>
                <a:spLocks/>
              </p:cNvSpPr>
              <p:nvPr/>
            </p:nvSpPr>
            <p:spPr bwMode="auto">
              <a:xfrm>
                <a:off x="5935" y="3582"/>
                <a:ext cx="13" cy="13"/>
              </a:xfrm>
              <a:custGeom>
                <a:avLst/>
                <a:gdLst>
                  <a:gd name="T0" fmla="*/ 6 w 9"/>
                  <a:gd name="T1" fmla="*/ 10 h 10"/>
                  <a:gd name="T2" fmla="*/ 0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1" y="1"/>
                    </a:cubicBezTo>
                    <a:cubicBezTo>
                      <a:pt x="1"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0" name="Freeform 592"/>
              <p:cNvSpPr>
                <a:spLocks/>
              </p:cNvSpPr>
              <p:nvPr/>
            </p:nvSpPr>
            <p:spPr bwMode="auto">
              <a:xfrm>
                <a:off x="5935" y="3582"/>
                <a:ext cx="14" cy="15"/>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0" y="4"/>
                      <a:pt x="0" y="3"/>
                      <a:pt x="0" y="3"/>
                    </a:cubicBezTo>
                    <a:cubicBezTo>
                      <a:pt x="0" y="2"/>
                      <a:pt x="0" y="2"/>
                      <a:pt x="1" y="1"/>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1"/>
                      <a:pt x="0" y="1"/>
                    </a:cubicBezTo>
                    <a:cubicBezTo>
                      <a:pt x="0" y="1"/>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1" name="Freeform 593"/>
              <p:cNvSpPr>
                <a:spLocks/>
              </p:cNvSpPr>
              <p:nvPr/>
            </p:nvSpPr>
            <p:spPr bwMode="auto">
              <a:xfrm>
                <a:off x="5902" y="3582"/>
                <a:ext cx="19" cy="28"/>
              </a:xfrm>
              <a:custGeom>
                <a:avLst/>
                <a:gdLst>
                  <a:gd name="T0" fmla="*/ 10 w 14"/>
                  <a:gd name="T1" fmla="*/ 1 h 21"/>
                  <a:gd name="T2" fmla="*/ 1 w 14"/>
                  <a:gd name="T3" fmla="*/ 12 h 21"/>
                  <a:gd name="T4" fmla="*/ 0 w 14"/>
                  <a:gd name="T5" fmla="*/ 13 h 21"/>
                  <a:gd name="T6" fmla="*/ 1 w 14"/>
                  <a:gd name="T7" fmla="*/ 15 h 21"/>
                  <a:gd name="T8" fmla="*/ 10 w 14"/>
                  <a:gd name="T9" fmla="*/ 20 h 21"/>
                  <a:gd name="T10" fmla="*/ 13 w 14"/>
                  <a:gd name="T11" fmla="*/ 20 h 21"/>
                  <a:gd name="T12" fmla="*/ 13 w 14"/>
                  <a:gd name="T13" fmla="*/ 19 h 21"/>
                  <a:gd name="T14" fmla="*/ 12 w 14"/>
                  <a:gd name="T15" fmla="*/ 17 h 21"/>
                  <a:gd name="T16" fmla="*/ 5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8" y="10"/>
                      <a:pt x="13" y="4"/>
                      <a:pt x="13" y="4"/>
                    </a:cubicBezTo>
                    <a:cubicBezTo>
                      <a:pt x="13" y="4"/>
                      <a:pt x="14" y="3"/>
                      <a:pt x="14" y="3"/>
                    </a:cubicBezTo>
                    <a:cubicBezTo>
                      <a:pt x="14"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2" name="Freeform 594"/>
              <p:cNvSpPr>
                <a:spLocks/>
              </p:cNvSpPr>
              <p:nvPr/>
            </p:nvSpPr>
            <p:spPr bwMode="auto">
              <a:xfrm>
                <a:off x="5908" y="3582"/>
                <a:ext cx="13" cy="13"/>
              </a:xfrm>
              <a:custGeom>
                <a:avLst/>
                <a:gdLst>
                  <a:gd name="T0" fmla="*/ 3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7"/>
                      <a:pt x="9" y="4"/>
                      <a:pt x="9" y="4"/>
                    </a:cubicBezTo>
                    <a:cubicBezTo>
                      <a:pt x="9" y="4"/>
                      <a:pt x="10" y="3"/>
                      <a:pt x="10" y="3"/>
                    </a:cubicBezTo>
                    <a:cubicBezTo>
                      <a:pt x="10"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3" name="Freeform 595"/>
              <p:cNvSpPr>
                <a:spLocks/>
              </p:cNvSpPr>
              <p:nvPr/>
            </p:nvSpPr>
            <p:spPr bwMode="auto">
              <a:xfrm>
                <a:off x="5908" y="3582"/>
                <a:ext cx="13"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10" y="1"/>
                      <a:pt x="9" y="1"/>
                    </a:cubicBezTo>
                    <a:cubicBezTo>
                      <a:pt x="9"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7" y="1"/>
                      <a:pt x="7" y="1"/>
                      <a:pt x="7" y="1"/>
                    </a:cubicBezTo>
                    <a:cubicBezTo>
                      <a:pt x="8" y="1"/>
                      <a:pt x="8" y="1"/>
                      <a:pt x="9" y="1"/>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4" name="Freeform 596"/>
              <p:cNvSpPr>
                <a:spLocks/>
              </p:cNvSpPr>
              <p:nvPr/>
            </p:nvSpPr>
            <p:spPr bwMode="auto">
              <a:xfrm>
                <a:off x="5916" y="3582"/>
                <a:ext cx="23" cy="45"/>
              </a:xfrm>
              <a:custGeom>
                <a:avLst/>
                <a:gdLst>
                  <a:gd name="T0" fmla="*/ 0 w 17"/>
                  <a:gd name="T1" fmla="*/ 1 h 33"/>
                  <a:gd name="T2" fmla="*/ 1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5" name="Oval 597"/>
              <p:cNvSpPr>
                <a:spLocks noChangeArrowheads="1"/>
              </p:cNvSpPr>
              <p:nvPr/>
            </p:nvSpPr>
            <p:spPr bwMode="auto">
              <a:xfrm>
                <a:off x="5920" y="3675"/>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6" name="Freeform 598"/>
              <p:cNvSpPr>
                <a:spLocks/>
              </p:cNvSpPr>
              <p:nvPr/>
            </p:nvSpPr>
            <p:spPr bwMode="auto">
              <a:xfrm>
                <a:off x="5915" y="3723"/>
                <a:ext cx="12" cy="49"/>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7" name="Freeform 599"/>
              <p:cNvSpPr>
                <a:spLocks/>
              </p:cNvSpPr>
              <p:nvPr/>
            </p:nvSpPr>
            <p:spPr bwMode="auto">
              <a:xfrm>
                <a:off x="5928" y="3724"/>
                <a:ext cx="13" cy="48"/>
              </a:xfrm>
              <a:custGeom>
                <a:avLst/>
                <a:gdLst>
                  <a:gd name="T0" fmla="*/ 11 w 13"/>
                  <a:gd name="T1" fmla="*/ 5 h 48"/>
                  <a:gd name="T2" fmla="*/ 0 w 13"/>
                  <a:gd name="T3" fmla="*/ 7 h 48"/>
                  <a:gd name="T4" fmla="*/ 3 w 13"/>
                  <a:gd name="T5" fmla="*/ 48 h 48"/>
                  <a:gd name="T6" fmla="*/ 13 w 13"/>
                  <a:gd name="T7" fmla="*/ 48 h 48"/>
                  <a:gd name="T8" fmla="*/ 11 w 13"/>
                  <a:gd name="T9" fmla="*/ 0 h 48"/>
                  <a:gd name="T10" fmla="*/ 11 w 13"/>
                  <a:gd name="T11" fmla="*/ 5 h 48"/>
                </a:gdLst>
                <a:ahLst/>
                <a:cxnLst>
                  <a:cxn ang="0">
                    <a:pos x="T0" y="T1"/>
                  </a:cxn>
                  <a:cxn ang="0">
                    <a:pos x="T2" y="T3"/>
                  </a:cxn>
                  <a:cxn ang="0">
                    <a:pos x="T4" y="T5"/>
                  </a:cxn>
                  <a:cxn ang="0">
                    <a:pos x="T6" y="T7"/>
                  </a:cxn>
                  <a:cxn ang="0">
                    <a:pos x="T8" y="T9"/>
                  </a:cxn>
                  <a:cxn ang="0">
                    <a:pos x="T10" y="T11"/>
                  </a:cxn>
                </a:cxnLst>
                <a:rect l="0" t="0" r="r" b="b"/>
                <a:pathLst>
                  <a:path w="13" h="48">
                    <a:moveTo>
                      <a:pt x="11" y="5"/>
                    </a:moveTo>
                    <a:lnTo>
                      <a:pt x="0" y="7"/>
                    </a:lnTo>
                    <a:lnTo>
                      <a:pt x="3" y="48"/>
                    </a:lnTo>
                    <a:lnTo>
                      <a:pt x="13" y="48"/>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8" name="Freeform 600"/>
              <p:cNvSpPr>
                <a:spLocks/>
              </p:cNvSpPr>
              <p:nvPr/>
            </p:nvSpPr>
            <p:spPr bwMode="auto">
              <a:xfrm>
                <a:off x="5935" y="3692"/>
                <a:ext cx="18" cy="29"/>
              </a:xfrm>
              <a:custGeom>
                <a:avLst/>
                <a:gdLst>
                  <a:gd name="T0" fmla="*/ 4 w 13"/>
                  <a:gd name="T1" fmla="*/ 1 h 21"/>
                  <a:gd name="T2" fmla="*/ 13 w 13"/>
                  <a:gd name="T3" fmla="*/ 11 h 21"/>
                  <a:gd name="T4" fmla="*/ 13 w 13"/>
                  <a:gd name="T5" fmla="*/ 13 h 21"/>
                  <a:gd name="T6" fmla="*/ 12 w 13"/>
                  <a:gd name="T7" fmla="*/ 15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3 h 21"/>
                  <a:gd name="T22" fmla="*/ 1 w 13"/>
                  <a:gd name="T23" fmla="*/ 1 h 21"/>
                  <a:gd name="T24" fmla="*/ 4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4" y="1"/>
                    </a:moveTo>
                    <a:cubicBezTo>
                      <a:pt x="13" y="11"/>
                      <a:pt x="13" y="11"/>
                      <a:pt x="13" y="11"/>
                    </a:cubicBezTo>
                    <a:cubicBezTo>
                      <a:pt x="13" y="12"/>
                      <a:pt x="13" y="12"/>
                      <a:pt x="13" y="13"/>
                    </a:cubicBezTo>
                    <a:cubicBezTo>
                      <a:pt x="13" y="14"/>
                      <a:pt x="13" y="14"/>
                      <a:pt x="12" y="15"/>
                    </a:cubicBezTo>
                    <a:cubicBezTo>
                      <a:pt x="3" y="20"/>
                      <a:pt x="3" y="20"/>
                      <a:pt x="3" y="20"/>
                    </a:cubicBezTo>
                    <a:cubicBezTo>
                      <a:pt x="2" y="21"/>
                      <a:pt x="1" y="21"/>
                      <a:pt x="0" y="20"/>
                    </a:cubicBezTo>
                    <a:cubicBezTo>
                      <a:pt x="0" y="19"/>
                      <a:pt x="0" y="19"/>
                      <a:pt x="0" y="18"/>
                    </a:cubicBezTo>
                    <a:cubicBezTo>
                      <a:pt x="0" y="18"/>
                      <a:pt x="0" y="17"/>
                      <a:pt x="1" y="17"/>
                    </a:cubicBezTo>
                    <a:cubicBezTo>
                      <a:pt x="1" y="17"/>
                      <a:pt x="6" y="14"/>
                      <a:pt x="8" y="12"/>
                    </a:cubicBezTo>
                    <a:cubicBezTo>
                      <a:pt x="6" y="10"/>
                      <a:pt x="0" y="4"/>
                      <a:pt x="0" y="4"/>
                    </a:cubicBezTo>
                    <a:cubicBezTo>
                      <a:pt x="0" y="3"/>
                      <a:pt x="0" y="3"/>
                      <a:pt x="0" y="3"/>
                    </a:cubicBezTo>
                    <a:cubicBezTo>
                      <a:pt x="0" y="2"/>
                      <a:pt x="0" y="1"/>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9" name="Freeform 601"/>
              <p:cNvSpPr>
                <a:spLocks/>
              </p:cNvSpPr>
              <p:nvPr/>
            </p:nvSpPr>
            <p:spPr bwMode="auto">
              <a:xfrm>
                <a:off x="5935" y="3692"/>
                <a:ext cx="13" cy="14"/>
              </a:xfrm>
              <a:custGeom>
                <a:avLst/>
                <a:gdLst>
                  <a:gd name="T0" fmla="*/ 6 w 9"/>
                  <a:gd name="T1" fmla="*/ 10 h 10"/>
                  <a:gd name="T2" fmla="*/ 0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3"/>
                    </a:cubicBezTo>
                    <a:cubicBezTo>
                      <a:pt x="0" y="2"/>
                      <a:pt x="0" y="1"/>
                      <a:pt x="1" y="1"/>
                    </a:cubicBezTo>
                    <a:cubicBezTo>
                      <a:pt x="1"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0" name="Freeform 602"/>
              <p:cNvSpPr>
                <a:spLocks/>
              </p:cNvSpPr>
              <p:nvPr/>
            </p:nvSpPr>
            <p:spPr bwMode="auto">
              <a:xfrm>
                <a:off x="5935" y="3692"/>
                <a:ext cx="14" cy="16"/>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1 h 11"/>
                  <a:gd name="T14" fmla="*/ 9 w 10"/>
                  <a:gd name="T15" fmla="*/ 7 h 11"/>
                  <a:gd name="T16" fmla="*/ 6 w 10"/>
                  <a:gd name="T17" fmla="*/ 10 h 11"/>
                  <a:gd name="T18" fmla="*/ 6 w 10"/>
                  <a:gd name="T19" fmla="*/ 10 h 11"/>
                  <a:gd name="T20" fmla="*/ 6 w 10"/>
                  <a:gd name="T21" fmla="*/ 10 h 11"/>
                  <a:gd name="T22" fmla="*/ 6 w 10"/>
                  <a:gd name="T23" fmla="*/ 10 h 11"/>
                  <a:gd name="T24" fmla="*/ 6 w 10"/>
                  <a:gd name="T25" fmla="*/ 10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0 h 11"/>
                  <a:gd name="T40" fmla="*/ 6 w 10"/>
                  <a:gd name="T41" fmla="*/ 11 h 11"/>
                  <a:gd name="T42" fmla="*/ 6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6" y="10"/>
                    </a:moveTo>
                    <a:cubicBezTo>
                      <a:pt x="6" y="10"/>
                      <a:pt x="6" y="10"/>
                      <a:pt x="6" y="10"/>
                    </a:cubicBezTo>
                    <a:cubicBezTo>
                      <a:pt x="3" y="6"/>
                      <a:pt x="1" y="4"/>
                      <a:pt x="1" y="4"/>
                    </a:cubicBezTo>
                    <a:cubicBezTo>
                      <a:pt x="0" y="3"/>
                      <a:pt x="0" y="3"/>
                      <a:pt x="0" y="3"/>
                    </a:cubicBezTo>
                    <a:cubicBezTo>
                      <a:pt x="0" y="2"/>
                      <a:pt x="0" y="2"/>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8"/>
                      <a:pt x="10" y="8"/>
                      <a:pt x="10" y="8"/>
                    </a:cubicBezTo>
                    <a:cubicBezTo>
                      <a:pt x="4" y="1"/>
                      <a:pt x="4" y="1"/>
                      <a:pt x="4" y="1"/>
                    </a:cubicBezTo>
                    <a:cubicBezTo>
                      <a:pt x="3" y="0"/>
                      <a:pt x="3" y="0"/>
                      <a:pt x="2" y="0"/>
                    </a:cubicBezTo>
                    <a:cubicBezTo>
                      <a:pt x="1" y="0"/>
                      <a:pt x="1" y="0"/>
                      <a:pt x="0" y="1"/>
                    </a:cubicBezTo>
                    <a:cubicBezTo>
                      <a:pt x="0" y="1"/>
                      <a:pt x="0" y="2"/>
                      <a:pt x="0" y="3"/>
                    </a:cubicBezTo>
                    <a:cubicBezTo>
                      <a:pt x="0" y="3"/>
                      <a:pt x="0" y="4"/>
                      <a:pt x="0" y="4"/>
                    </a:cubicBezTo>
                    <a:cubicBezTo>
                      <a:pt x="0" y="4"/>
                      <a:pt x="3" y="7"/>
                      <a:pt x="6" y="10"/>
                    </a:cubicBezTo>
                    <a:cubicBezTo>
                      <a:pt x="6" y="11"/>
                      <a:pt x="6" y="11"/>
                      <a:pt x="6" y="11"/>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1" name="Freeform 603"/>
              <p:cNvSpPr>
                <a:spLocks/>
              </p:cNvSpPr>
              <p:nvPr/>
            </p:nvSpPr>
            <p:spPr bwMode="auto">
              <a:xfrm>
                <a:off x="5902" y="3692"/>
                <a:ext cx="19" cy="29"/>
              </a:xfrm>
              <a:custGeom>
                <a:avLst/>
                <a:gdLst>
                  <a:gd name="T0" fmla="*/ 10 w 14"/>
                  <a:gd name="T1" fmla="*/ 1 h 21"/>
                  <a:gd name="T2" fmla="*/ 1 w 14"/>
                  <a:gd name="T3" fmla="*/ 11 h 21"/>
                  <a:gd name="T4" fmla="*/ 0 w 14"/>
                  <a:gd name="T5" fmla="*/ 13 h 21"/>
                  <a:gd name="T6" fmla="*/ 1 w 14"/>
                  <a:gd name="T7" fmla="*/ 15 h 21"/>
                  <a:gd name="T8" fmla="*/ 10 w 14"/>
                  <a:gd name="T9" fmla="*/ 20 h 21"/>
                  <a:gd name="T10" fmla="*/ 13 w 14"/>
                  <a:gd name="T11" fmla="*/ 20 h 21"/>
                  <a:gd name="T12" fmla="*/ 13 w 14"/>
                  <a:gd name="T13" fmla="*/ 18 h 21"/>
                  <a:gd name="T14" fmla="*/ 12 w 14"/>
                  <a:gd name="T15" fmla="*/ 17 h 21"/>
                  <a:gd name="T16" fmla="*/ 5 w 14"/>
                  <a:gd name="T17" fmla="*/ 12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0" y="12"/>
                      <a:pt x="0" y="12"/>
                      <a:pt x="0" y="13"/>
                    </a:cubicBezTo>
                    <a:cubicBezTo>
                      <a:pt x="0" y="14"/>
                      <a:pt x="1" y="14"/>
                      <a:pt x="1" y="15"/>
                    </a:cubicBezTo>
                    <a:cubicBezTo>
                      <a:pt x="10" y="20"/>
                      <a:pt x="10" y="20"/>
                      <a:pt x="10" y="20"/>
                    </a:cubicBezTo>
                    <a:cubicBezTo>
                      <a:pt x="11" y="21"/>
                      <a:pt x="12" y="21"/>
                      <a:pt x="13" y="20"/>
                    </a:cubicBezTo>
                    <a:cubicBezTo>
                      <a:pt x="13" y="19"/>
                      <a:pt x="13" y="19"/>
                      <a:pt x="13" y="18"/>
                    </a:cubicBezTo>
                    <a:cubicBezTo>
                      <a:pt x="13" y="18"/>
                      <a:pt x="13" y="17"/>
                      <a:pt x="12" y="17"/>
                    </a:cubicBezTo>
                    <a:cubicBezTo>
                      <a:pt x="12" y="17"/>
                      <a:pt x="8" y="14"/>
                      <a:pt x="5" y="12"/>
                    </a:cubicBezTo>
                    <a:cubicBezTo>
                      <a:pt x="8" y="10"/>
                      <a:pt x="13" y="4"/>
                      <a:pt x="13" y="4"/>
                    </a:cubicBezTo>
                    <a:cubicBezTo>
                      <a:pt x="13" y="3"/>
                      <a:pt x="14" y="3"/>
                      <a:pt x="14" y="3"/>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2" name="Freeform 604"/>
              <p:cNvSpPr>
                <a:spLocks/>
              </p:cNvSpPr>
              <p:nvPr/>
            </p:nvSpPr>
            <p:spPr bwMode="auto">
              <a:xfrm>
                <a:off x="5908" y="3692"/>
                <a:ext cx="13" cy="14"/>
              </a:xfrm>
              <a:custGeom>
                <a:avLst/>
                <a:gdLst>
                  <a:gd name="T0" fmla="*/ 3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7"/>
                      <a:pt x="9" y="4"/>
                      <a:pt x="9" y="4"/>
                    </a:cubicBezTo>
                    <a:cubicBezTo>
                      <a:pt x="9" y="3"/>
                      <a:pt x="10" y="3"/>
                      <a:pt x="10" y="3"/>
                    </a:cubicBezTo>
                    <a:cubicBezTo>
                      <a:pt x="10" y="2"/>
                      <a:pt x="9" y="1"/>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3" name="Freeform 605"/>
              <p:cNvSpPr>
                <a:spLocks/>
              </p:cNvSpPr>
              <p:nvPr/>
            </p:nvSpPr>
            <p:spPr bwMode="auto">
              <a:xfrm>
                <a:off x="5908" y="3692"/>
                <a:ext cx="13" cy="16"/>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7 h 11"/>
                  <a:gd name="T26" fmla="*/ 6 w 10"/>
                  <a:gd name="T27" fmla="*/ 1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10" y="1"/>
                      <a:pt x="9" y="1"/>
                    </a:cubicBezTo>
                    <a:cubicBezTo>
                      <a:pt x="9" y="0"/>
                      <a:pt x="8" y="0"/>
                      <a:pt x="7" y="0"/>
                    </a:cubicBezTo>
                    <a:cubicBezTo>
                      <a:pt x="7" y="0"/>
                      <a:pt x="6" y="0"/>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7" y="1"/>
                      <a:pt x="7" y="1"/>
                      <a:pt x="7" y="1"/>
                    </a:cubicBezTo>
                    <a:cubicBezTo>
                      <a:pt x="8" y="1"/>
                      <a:pt x="8" y="1"/>
                      <a:pt x="9"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4" name="Freeform 606"/>
              <p:cNvSpPr>
                <a:spLocks/>
              </p:cNvSpPr>
              <p:nvPr/>
            </p:nvSpPr>
            <p:spPr bwMode="auto">
              <a:xfrm>
                <a:off x="5916" y="3692"/>
                <a:ext cx="23" cy="46"/>
              </a:xfrm>
              <a:custGeom>
                <a:avLst/>
                <a:gdLst>
                  <a:gd name="T0" fmla="*/ 0 w 17"/>
                  <a:gd name="T1" fmla="*/ 1 h 33"/>
                  <a:gd name="T2" fmla="*/ 1 w 17"/>
                  <a:gd name="T3" fmla="*/ 18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0"/>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0" name="Group 808"/>
            <p:cNvGrpSpPr>
              <a:grpSpLocks/>
            </p:cNvGrpSpPr>
            <p:nvPr/>
          </p:nvGrpSpPr>
          <p:grpSpPr bwMode="auto">
            <a:xfrm>
              <a:off x="9472615" y="5481639"/>
              <a:ext cx="685800" cy="506413"/>
              <a:chOff x="5967" y="3453"/>
              <a:chExt cx="432" cy="319"/>
            </a:xfrm>
          </p:grpSpPr>
          <p:sp>
            <p:nvSpPr>
              <p:cNvPr id="745" name="Oval 608"/>
              <p:cNvSpPr>
                <a:spLocks noChangeArrowheads="1"/>
              </p:cNvSpPr>
              <p:nvPr/>
            </p:nvSpPr>
            <p:spPr bwMode="auto">
              <a:xfrm>
                <a:off x="5983" y="3453"/>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6" name="Freeform 609"/>
              <p:cNvSpPr>
                <a:spLocks/>
              </p:cNvSpPr>
              <p:nvPr/>
            </p:nvSpPr>
            <p:spPr bwMode="auto">
              <a:xfrm>
                <a:off x="5978" y="3502"/>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7" name="Freeform 610"/>
              <p:cNvSpPr>
                <a:spLocks/>
              </p:cNvSpPr>
              <p:nvPr/>
            </p:nvSpPr>
            <p:spPr bwMode="auto">
              <a:xfrm>
                <a:off x="5993" y="3504"/>
                <a:ext cx="11" cy="46"/>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8" name="Freeform 611"/>
              <p:cNvSpPr>
                <a:spLocks/>
              </p:cNvSpPr>
              <p:nvPr/>
            </p:nvSpPr>
            <p:spPr bwMode="auto">
              <a:xfrm>
                <a:off x="5998" y="3472"/>
                <a:ext cx="19"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9" name="Freeform 612"/>
              <p:cNvSpPr>
                <a:spLocks/>
              </p:cNvSpPr>
              <p:nvPr/>
            </p:nvSpPr>
            <p:spPr bwMode="auto">
              <a:xfrm>
                <a:off x="5998" y="3472"/>
                <a:ext cx="14" cy="14"/>
              </a:xfrm>
              <a:custGeom>
                <a:avLst/>
                <a:gdLst>
                  <a:gd name="T0" fmla="*/ 6 w 10"/>
                  <a:gd name="T1" fmla="*/ 10 h 10"/>
                  <a:gd name="T2" fmla="*/ 1 w 10"/>
                  <a:gd name="T3" fmla="*/ 3 h 10"/>
                  <a:gd name="T4" fmla="*/ 0 w 10"/>
                  <a:gd name="T5" fmla="*/ 2 h 10"/>
                  <a:gd name="T6" fmla="*/ 1 w 10"/>
                  <a:gd name="T7" fmla="*/ 0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0" name="Freeform 613"/>
              <p:cNvSpPr>
                <a:spLocks/>
              </p:cNvSpPr>
              <p:nvPr/>
            </p:nvSpPr>
            <p:spPr bwMode="auto">
              <a:xfrm>
                <a:off x="5998" y="3472"/>
                <a:ext cx="14" cy="14"/>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4"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1" name="Freeform 614"/>
              <p:cNvSpPr>
                <a:spLocks/>
              </p:cNvSpPr>
              <p:nvPr/>
            </p:nvSpPr>
            <p:spPr bwMode="auto">
              <a:xfrm>
                <a:off x="5967" y="3472"/>
                <a:ext cx="17" cy="28"/>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2" name="Freeform 615"/>
              <p:cNvSpPr>
                <a:spLocks/>
              </p:cNvSpPr>
              <p:nvPr/>
            </p:nvSpPr>
            <p:spPr bwMode="auto">
              <a:xfrm>
                <a:off x="5972" y="3472"/>
                <a:ext cx="12" cy="14"/>
              </a:xfrm>
              <a:custGeom>
                <a:avLst/>
                <a:gdLst>
                  <a:gd name="T0" fmla="*/ 3 w 9"/>
                  <a:gd name="T1" fmla="*/ 10 h 10"/>
                  <a:gd name="T2" fmla="*/ 8 w 9"/>
                  <a:gd name="T3" fmla="*/ 3 h 10"/>
                  <a:gd name="T4" fmla="*/ 9 w 9"/>
                  <a:gd name="T5" fmla="*/ 2 h 10"/>
                  <a:gd name="T6" fmla="*/ 8 w 9"/>
                  <a:gd name="T7" fmla="*/ 0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3" name="Freeform 616"/>
              <p:cNvSpPr>
                <a:spLocks/>
              </p:cNvSpPr>
              <p:nvPr/>
            </p:nvSpPr>
            <p:spPr bwMode="auto">
              <a:xfrm>
                <a:off x="5971" y="3472"/>
                <a:ext cx="13" cy="14"/>
              </a:xfrm>
              <a:custGeom>
                <a:avLst/>
                <a:gdLst>
                  <a:gd name="T0" fmla="*/ 4 w 10"/>
                  <a:gd name="T1" fmla="*/ 10 h 10"/>
                  <a:gd name="T2" fmla="*/ 4 w 10"/>
                  <a:gd name="T3" fmla="*/ 10 h 10"/>
                  <a:gd name="T4" fmla="*/ 10 w 10"/>
                  <a:gd name="T5" fmla="*/ 4 h 10"/>
                  <a:gd name="T6" fmla="*/ 10 w 10"/>
                  <a:gd name="T7" fmla="*/ 2 h 10"/>
                  <a:gd name="T8" fmla="*/ 10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10" y="0"/>
                    </a:cubicBezTo>
                    <a:cubicBezTo>
                      <a:pt x="9" y="0"/>
                      <a:pt x="8" y="0"/>
                      <a:pt x="8" y="0"/>
                    </a:cubicBezTo>
                    <a:cubicBezTo>
                      <a:pt x="7" y="0"/>
                      <a:pt x="7"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4" name="Freeform 617"/>
              <p:cNvSpPr>
                <a:spLocks/>
              </p:cNvSpPr>
              <p:nvPr/>
            </p:nvSpPr>
            <p:spPr bwMode="auto">
              <a:xfrm>
                <a:off x="5979" y="3471"/>
                <a:ext cx="25"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5" name="Oval 618"/>
              <p:cNvSpPr>
                <a:spLocks noChangeArrowheads="1"/>
              </p:cNvSpPr>
              <p:nvPr/>
            </p:nvSpPr>
            <p:spPr bwMode="auto">
              <a:xfrm>
                <a:off x="5983" y="3564"/>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6" name="Freeform 619"/>
              <p:cNvSpPr>
                <a:spLocks/>
              </p:cNvSpPr>
              <p:nvPr/>
            </p:nvSpPr>
            <p:spPr bwMode="auto">
              <a:xfrm>
                <a:off x="5978" y="3613"/>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7" name="Freeform 620"/>
              <p:cNvSpPr>
                <a:spLocks/>
              </p:cNvSpPr>
              <p:nvPr/>
            </p:nvSpPr>
            <p:spPr bwMode="auto">
              <a:xfrm>
                <a:off x="5993" y="3615"/>
                <a:ext cx="11" cy="46"/>
              </a:xfrm>
              <a:custGeom>
                <a:avLst/>
                <a:gdLst>
                  <a:gd name="T0" fmla="*/ 9 w 11"/>
                  <a:gd name="T1" fmla="*/ 4 h 46"/>
                  <a:gd name="T2" fmla="*/ 0 w 11"/>
                  <a:gd name="T3" fmla="*/ 5 h 46"/>
                  <a:gd name="T4" fmla="*/ 1 w 11"/>
                  <a:gd name="T5" fmla="*/ 46 h 46"/>
                  <a:gd name="T6" fmla="*/ 11 w 11"/>
                  <a:gd name="T7" fmla="*/ 46 h 46"/>
                  <a:gd name="T8" fmla="*/ 9 w 11"/>
                  <a:gd name="T9" fmla="*/ 0 h 46"/>
                  <a:gd name="T10" fmla="*/ 9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9" y="4"/>
                    </a:moveTo>
                    <a:lnTo>
                      <a:pt x="0" y="5"/>
                    </a:lnTo>
                    <a:lnTo>
                      <a:pt x="1" y="46"/>
                    </a:lnTo>
                    <a:lnTo>
                      <a:pt x="11" y="46"/>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8" name="Freeform 621"/>
              <p:cNvSpPr>
                <a:spLocks/>
              </p:cNvSpPr>
              <p:nvPr/>
            </p:nvSpPr>
            <p:spPr bwMode="auto">
              <a:xfrm>
                <a:off x="5998" y="3582"/>
                <a:ext cx="19" cy="28"/>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2" y="21"/>
                      <a:pt x="1" y="20"/>
                    </a:cubicBezTo>
                    <a:cubicBezTo>
                      <a:pt x="1" y="19"/>
                      <a:pt x="1" y="19"/>
                      <a:pt x="1" y="19"/>
                    </a:cubicBezTo>
                    <a:cubicBezTo>
                      <a:pt x="1" y="18"/>
                      <a:pt x="1" y="17"/>
                      <a:pt x="2" y="17"/>
                    </a:cubicBezTo>
                    <a:cubicBezTo>
                      <a:pt x="2" y="17"/>
                      <a:pt x="6" y="14"/>
                      <a:pt x="8"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9" name="Freeform 622"/>
              <p:cNvSpPr>
                <a:spLocks/>
              </p:cNvSpPr>
              <p:nvPr/>
            </p:nvSpPr>
            <p:spPr bwMode="auto">
              <a:xfrm>
                <a:off x="5998" y="3582"/>
                <a:ext cx="14" cy="13"/>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0" name="Freeform 623"/>
              <p:cNvSpPr>
                <a:spLocks/>
              </p:cNvSpPr>
              <p:nvPr/>
            </p:nvSpPr>
            <p:spPr bwMode="auto">
              <a:xfrm>
                <a:off x="5998" y="3582"/>
                <a:ext cx="14"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7"/>
                      <a:pt x="1" y="4"/>
                      <a:pt x="1" y="4"/>
                    </a:cubicBezTo>
                    <a:cubicBezTo>
                      <a:pt x="1" y="4"/>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1"/>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1" name="Freeform 624"/>
              <p:cNvSpPr>
                <a:spLocks/>
              </p:cNvSpPr>
              <p:nvPr/>
            </p:nvSpPr>
            <p:spPr bwMode="auto">
              <a:xfrm>
                <a:off x="5967" y="3582"/>
                <a:ext cx="17" cy="28"/>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2" y="20"/>
                    </a:cubicBezTo>
                    <a:cubicBezTo>
                      <a:pt x="13" y="19"/>
                      <a:pt x="13" y="19"/>
                      <a:pt x="13" y="19"/>
                    </a:cubicBezTo>
                    <a:cubicBezTo>
                      <a:pt x="13" y="18"/>
                      <a:pt x="12" y="17"/>
                      <a:pt x="12" y="17"/>
                    </a:cubicBezTo>
                    <a:cubicBezTo>
                      <a:pt x="12" y="17"/>
                      <a:pt x="7" y="14"/>
                      <a:pt x="5" y="13"/>
                    </a:cubicBezTo>
                    <a:cubicBezTo>
                      <a:pt x="7" y="10"/>
                      <a:pt x="12" y="4"/>
                      <a:pt x="12"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2" name="Freeform 625"/>
              <p:cNvSpPr>
                <a:spLocks/>
              </p:cNvSpPr>
              <p:nvPr/>
            </p:nvSpPr>
            <p:spPr bwMode="auto">
              <a:xfrm>
                <a:off x="5972" y="3582"/>
                <a:ext cx="12" cy="13"/>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3" name="Freeform 626"/>
              <p:cNvSpPr>
                <a:spLocks/>
              </p:cNvSpPr>
              <p:nvPr/>
            </p:nvSpPr>
            <p:spPr bwMode="auto">
              <a:xfrm>
                <a:off x="5971" y="3582"/>
                <a:ext cx="13" cy="15"/>
              </a:xfrm>
              <a:custGeom>
                <a:avLst/>
                <a:gdLst>
                  <a:gd name="T0" fmla="*/ 4 w 10"/>
                  <a:gd name="T1" fmla="*/ 10 h 11"/>
                  <a:gd name="T2" fmla="*/ 4 w 10"/>
                  <a:gd name="T3" fmla="*/ 11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1"/>
                      <a:pt x="10" y="1"/>
                    </a:cubicBezTo>
                    <a:cubicBezTo>
                      <a:pt x="9" y="1"/>
                      <a:pt x="8"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4" name="Freeform 627"/>
              <p:cNvSpPr>
                <a:spLocks/>
              </p:cNvSpPr>
              <p:nvPr/>
            </p:nvSpPr>
            <p:spPr bwMode="auto">
              <a:xfrm>
                <a:off x="5979" y="3582"/>
                <a:ext cx="25"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5" name="Oval 628"/>
              <p:cNvSpPr>
                <a:spLocks noChangeArrowheads="1"/>
              </p:cNvSpPr>
              <p:nvPr/>
            </p:nvSpPr>
            <p:spPr bwMode="auto">
              <a:xfrm>
                <a:off x="5983" y="3675"/>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6" name="Freeform 629"/>
              <p:cNvSpPr>
                <a:spLocks/>
              </p:cNvSpPr>
              <p:nvPr/>
            </p:nvSpPr>
            <p:spPr bwMode="auto">
              <a:xfrm>
                <a:off x="5978" y="3723"/>
                <a:ext cx="13"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7" name="Freeform 630"/>
              <p:cNvSpPr>
                <a:spLocks/>
              </p:cNvSpPr>
              <p:nvPr/>
            </p:nvSpPr>
            <p:spPr bwMode="auto">
              <a:xfrm>
                <a:off x="5993" y="3724"/>
                <a:ext cx="11" cy="48"/>
              </a:xfrm>
              <a:custGeom>
                <a:avLst/>
                <a:gdLst>
                  <a:gd name="T0" fmla="*/ 9 w 11"/>
                  <a:gd name="T1" fmla="*/ 5 h 48"/>
                  <a:gd name="T2" fmla="*/ 0 w 11"/>
                  <a:gd name="T3" fmla="*/ 7 h 48"/>
                  <a:gd name="T4" fmla="*/ 1 w 11"/>
                  <a:gd name="T5" fmla="*/ 48 h 48"/>
                  <a:gd name="T6" fmla="*/ 11 w 11"/>
                  <a:gd name="T7" fmla="*/ 48 h 48"/>
                  <a:gd name="T8" fmla="*/ 9 w 11"/>
                  <a:gd name="T9" fmla="*/ 0 h 48"/>
                  <a:gd name="T10" fmla="*/ 9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9" y="5"/>
                    </a:moveTo>
                    <a:lnTo>
                      <a:pt x="0" y="7"/>
                    </a:lnTo>
                    <a:lnTo>
                      <a:pt x="1" y="48"/>
                    </a:lnTo>
                    <a:lnTo>
                      <a:pt x="11" y="48"/>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8" name="Freeform 631"/>
              <p:cNvSpPr>
                <a:spLocks/>
              </p:cNvSpPr>
              <p:nvPr/>
            </p:nvSpPr>
            <p:spPr bwMode="auto">
              <a:xfrm>
                <a:off x="5998" y="3692"/>
                <a:ext cx="19" cy="29"/>
              </a:xfrm>
              <a:custGeom>
                <a:avLst/>
                <a:gdLst>
                  <a:gd name="T0" fmla="*/ 4 w 14"/>
                  <a:gd name="T1" fmla="*/ 1 h 21"/>
                  <a:gd name="T2" fmla="*/ 13 w 14"/>
                  <a:gd name="T3" fmla="*/ 11 h 21"/>
                  <a:gd name="T4" fmla="*/ 14 w 14"/>
                  <a:gd name="T5" fmla="*/ 13 h 21"/>
                  <a:gd name="T6" fmla="*/ 13 w 14"/>
                  <a:gd name="T7" fmla="*/ 15 h 21"/>
                  <a:gd name="T8" fmla="*/ 4 w 14"/>
                  <a:gd name="T9" fmla="*/ 20 h 21"/>
                  <a:gd name="T10" fmla="*/ 1 w 14"/>
                  <a:gd name="T11" fmla="*/ 20 h 21"/>
                  <a:gd name="T12" fmla="*/ 1 w 14"/>
                  <a:gd name="T13" fmla="*/ 18 h 21"/>
                  <a:gd name="T14" fmla="*/ 2 w 14"/>
                  <a:gd name="T15" fmla="*/ 17 h 21"/>
                  <a:gd name="T16" fmla="*/ 8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5"/>
                    </a:cubicBezTo>
                    <a:cubicBezTo>
                      <a:pt x="4" y="20"/>
                      <a:pt x="4" y="20"/>
                      <a:pt x="4" y="20"/>
                    </a:cubicBezTo>
                    <a:cubicBezTo>
                      <a:pt x="3" y="21"/>
                      <a:pt x="2" y="21"/>
                      <a:pt x="1" y="20"/>
                    </a:cubicBezTo>
                    <a:cubicBezTo>
                      <a:pt x="1" y="19"/>
                      <a:pt x="1" y="19"/>
                      <a:pt x="1" y="18"/>
                    </a:cubicBezTo>
                    <a:cubicBezTo>
                      <a:pt x="1" y="18"/>
                      <a:pt x="1" y="17"/>
                      <a:pt x="2" y="17"/>
                    </a:cubicBezTo>
                    <a:cubicBezTo>
                      <a:pt x="2" y="17"/>
                      <a:pt x="6" y="14"/>
                      <a:pt x="8" y="12"/>
                    </a:cubicBezTo>
                    <a:cubicBezTo>
                      <a:pt x="6" y="10"/>
                      <a:pt x="1" y="4"/>
                      <a:pt x="1" y="4"/>
                    </a:cubicBezTo>
                    <a:cubicBezTo>
                      <a:pt x="1" y="3"/>
                      <a:pt x="0" y="3"/>
                      <a:pt x="0" y="3"/>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9" name="Freeform 632"/>
              <p:cNvSpPr>
                <a:spLocks/>
              </p:cNvSpPr>
              <p:nvPr/>
            </p:nvSpPr>
            <p:spPr bwMode="auto">
              <a:xfrm>
                <a:off x="5998" y="3692"/>
                <a:ext cx="14"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3"/>
                      <a:pt x="0" y="3"/>
                      <a:pt x="0" y="3"/>
                    </a:cubicBezTo>
                    <a:cubicBezTo>
                      <a:pt x="0" y="2"/>
                      <a:pt x="1" y="1"/>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0" name="Freeform 633"/>
              <p:cNvSpPr>
                <a:spLocks/>
              </p:cNvSpPr>
              <p:nvPr/>
            </p:nvSpPr>
            <p:spPr bwMode="auto">
              <a:xfrm>
                <a:off x="5998" y="3692"/>
                <a:ext cx="14" cy="16"/>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1 h 11"/>
                  <a:gd name="T14" fmla="*/ 9 w 10"/>
                  <a:gd name="T15" fmla="*/ 7 h 11"/>
                  <a:gd name="T16" fmla="*/ 6 w 10"/>
                  <a:gd name="T17" fmla="*/ 10 h 11"/>
                  <a:gd name="T18" fmla="*/ 6 w 10"/>
                  <a:gd name="T19" fmla="*/ 10 h 11"/>
                  <a:gd name="T20" fmla="*/ 7 w 10"/>
                  <a:gd name="T21" fmla="*/ 10 h 11"/>
                  <a:gd name="T22" fmla="*/ 6 w 10"/>
                  <a:gd name="T23" fmla="*/ 10 h 11"/>
                  <a:gd name="T24" fmla="*/ 7 w 10"/>
                  <a:gd name="T25" fmla="*/ 10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0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6"/>
                      <a:pt x="1" y="4"/>
                      <a:pt x="1" y="4"/>
                    </a:cubicBezTo>
                    <a:cubicBezTo>
                      <a:pt x="1" y="3"/>
                      <a:pt x="1" y="3"/>
                      <a:pt x="1" y="3"/>
                    </a:cubicBezTo>
                    <a:cubicBezTo>
                      <a:pt x="1" y="2"/>
                      <a:pt x="1" y="2"/>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8"/>
                      <a:pt x="10" y="8"/>
                      <a:pt x="10" y="8"/>
                    </a:cubicBezTo>
                    <a:cubicBezTo>
                      <a:pt x="4" y="1"/>
                      <a:pt x="4" y="1"/>
                      <a:pt x="4" y="1"/>
                    </a:cubicBezTo>
                    <a:cubicBezTo>
                      <a:pt x="4" y="0"/>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1" name="Freeform 634"/>
              <p:cNvSpPr>
                <a:spLocks/>
              </p:cNvSpPr>
              <p:nvPr/>
            </p:nvSpPr>
            <p:spPr bwMode="auto">
              <a:xfrm>
                <a:off x="5967" y="3692"/>
                <a:ext cx="17" cy="29"/>
              </a:xfrm>
              <a:custGeom>
                <a:avLst/>
                <a:gdLst>
                  <a:gd name="T0" fmla="*/ 9 w 13"/>
                  <a:gd name="T1" fmla="*/ 1 h 21"/>
                  <a:gd name="T2" fmla="*/ 0 w 13"/>
                  <a:gd name="T3" fmla="*/ 11 h 21"/>
                  <a:gd name="T4" fmla="*/ 0 w 13"/>
                  <a:gd name="T5" fmla="*/ 13 h 21"/>
                  <a:gd name="T6" fmla="*/ 1 w 13"/>
                  <a:gd name="T7" fmla="*/ 15 h 21"/>
                  <a:gd name="T8" fmla="*/ 10 w 13"/>
                  <a:gd name="T9" fmla="*/ 20 h 21"/>
                  <a:gd name="T10" fmla="*/ 12 w 13"/>
                  <a:gd name="T11" fmla="*/ 20 h 21"/>
                  <a:gd name="T12" fmla="*/ 13 w 13"/>
                  <a:gd name="T13" fmla="*/ 18 h 21"/>
                  <a:gd name="T14" fmla="*/ 12 w 13"/>
                  <a:gd name="T15" fmla="*/ 17 h 21"/>
                  <a:gd name="T16" fmla="*/ 5 w 13"/>
                  <a:gd name="T17" fmla="*/ 12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5"/>
                    </a:cubicBezTo>
                    <a:cubicBezTo>
                      <a:pt x="10" y="20"/>
                      <a:pt x="10" y="20"/>
                      <a:pt x="10" y="20"/>
                    </a:cubicBezTo>
                    <a:cubicBezTo>
                      <a:pt x="11" y="21"/>
                      <a:pt x="12" y="21"/>
                      <a:pt x="12" y="20"/>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3"/>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2" name="Freeform 635"/>
              <p:cNvSpPr>
                <a:spLocks/>
              </p:cNvSpPr>
              <p:nvPr/>
            </p:nvSpPr>
            <p:spPr bwMode="auto">
              <a:xfrm>
                <a:off x="5972" y="3692"/>
                <a:ext cx="12"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3"/>
                    </a:cubicBezTo>
                    <a:cubicBezTo>
                      <a:pt x="9" y="2"/>
                      <a:pt x="9" y="1"/>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3" name="Freeform 636"/>
              <p:cNvSpPr>
                <a:spLocks/>
              </p:cNvSpPr>
              <p:nvPr/>
            </p:nvSpPr>
            <p:spPr bwMode="auto">
              <a:xfrm>
                <a:off x="5971" y="3692"/>
                <a:ext cx="13" cy="16"/>
              </a:xfrm>
              <a:custGeom>
                <a:avLst/>
                <a:gdLst>
                  <a:gd name="T0" fmla="*/ 4 w 10"/>
                  <a:gd name="T1" fmla="*/ 10 h 11"/>
                  <a:gd name="T2" fmla="*/ 4 w 10"/>
                  <a:gd name="T3" fmla="*/ 10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7 w 10"/>
                  <a:gd name="T27" fmla="*/ 1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10" y="1"/>
                    </a:cubicBezTo>
                    <a:cubicBezTo>
                      <a:pt x="9" y="0"/>
                      <a:pt x="8" y="0"/>
                      <a:pt x="8" y="0"/>
                    </a:cubicBezTo>
                    <a:cubicBezTo>
                      <a:pt x="7" y="0"/>
                      <a:pt x="7"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2"/>
                      <a:pt x="10" y="2"/>
                      <a:pt x="10" y="3"/>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4" name="Freeform 637"/>
              <p:cNvSpPr>
                <a:spLocks/>
              </p:cNvSpPr>
              <p:nvPr/>
            </p:nvSpPr>
            <p:spPr bwMode="auto">
              <a:xfrm>
                <a:off x="5979" y="3692"/>
                <a:ext cx="25" cy="46"/>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5" name="Oval 638"/>
              <p:cNvSpPr>
                <a:spLocks noChangeArrowheads="1"/>
              </p:cNvSpPr>
              <p:nvPr/>
            </p:nvSpPr>
            <p:spPr bwMode="auto">
              <a:xfrm>
                <a:off x="6047" y="3453"/>
                <a:ext cx="17"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6" name="Freeform 639"/>
              <p:cNvSpPr>
                <a:spLocks/>
              </p:cNvSpPr>
              <p:nvPr/>
            </p:nvSpPr>
            <p:spPr bwMode="auto">
              <a:xfrm>
                <a:off x="6042" y="3502"/>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7" name="Freeform 640"/>
              <p:cNvSpPr>
                <a:spLocks/>
              </p:cNvSpPr>
              <p:nvPr/>
            </p:nvSpPr>
            <p:spPr bwMode="auto">
              <a:xfrm>
                <a:off x="6056" y="3504"/>
                <a:ext cx="12" cy="46"/>
              </a:xfrm>
              <a:custGeom>
                <a:avLst/>
                <a:gdLst>
                  <a:gd name="T0" fmla="*/ 11 w 12"/>
                  <a:gd name="T1" fmla="*/ 5 h 46"/>
                  <a:gd name="T2" fmla="*/ 0 w 12"/>
                  <a:gd name="T3" fmla="*/ 7 h 46"/>
                  <a:gd name="T4" fmla="*/ 2 w 12"/>
                  <a:gd name="T5" fmla="*/ 46 h 46"/>
                  <a:gd name="T6" fmla="*/ 12 w 12"/>
                  <a:gd name="T7" fmla="*/ 46 h 46"/>
                  <a:gd name="T8" fmla="*/ 11 w 12"/>
                  <a:gd name="T9" fmla="*/ 0 h 46"/>
                  <a:gd name="T10" fmla="*/ 11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11" y="5"/>
                    </a:moveTo>
                    <a:lnTo>
                      <a:pt x="0" y="7"/>
                    </a:lnTo>
                    <a:lnTo>
                      <a:pt x="2" y="46"/>
                    </a:lnTo>
                    <a:lnTo>
                      <a:pt x="12"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8" name="Freeform 641"/>
              <p:cNvSpPr>
                <a:spLocks/>
              </p:cNvSpPr>
              <p:nvPr/>
            </p:nvSpPr>
            <p:spPr bwMode="auto">
              <a:xfrm>
                <a:off x="6062" y="3472"/>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9" name="Freeform 642"/>
              <p:cNvSpPr>
                <a:spLocks/>
              </p:cNvSpPr>
              <p:nvPr/>
            </p:nvSpPr>
            <p:spPr bwMode="auto">
              <a:xfrm>
                <a:off x="6062" y="3472"/>
                <a:ext cx="13" cy="14"/>
              </a:xfrm>
              <a:custGeom>
                <a:avLst/>
                <a:gdLst>
                  <a:gd name="T0" fmla="*/ 6 w 9"/>
                  <a:gd name="T1" fmla="*/ 10 h 10"/>
                  <a:gd name="T2" fmla="*/ 0 w 9"/>
                  <a:gd name="T3" fmla="*/ 3 h 10"/>
                  <a:gd name="T4" fmla="*/ 0 w 9"/>
                  <a:gd name="T5" fmla="*/ 2 h 10"/>
                  <a:gd name="T6" fmla="*/ 1 w 9"/>
                  <a:gd name="T7" fmla="*/ 0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3"/>
                      <a:pt x="0" y="3"/>
                    </a:cubicBezTo>
                    <a:cubicBezTo>
                      <a:pt x="0" y="3"/>
                      <a:pt x="0" y="2"/>
                      <a:pt x="0" y="2"/>
                    </a:cubicBezTo>
                    <a:cubicBezTo>
                      <a:pt x="0" y="1"/>
                      <a:pt x="0" y="1"/>
                      <a:pt x="1" y="0"/>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0" name="Freeform 643"/>
              <p:cNvSpPr>
                <a:spLocks/>
              </p:cNvSpPr>
              <p:nvPr/>
            </p:nvSpPr>
            <p:spPr bwMode="auto">
              <a:xfrm>
                <a:off x="6062" y="3472"/>
                <a:ext cx="14" cy="14"/>
              </a:xfrm>
              <a:custGeom>
                <a:avLst/>
                <a:gdLst>
                  <a:gd name="T0" fmla="*/ 6 w 10"/>
                  <a:gd name="T1" fmla="*/ 10 h 10"/>
                  <a:gd name="T2" fmla="*/ 6 w 10"/>
                  <a:gd name="T3" fmla="*/ 9 h 10"/>
                  <a:gd name="T4" fmla="*/ 1 w 10"/>
                  <a:gd name="T5" fmla="*/ 3 h 10"/>
                  <a:gd name="T6" fmla="*/ 0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0 h 10"/>
                  <a:gd name="T30" fmla="*/ 2 w 10"/>
                  <a:gd name="T31" fmla="*/ 0 h 10"/>
                  <a:gd name="T32" fmla="*/ 0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0" y="3"/>
                      <a:pt x="0" y="2"/>
                      <a:pt x="0" y="2"/>
                    </a:cubicBezTo>
                    <a:cubicBezTo>
                      <a:pt x="0" y="1"/>
                      <a:pt x="0" y="1"/>
                      <a:pt x="1" y="1"/>
                    </a:cubicBezTo>
                    <a:cubicBezTo>
                      <a:pt x="1" y="0"/>
                      <a:pt x="2" y="0"/>
                      <a:pt x="2" y="0"/>
                    </a:cubicBezTo>
                    <a:cubicBezTo>
                      <a:pt x="2" y="0"/>
                      <a:pt x="3" y="0"/>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0"/>
                      <a:pt x="4" y="0"/>
                      <a:pt x="4" y="0"/>
                    </a:cubicBezTo>
                    <a:cubicBezTo>
                      <a:pt x="3" y="0"/>
                      <a:pt x="3" y="0"/>
                      <a:pt x="2" y="0"/>
                    </a:cubicBezTo>
                    <a:cubicBezTo>
                      <a:pt x="1" y="0"/>
                      <a:pt x="1" y="0"/>
                      <a:pt x="0"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1" name="Freeform 644"/>
              <p:cNvSpPr>
                <a:spLocks/>
              </p:cNvSpPr>
              <p:nvPr/>
            </p:nvSpPr>
            <p:spPr bwMode="auto">
              <a:xfrm>
                <a:off x="6030" y="3472"/>
                <a:ext cx="17"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2" name="Freeform 645"/>
              <p:cNvSpPr>
                <a:spLocks/>
              </p:cNvSpPr>
              <p:nvPr/>
            </p:nvSpPr>
            <p:spPr bwMode="auto">
              <a:xfrm>
                <a:off x="6035" y="3472"/>
                <a:ext cx="12" cy="14"/>
              </a:xfrm>
              <a:custGeom>
                <a:avLst/>
                <a:gdLst>
                  <a:gd name="T0" fmla="*/ 3 w 9"/>
                  <a:gd name="T1" fmla="*/ 10 h 10"/>
                  <a:gd name="T2" fmla="*/ 9 w 9"/>
                  <a:gd name="T3" fmla="*/ 3 h 10"/>
                  <a:gd name="T4" fmla="*/ 9 w 9"/>
                  <a:gd name="T5" fmla="*/ 2 h 10"/>
                  <a:gd name="T6" fmla="*/ 9 w 9"/>
                  <a:gd name="T7" fmla="*/ 0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6"/>
                      <a:pt x="9" y="3"/>
                      <a:pt x="9" y="3"/>
                    </a:cubicBezTo>
                    <a:cubicBezTo>
                      <a:pt x="9" y="3"/>
                      <a:pt x="9" y="2"/>
                      <a:pt x="9" y="2"/>
                    </a:cubicBezTo>
                    <a:cubicBezTo>
                      <a:pt x="9" y="1"/>
                      <a:pt x="9" y="1"/>
                      <a:pt x="9" y="0"/>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3" name="Freeform 646"/>
              <p:cNvSpPr>
                <a:spLocks/>
              </p:cNvSpPr>
              <p:nvPr/>
            </p:nvSpPr>
            <p:spPr bwMode="auto">
              <a:xfrm>
                <a:off x="6035" y="3472"/>
                <a:ext cx="14" cy="14"/>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9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10" y="1"/>
                      <a:pt x="9" y="0"/>
                    </a:cubicBezTo>
                    <a:cubicBezTo>
                      <a:pt x="9" y="0"/>
                      <a:pt x="8" y="0"/>
                      <a:pt x="7" y="0"/>
                    </a:cubicBezTo>
                    <a:cubicBezTo>
                      <a:pt x="7" y="0"/>
                      <a:pt x="6" y="0"/>
                      <a:pt x="6" y="0"/>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6" y="0"/>
                      <a:pt x="7" y="0"/>
                      <a:pt x="7" y="0"/>
                    </a:cubicBezTo>
                    <a:cubicBezTo>
                      <a:pt x="8" y="0"/>
                      <a:pt x="8" y="0"/>
                      <a:pt x="9" y="1"/>
                    </a:cubicBezTo>
                    <a:cubicBezTo>
                      <a:pt x="9" y="1"/>
                      <a:pt x="9" y="1"/>
                      <a:pt x="9" y="2"/>
                    </a:cubicBezTo>
                    <a:cubicBezTo>
                      <a:pt x="9" y="2"/>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4" name="Freeform 647"/>
              <p:cNvSpPr>
                <a:spLocks/>
              </p:cNvSpPr>
              <p:nvPr/>
            </p:nvSpPr>
            <p:spPr bwMode="auto">
              <a:xfrm>
                <a:off x="6043" y="3471"/>
                <a:ext cx="24"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5" name="Oval 648"/>
              <p:cNvSpPr>
                <a:spLocks noChangeArrowheads="1"/>
              </p:cNvSpPr>
              <p:nvPr/>
            </p:nvSpPr>
            <p:spPr bwMode="auto">
              <a:xfrm>
                <a:off x="6047" y="3564"/>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6" name="Freeform 649"/>
              <p:cNvSpPr>
                <a:spLocks/>
              </p:cNvSpPr>
              <p:nvPr/>
            </p:nvSpPr>
            <p:spPr bwMode="auto">
              <a:xfrm>
                <a:off x="6042" y="3613"/>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3"/>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7" name="Freeform 650"/>
              <p:cNvSpPr>
                <a:spLocks/>
              </p:cNvSpPr>
              <p:nvPr/>
            </p:nvSpPr>
            <p:spPr bwMode="auto">
              <a:xfrm>
                <a:off x="6056" y="3615"/>
                <a:ext cx="12" cy="46"/>
              </a:xfrm>
              <a:custGeom>
                <a:avLst/>
                <a:gdLst>
                  <a:gd name="T0" fmla="*/ 11 w 12"/>
                  <a:gd name="T1" fmla="*/ 4 h 46"/>
                  <a:gd name="T2" fmla="*/ 0 w 12"/>
                  <a:gd name="T3" fmla="*/ 5 h 46"/>
                  <a:gd name="T4" fmla="*/ 2 w 12"/>
                  <a:gd name="T5" fmla="*/ 46 h 46"/>
                  <a:gd name="T6" fmla="*/ 12 w 12"/>
                  <a:gd name="T7" fmla="*/ 46 h 46"/>
                  <a:gd name="T8" fmla="*/ 11 w 12"/>
                  <a:gd name="T9" fmla="*/ 0 h 46"/>
                  <a:gd name="T10" fmla="*/ 11 w 12"/>
                  <a:gd name="T11" fmla="*/ 4 h 46"/>
                </a:gdLst>
                <a:ahLst/>
                <a:cxnLst>
                  <a:cxn ang="0">
                    <a:pos x="T0" y="T1"/>
                  </a:cxn>
                  <a:cxn ang="0">
                    <a:pos x="T2" y="T3"/>
                  </a:cxn>
                  <a:cxn ang="0">
                    <a:pos x="T4" y="T5"/>
                  </a:cxn>
                  <a:cxn ang="0">
                    <a:pos x="T6" y="T7"/>
                  </a:cxn>
                  <a:cxn ang="0">
                    <a:pos x="T8" y="T9"/>
                  </a:cxn>
                  <a:cxn ang="0">
                    <a:pos x="T10" y="T11"/>
                  </a:cxn>
                </a:cxnLst>
                <a:rect l="0" t="0" r="r" b="b"/>
                <a:pathLst>
                  <a:path w="12" h="46">
                    <a:moveTo>
                      <a:pt x="11" y="4"/>
                    </a:moveTo>
                    <a:lnTo>
                      <a:pt x="0" y="5"/>
                    </a:lnTo>
                    <a:lnTo>
                      <a:pt x="2" y="46"/>
                    </a:lnTo>
                    <a:lnTo>
                      <a:pt x="12" y="46"/>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8" name="Freeform 651"/>
              <p:cNvSpPr>
                <a:spLocks/>
              </p:cNvSpPr>
              <p:nvPr/>
            </p:nvSpPr>
            <p:spPr bwMode="auto">
              <a:xfrm>
                <a:off x="6062" y="3582"/>
                <a:ext cx="18" cy="28"/>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1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6" y="14"/>
                      <a:pt x="8" y="13"/>
                    </a:cubicBezTo>
                    <a:cubicBezTo>
                      <a:pt x="6" y="10"/>
                      <a:pt x="0" y="4"/>
                      <a:pt x="0" y="4"/>
                    </a:cubicBezTo>
                    <a:cubicBezTo>
                      <a:pt x="0" y="4"/>
                      <a:pt x="0" y="3"/>
                      <a:pt x="0" y="3"/>
                    </a:cubicBezTo>
                    <a:cubicBezTo>
                      <a:pt x="0" y="2"/>
                      <a:pt x="0" y="2"/>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9" name="Freeform 652"/>
              <p:cNvSpPr>
                <a:spLocks/>
              </p:cNvSpPr>
              <p:nvPr/>
            </p:nvSpPr>
            <p:spPr bwMode="auto">
              <a:xfrm>
                <a:off x="6062" y="3582"/>
                <a:ext cx="13" cy="13"/>
              </a:xfrm>
              <a:custGeom>
                <a:avLst/>
                <a:gdLst>
                  <a:gd name="T0" fmla="*/ 6 w 9"/>
                  <a:gd name="T1" fmla="*/ 10 h 10"/>
                  <a:gd name="T2" fmla="*/ 0 w 9"/>
                  <a:gd name="T3" fmla="*/ 4 h 10"/>
                  <a:gd name="T4" fmla="*/ 0 w 9"/>
                  <a:gd name="T5" fmla="*/ 3 h 10"/>
                  <a:gd name="T6" fmla="*/ 1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1"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0" name="Freeform 653"/>
              <p:cNvSpPr>
                <a:spLocks/>
              </p:cNvSpPr>
              <p:nvPr/>
            </p:nvSpPr>
            <p:spPr bwMode="auto">
              <a:xfrm>
                <a:off x="6062" y="3582"/>
                <a:ext cx="14" cy="15"/>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0" y="4"/>
                      <a:pt x="0" y="3"/>
                      <a:pt x="0" y="3"/>
                    </a:cubicBezTo>
                    <a:cubicBezTo>
                      <a:pt x="0" y="2"/>
                      <a:pt x="0" y="2"/>
                      <a:pt x="1" y="1"/>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1"/>
                      <a:pt x="0" y="1"/>
                    </a:cubicBezTo>
                    <a:cubicBezTo>
                      <a:pt x="0" y="1"/>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1" name="Freeform 654"/>
              <p:cNvSpPr>
                <a:spLocks/>
              </p:cNvSpPr>
              <p:nvPr/>
            </p:nvSpPr>
            <p:spPr bwMode="auto">
              <a:xfrm>
                <a:off x="6030" y="3582"/>
                <a:ext cx="17" cy="28"/>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8" y="10"/>
                      <a:pt x="13" y="4"/>
                      <a:pt x="13" y="4"/>
                    </a:cubicBezTo>
                    <a:cubicBezTo>
                      <a:pt x="13" y="4"/>
                      <a:pt x="13" y="3"/>
                      <a:pt x="13" y="3"/>
                    </a:cubicBezTo>
                    <a:cubicBezTo>
                      <a:pt x="13"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2" name="Freeform 655"/>
              <p:cNvSpPr>
                <a:spLocks/>
              </p:cNvSpPr>
              <p:nvPr/>
            </p:nvSpPr>
            <p:spPr bwMode="auto">
              <a:xfrm>
                <a:off x="6035" y="3582"/>
                <a:ext cx="12" cy="13"/>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7"/>
                      <a:pt x="9" y="4"/>
                      <a:pt x="9" y="4"/>
                    </a:cubicBezTo>
                    <a:cubicBezTo>
                      <a:pt x="9" y="4"/>
                      <a:pt x="9" y="3"/>
                      <a:pt x="9" y="3"/>
                    </a:cubicBezTo>
                    <a:cubicBezTo>
                      <a:pt x="9"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3" name="Freeform 656"/>
              <p:cNvSpPr>
                <a:spLocks/>
              </p:cNvSpPr>
              <p:nvPr/>
            </p:nvSpPr>
            <p:spPr bwMode="auto">
              <a:xfrm>
                <a:off x="6035" y="3582"/>
                <a:ext cx="14"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10" y="1"/>
                      <a:pt x="9" y="1"/>
                    </a:cubicBezTo>
                    <a:cubicBezTo>
                      <a:pt x="9"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9" y="1"/>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4" name="Freeform 657"/>
              <p:cNvSpPr>
                <a:spLocks/>
              </p:cNvSpPr>
              <p:nvPr/>
            </p:nvSpPr>
            <p:spPr bwMode="auto">
              <a:xfrm>
                <a:off x="6043" y="3582"/>
                <a:ext cx="24"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5" name="Oval 658"/>
              <p:cNvSpPr>
                <a:spLocks noChangeArrowheads="1"/>
              </p:cNvSpPr>
              <p:nvPr/>
            </p:nvSpPr>
            <p:spPr bwMode="auto">
              <a:xfrm>
                <a:off x="6047" y="3675"/>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6" name="Freeform 659"/>
              <p:cNvSpPr>
                <a:spLocks/>
              </p:cNvSpPr>
              <p:nvPr/>
            </p:nvSpPr>
            <p:spPr bwMode="auto">
              <a:xfrm>
                <a:off x="6042" y="3723"/>
                <a:ext cx="12" cy="49"/>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7" name="Freeform 660"/>
              <p:cNvSpPr>
                <a:spLocks/>
              </p:cNvSpPr>
              <p:nvPr/>
            </p:nvSpPr>
            <p:spPr bwMode="auto">
              <a:xfrm>
                <a:off x="6056" y="3724"/>
                <a:ext cx="12" cy="48"/>
              </a:xfrm>
              <a:custGeom>
                <a:avLst/>
                <a:gdLst>
                  <a:gd name="T0" fmla="*/ 11 w 12"/>
                  <a:gd name="T1" fmla="*/ 5 h 48"/>
                  <a:gd name="T2" fmla="*/ 0 w 12"/>
                  <a:gd name="T3" fmla="*/ 7 h 48"/>
                  <a:gd name="T4" fmla="*/ 2 w 12"/>
                  <a:gd name="T5" fmla="*/ 48 h 48"/>
                  <a:gd name="T6" fmla="*/ 12 w 12"/>
                  <a:gd name="T7" fmla="*/ 48 h 48"/>
                  <a:gd name="T8" fmla="*/ 11 w 12"/>
                  <a:gd name="T9" fmla="*/ 0 h 48"/>
                  <a:gd name="T10" fmla="*/ 11 w 12"/>
                  <a:gd name="T11" fmla="*/ 5 h 48"/>
                </a:gdLst>
                <a:ahLst/>
                <a:cxnLst>
                  <a:cxn ang="0">
                    <a:pos x="T0" y="T1"/>
                  </a:cxn>
                  <a:cxn ang="0">
                    <a:pos x="T2" y="T3"/>
                  </a:cxn>
                  <a:cxn ang="0">
                    <a:pos x="T4" y="T5"/>
                  </a:cxn>
                  <a:cxn ang="0">
                    <a:pos x="T6" y="T7"/>
                  </a:cxn>
                  <a:cxn ang="0">
                    <a:pos x="T8" y="T9"/>
                  </a:cxn>
                  <a:cxn ang="0">
                    <a:pos x="T10" y="T11"/>
                  </a:cxn>
                </a:cxnLst>
                <a:rect l="0" t="0" r="r" b="b"/>
                <a:pathLst>
                  <a:path w="12" h="48">
                    <a:moveTo>
                      <a:pt x="11" y="5"/>
                    </a:moveTo>
                    <a:lnTo>
                      <a:pt x="0" y="7"/>
                    </a:lnTo>
                    <a:lnTo>
                      <a:pt x="2" y="48"/>
                    </a:lnTo>
                    <a:lnTo>
                      <a:pt x="12" y="48"/>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8" name="Freeform 661"/>
              <p:cNvSpPr>
                <a:spLocks/>
              </p:cNvSpPr>
              <p:nvPr/>
            </p:nvSpPr>
            <p:spPr bwMode="auto">
              <a:xfrm>
                <a:off x="6062" y="3692"/>
                <a:ext cx="18" cy="29"/>
              </a:xfrm>
              <a:custGeom>
                <a:avLst/>
                <a:gdLst>
                  <a:gd name="T0" fmla="*/ 3 w 13"/>
                  <a:gd name="T1" fmla="*/ 1 h 21"/>
                  <a:gd name="T2" fmla="*/ 13 w 13"/>
                  <a:gd name="T3" fmla="*/ 11 h 21"/>
                  <a:gd name="T4" fmla="*/ 13 w 13"/>
                  <a:gd name="T5" fmla="*/ 13 h 21"/>
                  <a:gd name="T6" fmla="*/ 12 w 13"/>
                  <a:gd name="T7" fmla="*/ 15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3 h 21"/>
                  <a:gd name="T22" fmla="*/ 1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5"/>
                    </a:cubicBezTo>
                    <a:cubicBezTo>
                      <a:pt x="3" y="20"/>
                      <a:pt x="3" y="20"/>
                      <a:pt x="3" y="20"/>
                    </a:cubicBezTo>
                    <a:cubicBezTo>
                      <a:pt x="2" y="21"/>
                      <a:pt x="1" y="21"/>
                      <a:pt x="0" y="20"/>
                    </a:cubicBezTo>
                    <a:cubicBezTo>
                      <a:pt x="0" y="19"/>
                      <a:pt x="0" y="19"/>
                      <a:pt x="0" y="18"/>
                    </a:cubicBezTo>
                    <a:cubicBezTo>
                      <a:pt x="0" y="18"/>
                      <a:pt x="0" y="17"/>
                      <a:pt x="1" y="17"/>
                    </a:cubicBezTo>
                    <a:cubicBezTo>
                      <a:pt x="1" y="17"/>
                      <a:pt x="6" y="14"/>
                      <a:pt x="8" y="12"/>
                    </a:cubicBezTo>
                    <a:cubicBezTo>
                      <a:pt x="6" y="10"/>
                      <a:pt x="0" y="4"/>
                      <a:pt x="0" y="4"/>
                    </a:cubicBezTo>
                    <a:cubicBezTo>
                      <a:pt x="0" y="3"/>
                      <a:pt x="0" y="3"/>
                      <a:pt x="0" y="3"/>
                    </a:cubicBezTo>
                    <a:cubicBezTo>
                      <a:pt x="0" y="2"/>
                      <a:pt x="0" y="1"/>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9" name="Freeform 662"/>
              <p:cNvSpPr>
                <a:spLocks/>
              </p:cNvSpPr>
              <p:nvPr/>
            </p:nvSpPr>
            <p:spPr bwMode="auto">
              <a:xfrm>
                <a:off x="6062" y="3692"/>
                <a:ext cx="13" cy="14"/>
              </a:xfrm>
              <a:custGeom>
                <a:avLst/>
                <a:gdLst>
                  <a:gd name="T0" fmla="*/ 6 w 9"/>
                  <a:gd name="T1" fmla="*/ 10 h 10"/>
                  <a:gd name="T2" fmla="*/ 0 w 9"/>
                  <a:gd name="T3" fmla="*/ 4 h 10"/>
                  <a:gd name="T4" fmla="*/ 0 w 9"/>
                  <a:gd name="T5" fmla="*/ 3 h 10"/>
                  <a:gd name="T6" fmla="*/ 1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3"/>
                    </a:cubicBezTo>
                    <a:cubicBezTo>
                      <a:pt x="0" y="2"/>
                      <a:pt x="0" y="1"/>
                      <a:pt x="1"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0" name="Freeform 663"/>
              <p:cNvSpPr>
                <a:spLocks/>
              </p:cNvSpPr>
              <p:nvPr/>
            </p:nvSpPr>
            <p:spPr bwMode="auto">
              <a:xfrm>
                <a:off x="6062" y="3692"/>
                <a:ext cx="14" cy="16"/>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1 h 11"/>
                  <a:gd name="T14" fmla="*/ 9 w 10"/>
                  <a:gd name="T15" fmla="*/ 7 h 11"/>
                  <a:gd name="T16" fmla="*/ 6 w 10"/>
                  <a:gd name="T17" fmla="*/ 10 h 11"/>
                  <a:gd name="T18" fmla="*/ 6 w 10"/>
                  <a:gd name="T19" fmla="*/ 10 h 11"/>
                  <a:gd name="T20" fmla="*/ 6 w 10"/>
                  <a:gd name="T21" fmla="*/ 10 h 11"/>
                  <a:gd name="T22" fmla="*/ 6 w 10"/>
                  <a:gd name="T23" fmla="*/ 10 h 11"/>
                  <a:gd name="T24" fmla="*/ 6 w 10"/>
                  <a:gd name="T25" fmla="*/ 10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0 h 11"/>
                  <a:gd name="T40" fmla="*/ 6 w 10"/>
                  <a:gd name="T41" fmla="*/ 11 h 11"/>
                  <a:gd name="T42" fmla="*/ 6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6" y="10"/>
                    </a:moveTo>
                    <a:cubicBezTo>
                      <a:pt x="6" y="10"/>
                      <a:pt x="6" y="10"/>
                      <a:pt x="6" y="10"/>
                    </a:cubicBezTo>
                    <a:cubicBezTo>
                      <a:pt x="3" y="6"/>
                      <a:pt x="1" y="4"/>
                      <a:pt x="1" y="4"/>
                    </a:cubicBezTo>
                    <a:cubicBezTo>
                      <a:pt x="0" y="3"/>
                      <a:pt x="0" y="3"/>
                      <a:pt x="0" y="3"/>
                    </a:cubicBezTo>
                    <a:cubicBezTo>
                      <a:pt x="0" y="2"/>
                      <a:pt x="0" y="2"/>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8"/>
                      <a:pt x="10" y="8"/>
                      <a:pt x="10" y="8"/>
                    </a:cubicBezTo>
                    <a:cubicBezTo>
                      <a:pt x="4" y="1"/>
                      <a:pt x="4" y="1"/>
                      <a:pt x="4" y="1"/>
                    </a:cubicBezTo>
                    <a:cubicBezTo>
                      <a:pt x="3" y="0"/>
                      <a:pt x="3" y="0"/>
                      <a:pt x="2" y="0"/>
                    </a:cubicBezTo>
                    <a:cubicBezTo>
                      <a:pt x="1" y="0"/>
                      <a:pt x="1" y="0"/>
                      <a:pt x="0" y="1"/>
                    </a:cubicBezTo>
                    <a:cubicBezTo>
                      <a:pt x="0" y="1"/>
                      <a:pt x="0" y="2"/>
                      <a:pt x="0" y="3"/>
                    </a:cubicBezTo>
                    <a:cubicBezTo>
                      <a:pt x="0" y="3"/>
                      <a:pt x="0" y="4"/>
                      <a:pt x="0" y="4"/>
                    </a:cubicBezTo>
                    <a:cubicBezTo>
                      <a:pt x="0" y="4"/>
                      <a:pt x="3" y="7"/>
                      <a:pt x="6" y="10"/>
                    </a:cubicBezTo>
                    <a:cubicBezTo>
                      <a:pt x="6" y="11"/>
                      <a:pt x="6" y="11"/>
                      <a:pt x="6" y="11"/>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1" name="Freeform 664"/>
              <p:cNvSpPr>
                <a:spLocks/>
              </p:cNvSpPr>
              <p:nvPr/>
            </p:nvSpPr>
            <p:spPr bwMode="auto">
              <a:xfrm>
                <a:off x="6030" y="3692"/>
                <a:ext cx="17" cy="29"/>
              </a:xfrm>
              <a:custGeom>
                <a:avLst/>
                <a:gdLst>
                  <a:gd name="T0" fmla="*/ 10 w 13"/>
                  <a:gd name="T1" fmla="*/ 1 h 21"/>
                  <a:gd name="T2" fmla="*/ 1 w 13"/>
                  <a:gd name="T3" fmla="*/ 11 h 21"/>
                  <a:gd name="T4" fmla="*/ 0 w 13"/>
                  <a:gd name="T5" fmla="*/ 13 h 21"/>
                  <a:gd name="T6" fmla="*/ 1 w 13"/>
                  <a:gd name="T7" fmla="*/ 15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5"/>
                    </a:cubicBezTo>
                    <a:cubicBezTo>
                      <a:pt x="10" y="20"/>
                      <a:pt x="10" y="20"/>
                      <a:pt x="10" y="20"/>
                    </a:cubicBezTo>
                    <a:cubicBezTo>
                      <a:pt x="11" y="21"/>
                      <a:pt x="12" y="21"/>
                      <a:pt x="13" y="20"/>
                    </a:cubicBezTo>
                    <a:cubicBezTo>
                      <a:pt x="13" y="19"/>
                      <a:pt x="13" y="19"/>
                      <a:pt x="13" y="18"/>
                    </a:cubicBezTo>
                    <a:cubicBezTo>
                      <a:pt x="13" y="18"/>
                      <a:pt x="13" y="17"/>
                      <a:pt x="12" y="17"/>
                    </a:cubicBezTo>
                    <a:cubicBezTo>
                      <a:pt x="12" y="17"/>
                      <a:pt x="8" y="14"/>
                      <a:pt x="5" y="12"/>
                    </a:cubicBezTo>
                    <a:cubicBezTo>
                      <a:pt x="8" y="10"/>
                      <a:pt x="13" y="4"/>
                      <a:pt x="13" y="4"/>
                    </a:cubicBezTo>
                    <a:cubicBezTo>
                      <a:pt x="13" y="3"/>
                      <a:pt x="13" y="3"/>
                      <a:pt x="13" y="3"/>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2" name="Freeform 665"/>
              <p:cNvSpPr>
                <a:spLocks/>
              </p:cNvSpPr>
              <p:nvPr/>
            </p:nvSpPr>
            <p:spPr bwMode="auto">
              <a:xfrm>
                <a:off x="6035" y="3692"/>
                <a:ext cx="12"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7"/>
                      <a:pt x="9" y="4"/>
                      <a:pt x="9" y="4"/>
                    </a:cubicBezTo>
                    <a:cubicBezTo>
                      <a:pt x="9" y="3"/>
                      <a:pt x="9" y="3"/>
                      <a:pt x="9" y="3"/>
                    </a:cubicBezTo>
                    <a:cubicBezTo>
                      <a:pt x="9" y="2"/>
                      <a:pt x="9" y="1"/>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3" name="Freeform 666"/>
              <p:cNvSpPr>
                <a:spLocks/>
              </p:cNvSpPr>
              <p:nvPr/>
            </p:nvSpPr>
            <p:spPr bwMode="auto">
              <a:xfrm>
                <a:off x="6035" y="3692"/>
                <a:ext cx="14" cy="16"/>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7 h 11"/>
                  <a:gd name="T26" fmla="*/ 6 w 10"/>
                  <a:gd name="T27" fmla="*/ 1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10" y="1"/>
                      <a:pt x="9" y="1"/>
                    </a:cubicBezTo>
                    <a:cubicBezTo>
                      <a:pt x="9" y="0"/>
                      <a:pt x="8" y="0"/>
                      <a:pt x="7" y="0"/>
                    </a:cubicBezTo>
                    <a:cubicBezTo>
                      <a:pt x="7" y="0"/>
                      <a:pt x="6" y="0"/>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9"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4" name="Freeform 667"/>
              <p:cNvSpPr>
                <a:spLocks/>
              </p:cNvSpPr>
              <p:nvPr/>
            </p:nvSpPr>
            <p:spPr bwMode="auto">
              <a:xfrm>
                <a:off x="6043" y="3692"/>
                <a:ext cx="24" cy="46"/>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0"/>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5" name="Freeform 668"/>
              <p:cNvSpPr>
                <a:spLocks/>
              </p:cNvSpPr>
              <p:nvPr/>
            </p:nvSpPr>
            <p:spPr bwMode="auto">
              <a:xfrm>
                <a:off x="6110" y="3453"/>
                <a:ext cx="18" cy="18"/>
              </a:xfrm>
              <a:custGeom>
                <a:avLst/>
                <a:gdLst>
                  <a:gd name="T0" fmla="*/ 0 w 13"/>
                  <a:gd name="T1" fmla="*/ 6 h 13"/>
                  <a:gd name="T2" fmla="*/ 6 w 13"/>
                  <a:gd name="T3" fmla="*/ 13 h 13"/>
                  <a:gd name="T4" fmla="*/ 13 w 13"/>
                  <a:gd name="T5" fmla="*/ 6 h 13"/>
                  <a:gd name="T6" fmla="*/ 6 w 13"/>
                  <a:gd name="T7" fmla="*/ 0 h 13"/>
                  <a:gd name="T8" fmla="*/ 0 w 13"/>
                  <a:gd name="T9" fmla="*/ 6 h 13"/>
                </a:gdLst>
                <a:ahLst/>
                <a:cxnLst>
                  <a:cxn ang="0">
                    <a:pos x="T0" y="T1"/>
                  </a:cxn>
                  <a:cxn ang="0">
                    <a:pos x="T2" y="T3"/>
                  </a:cxn>
                  <a:cxn ang="0">
                    <a:pos x="T4" y="T5"/>
                  </a:cxn>
                  <a:cxn ang="0">
                    <a:pos x="T6" y="T7"/>
                  </a:cxn>
                  <a:cxn ang="0">
                    <a:pos x="T8" y="T9"/>
                  </a:cxn>
                </a:cxnLst>
                <a:rect l="0" t="0" r="r" b="b"/>
                <a:pathLst>
                  <a:path w="13" h="13">
                    <a:moveTo>
                      <a:pt x="0" y="6"/>
                    </a:moveTo>
                    <a:cubicBezTo>
                      <a:pt x="0" y="10"/>
                      <a:pt x="3" y="13"/>
                      <a:pt x="6" y="13"/>
                    </a:cubicBezTo>
                    <a:cubicBezTo>
                      <a:pt x="10" y="13"/>
                      <a:pt x="13" y="10"/>
                      <a:pt x="13"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6" name="Freeform 669"/>
              <p:cNvSpPr>
                <a:spLocks/>
              </p:cNvSpPr>
              <p:nvPr/>
            </p:nvSpPr>
            <p:spPr bwMode="auto">
              <a:xfrm>
                <a:off x="6105" y="3502"/>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7" name="Freeform 670"/>
              <p:cNvSpPr>
                <a:spLocks/>
              </p:cNvSpPr>
              <p:nvPr/>
            </p:nvSpPr>
            <p:spPr bwMode="auto">
              <a:xfrm>
                <a:off x="6120" y="3504"/>
                <a:ext cx="11" cy="46"/>
              </a:xfrm>
              <a:custGeom>
                <a:avLst/>
                <a:gdLst>
                  <a:gd name="T0" fmla="*/ 10 w 11"/>
                  <a:gd name="T1" fmla="*/ 5 h 46"/>
                  <a:gd name="T2" fmla="*/ 0 w 11"/>
                  <a:gd name="T3" fmla="*/ 7 h 46"/>
                  <a:gd name="T4" fmla="*/ 1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1"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8" name="Freeform 671"/>
              <p:cNvSpPr>
                <a:spLocks/>
              </p:cNvSpPr>
              <p:nvPr/>
            </p:nvSpPr>
            <p:spPr bwMode="auto">
              <a:xfrm>
                <a:off x="6125" y="3472"/>
                <a:ext cx="20"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3"/>
                    </a:cubicBezTo>
                    <a:cubicBezTo>
                      <a:pt x="14" y="13"/>
                      <a:pt x="13" y="14"/>
                      <a:pt x="13" y="14"/>
                    </a:cubicBezTo>
                    <a:cubicBezTo>
                      <a:pt x="4" y="20"/>
                      <a:pt x="4" y="20"/>
                      <a:pt x="4" y="20"/>
                    </a:cubicBezTo>
                    <a:cubicBezTo>
                      <a:pt x="3" y="20"/>
                      <a:pt x="1"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9" name="Freeform 672"/>
              <p:cNvSpPr>
                <a:spLocks/>
              </p:cNvSpPr>
              <p:nvPr/>
            </p:nvSpPr>
            <p:spPr bwMode="auto">
              <a:xfrm>
                <a:off x="6125" y="3472"/>
                <a:ext cx="14" cy="14"/>
              </a:xfrm>
              <a:custGeom>
                <a:avLst/>
                <a:gdLst>
                  <a:gd name="T0" fmla="*/ 6 w 10"/>
                  <a:gd name="T1" fmla="*/ 10 h 10"/>
                  <a:gd name="T2" fmla="*/ 1 w 10"/>
                  <a:gd name="T3" fmla="*/ 3 h 10"/>
                  <a:gd name="T4" fmla="*/ 0 w 10"/>
                  <a:gd name="T5" fmla="*/ 2 h 10"/>
                  <a:gd name="T6" fmla="*/ 1 w 10"/>
                  <a:gd name="T7" fmla="*/ 0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0" name="Freeform 673"/>
              <p:cNvSpPr>
                <a:spLocks/>
              </p:cNvSpPr>
              <p:nvPr/>
            </p:nvSpPr>
            <p:spPr bwMode="auto">
              <a:xfrm>
                <a:off x="6125" y="3472"/>
                <a:ext cx="14" cy="14"/>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4"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1" name="Freeform 674"/>
              <p:cNvSpPr>
                <a:spLocks/>
              </p:cNvSpPr>
              <p:nvPr/>
            </p:nvSpPr>
            <p:spPr bwMode="auto">
              <a:xfrm>
                <a:off x="6094" y="3472"/>
                <a:ext cx="18" cy="28"/>
              </a:xfrm>
              <a:custGeom>
                <a:avLst/>
                <a:gdLst>
                  <a:gd name="T0" fmla="*/ 9 w 13"/>
                  <a:gd name="T1" fmla="*/ 1 h 20"/>
                  <a:gd name="T2" fmla="*/ 0 w 13"/>
                  <a:gd name="T3" fmla="*/ 11 h 20"/>
                  <a:gd name="T4" fmla="*/ 0 w 13"/>
                  <a:gd name="T5" fmla="*/ 13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3"/>
                    </a:cubicBezTo>
                    <a:cubicBezTo>
                      <a:pt x="0" y="13"/>
                      <a:pt x="0" y="14"/>
                      <a:pt x="1" y="14"/>
                    </a:cubicBezTo>
                    <a:cubicBezTo>
                      <a:pt x="10" y="20"/>
                      <a:pt x="10" y="20"/>
                      <a:pt x="10" y="20"/>
                    </a:cubicBezTo>
                    <a:cubicBezTo>
                      <a:pt x="10"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2" name="Freeform 675"/>
              <p:cNvSpPr>
                <a:spLocks/>
              </p:cNvSpPr>
              <p:nvPr/>
            </p:nvSpPr>
            <p:spPr bwMode="auto">
              <a:xfrm>
                <a:off x="6099" y="3472"/>
                <a:ext cx="13" cy="14"/>
              </a:xfrm>
              <a:custGeom>
                <a:avLst/>
                <a:gdLst>
                  <a:gd name="T0" fmla="*/ 3 w 9"/>
                  <a:gd name="T1" fmla="*/ 10 h 10"/>
                  <a:gd name="T2" fmla="*/ 8 w 9"/>
                  <a:gd name="T3" fmla="*/ 3 h 10"/>
                  <a:gd name="T4" fmla="*/ 9 w 9"/>
                  <a:gd name="T5" fmla="*/ 2 h 10"/>
                  <a:gd name="T6" fmla="*/ 8 w 9"/>
                  <a:gd name="T7" fmla="*/ 0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3" name="Freeform 676"/>
              <p:cNvSpPr>
                <a:spLocks/>
              </p:cNvSpPr>
              <p:nvPr/>
            </p:nvSpPr>
            <p:spPr bwMode="auto">
              <a:xfrm>
                <a:off x="6098" y="3472"/>
                <a:ext cx="14" cy="14"/>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10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7"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10" y="1"/>
                      <a:pt x="10" y="2"/>
                    </a:cubicBezTo>
                    <a:cubicBezTo>
                      <a:pt x="10" y="2"/>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4" name="Freeform 677"/>
              <p:cNvSpPr>
                <a:spLocks/>
              </p:cNvSpPr>
              <p:nvPr/>
            </p:nvSpPr>
            <p:spPr bwMode="auto">
              <a:xfrm>
                <a:off x="6106" y="3471"/>
                <a:ext cx="25"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5" name="Freeform 678"/>
              <p:cNvSpPr>
                <a:spLocks/>
              </p:cNvSpPr>
              <p:nvPr/>
            </p:nvSpPr>
            <p:spPr bwMode="auto">
              <a:xfrm>
                <a:off x="6110" y="3564"/>
                <a:ext cx="18" cy="16"/>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10"/>
                      <a:pt x="3" y="12"/>
                      <a:pt x="6" y="12"/>
                    </a:cubicBezTo>
                    <a:cubicBezTo>
                      <a:pt x="10" y="12"/>
                      <a:pt x="13" y="10"/>
                      <a:pt x="13"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6" name="Freeform 679"/>
              <p:cNvSpPr>
                <a:spLocks/>
              </p:cNvSpPr>
              <p:nvPr/>
            </p:nvSpPr>
            <p:spPr bwMode="auto">
              <a:xfrm>
                <a:off x="6105" y="3613"/>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7" name="Freeform 680"/>
              <p:cNvSpPr>
                <a:spLocks/>
              </p:cNvSpPr>
              <p:nvPr/>
            </p:nvSpPr>
            <p:spPr bwMode="auto">
              <a:xfrm>
                <a:off x="6120" y="3615"/>
                <a:ext cx="11" cy="46"/>
              </a:xfrm>
              <a:custGeom>
                <a:avLst/>
                <a:gdLst>
                  <a:gd name="T0" fmla="*/ 10 w 11"/>
                  <a:gd name="T1" fmla="*/ 4 h 46"/>
                  <a:gd name="T2" fmla="*/ 0 w 11"/>
                  <a:gd name="T3" fmla="*/ 5 h 46"/>
                  <a:gd name="T4" fmla="*/ 1 w 11"/>
                  <a:gd name="T5" fmla="*/ 46 h 46"/>
                  <a:gd name="T6" fmla="*/ 11 w 11"/>
                  <a:gd name="T7" fmla="*/ 46 h 46"/>
                  <a:gd name="T8" fmla="*/ 10 w 11"/>
                  <a:gd name="T9" fmla="*/ 0 h 46"/>
                  <a:gd name="T10" fmla="*/ 10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10" y="4"/>
                    </a:moveTo>
                    <a:lnTo>
                      <a:pt x="0" y="5"/>
                    </a:lnTo>
                    <a:lnTo>
                      <a:pt x="1" y="46"/>
                    </a:lnTo>
                    <a:lnTo>
                      <a:pt x="11" y="46"/>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8" name="Freeform 681"/>
              <p:cNvSpPr>
                <a:spLocks/>
              </p:cNvSpPr>
              <p:nvPr/>
            </p:nvSpPr>
            <p:spPr bwMode="auto">
              <a:xfrm>
                <a:off x="6125" y="3582"/>
                <a:ext cx="20" cy="28"/>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1" y="21"/>
                      <a:pt x="1" y="20"/>
                    </a:cubicBezTo>
                    <a:cubicBezTo>
                      <a:pt x="1" y="19"/>
                      <a:pt x="1" y="19"/>
                      <a:pt x="1" y="19"/>
                    </a:cubicBezTo>
                    <a:cubicBezTo>
                      <a:pt x="1" y="18"/>
                      <a:pt x="1" y="17"/>
                      <a:pt x="2" y="17"/>
                    </a:cubicBezTo>
                    <a:cubicBezTo>
                      <a:pt x="2" y="17"/>
                      <a:pt x="6" y="14"/>
                      <a:pt x="8"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9" name="Freeform 682"/>
              <p:cNvSpPr>
                <a:spLocks/>
              </p:cNvSpPr>
              <p:nvPr/>
            </p:nvSpPr>
            <p:spPr bwMode="auto">
              <a:xfrm>
                <a:off x="6125" y="3582"/>
                <a:ext cx="14" cy="13"/>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0" name="Freeform 683"/>
              <p:cNvSpPr>
                <a:spLocks/>
              </p:cNvSpPr>
              <p:nvPr/>
            </p:nvSpPr>
            <p:spPr bwMode="auto">
              <a:xfrm>
                <a:off x="6125" y="3582"/>
                <a:ext cx="14"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7"/>
                      <a:pt x="1" y="4"/>
                      <a:pt x="1" y="4"/>
                    </a:cubicBezTo>
                    <a:cubicBezTo>
                      <a:pt x="1" y="4"/>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1"/>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1" name="Freeform 684"/>
              <p:cNvSpPr>
                <a:spLocks/>
              </p:cNvSpPr>
              <p:nvPr/>
            </p:nvSpPr>
            <p:spPr bwMode="auto">
              <a:xfrm>
                <a:off x="6094" y="3582"/>
                <a:ext cx="18" cy="28"/>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0" y="21"/>
                      <a:pt x="12" y="21"/>
                      <a:pt x="12" y="20"/>
                    </a:cubicBezTo>
                    <a:cubicBezTo>
                      <a:pt x="13" y="19"/>
                      <a:pt x="13" y="19"/>
                      <a:pt x="13" y="19"/>
                    </a:cubicBezTo>
                    <a:cubicBezTo>
                      <a:pt x="13" y="18"/>
                      <a:pt x="12" y="17"/>
                      <a:pt x="12" y="17"/>
                    </a:cubicBezTo>
                    <a:cubicBezTo>
                      <a:pt x="12" y="17"/>
                      <a:pt x="7" y="14"/>
                      <a:pt x="5" y="13"/>
                    </a:cubicBezTo>
                    <a:cubicBezTo>
                      <a:pt x="7" y="10"/>
                      <a:pt x="12" y="4"/>
                      <a:pt x="12"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2" name="Freeform 685"/>
              <p:cNvSpPr>
                <a:spLocks/>
              </p:cNvSpPr>
              <p:nvPr/>
            </p:nvSpPr>
            <p:spPr bwMode="auto">
              <a:xfrm>
                <a:off x="6099" y="3582"/>
                <a:ext cx="13" cy="13"/>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3" name="Freeform 686"/>
              <p:cNvSpPr>
                <a:spLocks/>
              </p:cNvSpPr>
              <p:nvPr/>
            </p:nvSpPr>
            <p:spPr bwMode="auto">
              <a:xfrm>
                <a:off x="6098" y="3582"/>
                <a:ext cx="14" cy="15"/>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1"/>
                      <a:pt x="9" y="1"/>
                    </a:cubicBezTo>
                    <a:cubicBezTo>
                      <a:pt x="9" y="1"/>
                      <a:pt x="8"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4" name="Freeform 687"/>
              <p:cNvSpPr>
                <a:spLocks/>
              </p:cNvSpPr>
              <p:nvPr/>
            </p:nvSpPr>
            <p:spPr bwMode="auto">
              <a:xfrm>
                <a:off x="6106" y="3582"/>
                <a:ext cx="25"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5" name="Freeform 688"/>
              <p:cNvSpPr>
                <a:spLocks/>
              </p:cNvSpPr>
              <p:nvPr/>
            </p:nvSpPr>
            <p:spPr bwMode="auto">
              <a:xfrm>
                <a:off x="6110" y="3675"/>
                <a:ext cx="18" cy="16"/>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9"/>
                      <a:pt x="3" y="12"/>
                      <a:pt x="6" y="12"/>
                    </a:cubicBezTo>
                    <a:cubicBezTo>
                      <a:pt x="10" y="12"/>
                      <a:pt x="13" y="9"/>
                      <a:pt x="13" y="6"/>
                    </a:cubicBezTo>
                    <a:cubicBezTo>
                      <a:pt x="12" y="2"/>
                      <a:pt x="10" y="0"/>
                      <a:pt x="6" y="0"/>
                    </a:cubicBezTo>
                    <a:cubicBezTo>
                      <a:pt x="3" y="0"/>
                      <a:pt x="0" y="2"/>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6" name="Freeform 689"/>
              <p:cNvSpPr>
                <a:spLocks/>
              </p:cNvSpPr>
              <p:nvPr/>
            </p:nvSpPr>
            <p:spPr bwMode="auto">
              <a:xfrm>
                <a:off x="6105" y="3723"/>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7" name="Freeform 690"/>
              <p:cNvSpPr>
                <a:spLocks/>
              </p:cNvSpPr>
              <p:nvPr/>
            </p:nvSpPr>
            <p:spPr bwMode="auto">
              <a:xfrm>
                <a:off x="6120" y="3724"/>
                <a:ext cx="11" cy="48"/>
              </a:xfrm>
              <a:custGeom>
                <a:avLst/>
                <a:gdLst>
                  <a:gd name="T0" fmla="*/ 10 w 11"/>
                  <a:gd name="T1" fmla="*/ 5 h 48"/>
                  <a:gd name="T2" fmla="*/ 0 w 11"/>
                  <a:gd name="T3" fmla="*/ 7 h 48"/>
                  <a:gd name="T4" fmla="*/ 1 w 11"/>
                  <a:gd name="T5" fmla="*/ 48 h 48"/>
                  <a:gd name="T6" fmla="*/ 11 w 11"/>
                  <a:gd name="T7" fmla="*/ 48 h 48"/>
                  <a:gd name="T8" fmla="*/ 10 w 11"/>
                  <a:gd name="T9" fmla="*/ 0 h 48"/>
                  <a:gd name="T10" fmla="*/ 10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10" y="5"/>
                    </a:moveTo>
                    <a:lnTo>
                      <a:pt x="0" y="7"/>
                    </a:lnTo>
                    <a:lnTo>
                      <a:pt x="1" y="48"/>
                    </a:lnTo>
                    <a:lnTo>
                      <a:pt x="11" y="48"/>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8" name="Freeform 691"/>
              <p:cNvSpPr>
                <a:spLocks/>
              </p:cNvSpPr>
              <p:nvPr/>
            </p:nvSpPr>
            <p:spPr bwMode="auto">
              <a:xfrm>
                <a:off x="6125" y="3692"/>
                <a:ext cx="20" cy="29"/>
              </a:xfrm>
              <a:custGeom>
                <a:avLst/>
                <a:gdLst>
                  <a:gd name="T0" fmla="*/ 4 w 14"/>
                  <a:gd name="T1" fmla="*/ 1 h 21"/>
                  <a:gd name="T2" fmla="*/ 13 w 14"/>
                  <a:gd name="T3" fmla="*/ 11 h 21"/>
                  <a:gd name="T4" fmla="*/ 14 w 14"/>
                  <a:gd name="T5" fmla="*/ 13 h 21"/>
                  <a:gd name="T6" fmla="*/ 13 w 14"/>
                  <a:gd name="T7" fmla="*/ 15 h 21"/>
                  <a:gd name="T8" fmla="*/ 4 w 14"/>
                  <a:gd name="T9" fmla="*/ 20 h 21"/>
                  <a:gd name="T10" fmla="*/ 1 w 14"/>
                  <a:gd name="T11" fmla="*/ 20 h 21"/>
                  <a:gd name="T12" fmla="*/ 1 w 14"/>
                  <a:gd name="T13" fmla="*/ 18 h 21"/>
                  <a:gd name="T14" fmla="*/ 2 w 14"/>
                  <a:gd name="T15" fmla="*/ 17 h 21"/>
                  <a:gd name="T16" fmla="*/ 8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5"/>
                    </a:cubicBezTo>
                    <a:cubicBezTo>
                      <a:pt x="4" y="20"/>
                      <a:pt x="4" y="20"/>
                      <a:pt x="4" y="20"/>
                    </a:cubicBezTo>
                    <a:cubicBezTo>
                      <a:pt x="3" y="21"/>
                      <a:pt x="1" y="21"/>
                      <a:pt x="1" y="20"/>
                    </a:cubicBezTo>
                    <a:cubicBezTo>
                      <a:pt x="1" y="19"/>
                      <a:pt x="1" y="19"/>
                      <a:pt x="1" y="18"/>
                    </a:cubicBezTo>
                    <a:cubicBezTo>
                      <a:pt x="1" y="18"/>
                      <a:pt x="1" y="17"/>
                      <a:pt x="2" y="17"/>
                    </a:cubicBezTo>
                    <a:cubicBezTo>
                      <a:pt x="2" y="17"/>
                      <a:pt x="6" y="14"/>
                      <a:pt x="8" y="12"/>
                    </a:cubicBezTo>
                    <a:cubicBezTo>
                      <a:pt x="6" y="10"/>
                      <a:pt x="1" y="4"/>
                      <a:pt x="1" y="4"/>
                    </a:cubicBezTo>
                    <a:cubicBezTo>
                      <a:pt x="1" y="3"/>
                      <a:pt x="0" y="3"/>
                      <a:pt x="0" y="3"/>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9" name="Freeform 692"/>
              <p:cNvSpPr>
                <a:spLocks/>
              </p:cNvSpPr>
              <p:nvPr/>
            </p:nvSpPr>
            <p:spPr bwMode="auto">
              <a:xfrm>
                <a:off x="6125" y="3692"/>
                <a:ext cx="14"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3"/>
                      <a:pt x="0" y="3"/>
                      <a:pt x="0" y="3"/>
                    </a:cubicBezTo>
                    <a:cubicBezTo>
                      <a:pt x="0" y="2"/>
                      <a:pt x="1" y="1"/>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0" name="Freeform 693"/>
              <p:cNvSpPr>
                <a:spLocks/>
              </p:cNvSpPr>
              <p:nvPr/>
            </p:nvSpPr>
            <p:spPr bwMode="auto">
              <a:xfrm>
                <a:off x="6125" y="3692"/>
                <a:ext cx="14" cy="16"/>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1 h 11"/>
                  <a:gd name="T14" fmla="*/ 9 w 10"/>
                  <a:gd name="T15" fmla="*/ 7 h 11"/>
                  <a:gd name="T16" fmla="*/ 6 w 10"/>
                  <a:gd name="T17" fmla="*/ 10 h 11"/>
                  <a:gd name="T18" fmla="*/ 6 w 10"/>
                  <a:gd name="T19" fmla="*/ 10 h 11"/>
                  <a:gd name="T20" fmla="*/ 7 w 10"/>
                  <a:gd name="T21" fmla="*/ 10 h 11"/>
                  <a:gd name="T22" fmla="*/ 6 w 10"/>
                  <a:gd name="T23" fmla="*/ 10 h 11"/>
                  <a:gd name="T24" fmla="*/ 7 w 10"/>
                  <a:gd name="T25" fmla="*/ 10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0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6"/>
                      <a:pt x="1" y="4"/>
                      <a:pt x="1" y="4"/>
                    </a:cubicBezTo>
                    <a:cubicBezTo>
                      <a:pt x="1" y="3"/>
                      <a:pt x="1" y="3"/>
                      <a:pt x="1" y="3"/>
                    </a:cubicBezTo>
                    <a:cubicBezTo>
                      <a:pt x="1" y="2"/>
                      <a:pt x="1" y="2"/>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8"/>
                      <a:pt x="10" y="8"/>
                      <a:pt x="10" y="8"/>
                    </a:cubicBezTo>
                    <a:cubicBezTo>
                      <a:pt x="4" y="1"/>
                      <a:pt x="4" y="1"/>
                      <a:pt x="4" y="1"/>
                    </a:cubicBezTo>
                    <a:cubicBezTo>
                      <a:pt x="4" y="0"/>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1" name="Freeform 694"/>
              <p:cNvSpPr>
                <a:spLocks/>
              </p:cNvSpPr>
              <p:nvPr/>
            </p:nvSpPr>
            <p:spPr bwMode="auto">
              <a:xfrm>
                <a:off x="6094" y="3692"/>
                <a:ext cx="18" cy="29"/>
              </a:xfrm>
              <a:custGeom>
                <a:avLst/>
                <a:gdLst>
                  <a:gd name="T0" fmla="*/ 9 w 13"/>
                  <a:gd name="T1" fmla="*/ 1 h 21"/>
                  <a:gd name="T2" fmla="*/ 0 w 13"/>
                  <a:gd name="T3" fmla="*/ 11 h 21"/>
                  <a:gd name="T4" fmla="*/ 0 w 13"/>
                  <a:gd name="T5" fmla="*/ 13 h 21"/>
                  <a:gd name="T6" fmla="*/ 1 w 13"/>
                  <a:gd name="T7" fmla="*/ 15 h 21"/>
                  <a:gd name="T8" fmla="*/ 10 w 13"/>
                  <a:gd name="T9" fmla="*/ 20 h 21"/>
                  <a:gd name="T10" fmla="*/ 12 w 13"/>
                  <a:gd name="T11" fmla="*/ 20 h 21"/>
                  <a:gd name="T12" fmla="*/ 13 w 13"/>
                  <a:gd name="T13" fmla="*/ 18 h 21"/>
                  <a:gd name="T14" fmla="*/ 12 w 13"/>
                  <a:gd name="T15" fmla="*/ 17 h 21"/>
                  <a:gd name="T16" fmla="*/ 5 w 13"/>
                  <a:gd name="T17" fmla="*/ 12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5"/>
                    </a:cubicBezTo>
                    <a:cubicBezTo>
                      <a:pt x="10" y="20"/>
                      <a:pt x="10" y="20"/>
                      <a:pt x="10" y="20"/>
                    </a:cubicBezTo>
                    <a:cubicBezTo>
                      <a:pt x="10" y="21"/>
                      <a:pt x="12" y="21"/>
                      <a:pt x="12" y="20"/>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3"/>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2" name="Freeform 695"/>
              <p:cNvSpPr>
                <a:spLocks/>
              </p:cNvSpPr>
              <p:nvPr/>
            </p:nvSpPr>
            <p:spPr bwMode="auto">
              <a:xfrm>
                <a:off x="6099" y="3692"/>
                <a:ext cx="13"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3"/>
                    </a:cubicBezTo>
                    <a:cubicBezTo>
                      <a:pt x="9" y="2"/>
                      <a:pt x="9" y="1"/>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3" name="Freeform 696"/>
              <p:cNvSpPr>
                <a:spLocks/>
              </p:cNvSpPr>
              <p:nvPr/>
            </p:nvSpPr>
            <p:spPr bwMode="auto">
              <a:xfrm>
                <a:off x="6098" y="3692"/>
                <a:ext cx="14" cy="16"/>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7 w 10"/>
                  <a:gd name="T27" fmla="*/ 1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7"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2"/>
                      <a:pt x="10" y="2"/>
                      <a:pt x="10" y="3"/>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4" name="Freeform 697"/>
              <p:cNvSpPr>
                <a:spLocks/>
              </p:cNvSpPr>
              <p:nvPr/>
            </p:nvSpPr>
            <p:spPr bwMode="auto">
              <a:xfrm>
                <a:off x="6106" y="3692"/>
                <a:ext cx="25" cy="46"/>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5" name="Oval 698"/>
              <p:cNvSpPr>
                <a:spLocks noChangeArrowheads="1"/>
              </p:cNvSpPr>
              <p:nvPr/>
            </p:nvSpPr>
            <p:spPr bwMode="auto">
              <a:xfrm>
                <a:off x="6175" y="3453"/>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6" name="Freeform 699"/>
              <p:cNvSpPr>
                <a:spLocks/>
              </p:cNvSpPr>
              <p:nvPr/>
            </p:nvSpPr>
            <p:spPr bwMode="auto">
              <a:xfrm>
                <a:off x="6168" y="3502"/>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1"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7" name="Freeform 700"/>
              <p:cNvSpPr>
                <a:spLocks/>
              </p:cNvSpPr>
              <p:nvPr/>
            </p:nvSpPr>
            <p:spPr bwMode="auto">
              <a:xfrm>
                <a:off x="6183" y="3504"/>
                <a:ext cx="12" cy="46"/>
              </a:xfrm>
              <a:custGeom>
                <a:avLst/>
                <a:gdLst>
                  <a:gd name="T0" fmla="*/ 11 w 12"/>
                  <a:gd name="T1" fmla="*/ 5 h 46"/>
                  <a:gd name="T2" fmla="*/ 0 w 12"/>
                  <a:gd name="T3" fmla="*/ 7 h 46"/>
                  <a:gd name="T4" fmla="*/ 3 w 12"/>
                  <a:gd name="T5" fmla="*/ 46 h 46"/>
                  <a:gd name="T6" fmla="*/ 12 w 12"/>
                  <a:gd name="T7" fmla="*/ 46 h 46"/>
                  <a:gd name="T8" fmla="*/ 11 w 12"/>
                  <a:gd name="T9" fmla="*/ 0 h 46"/>
                  <a:gd name="T10" fmla="*/ 11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11" y="5"/>
                    </a:moveTo>
                    <a:lnTo>
                      <a:pt x="0" y="7"/>
                    </a:lnTo>
                    <a:lnTo>
                      <a:pt x="3" y="46"/>
                    </a:lnTo>
                    <a:lnTo>
                      <a:pt x="12" y="46"/>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8" name="Freeform 701"/>
              <p:cNvSpPr>
                <a:spLocks/>
              </p:cNvSpPr>
              <p:nvPr/>
            </p:nvSpPr>
            <p:spPr bwMode="auto">
              <a:xfrm>
                <a:off x="6190" y="3472"/>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9" name="Freeform 702"/>
              <p:cNvSpPr>
                <a:spLocks/>
              </p:cNvSpPr>
              <p:nvPr/>
            </p:nvSpPr>
            <p:spPr bwMode="auto">
              <a:xfrm>
                <a:off x="6190" y="3472"/>
                <a:ext cx="12" cy="14"/>
              </a:xfrm>
              <a:custGeom>
                <a:avLst/>
                <a:gdLst>
                  <a:gd name="T0" fmla="*/ 6 w 9"/>
                  <a:gd name="T1" fmla="*/ 10 h 10"/>
                  <a:gd name="T2" fmla="*/ 0 w 9"/>
                  <a:gd name="T3" fmla="*/ 3 h 10"/>
                  <a:gd name="T4" fmla="*/ 0 w 9"/>
                  <a:gd name="T5" fmla="*/ 2 h 10"/>
                  <a:gd name="T6" fmla="*/ 0 w 9"/>
                  <a:gd name="T7" fmla="*/ 0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0" name="Freeform 703"/>
              <p:cNvSpPr>
                <a:spLocks/>
              </p:cNvSpPr>
              <p:nvPr/>
            </p:nvSpPr>
            <p:spPr bwMode="auto">
              <a:xfrm>
                <a:off x="6188" y="3472"/>
                <a:ext cx="15" cy="14"/>
              </a:xfrm>
              <a:custGeom>
                <a:avLst/>
                <a:gdLst>
                  <a:gd name="T0" fmla="*/ 7 w 11"/>
                  <a:gd name="T1" fmla="*/ 10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2" y="3"/>
                      <a:pt x="2" y="3"/>
                    </a:cubicBezTo>
                    <a:cubicBezTo>
                      <a:pt x="1" y="3"/>
                      <a:pt x="1" y="2"/>
                      <a:pt x="1" y="2"/>
                    </a:cubicBezTo>
                    <a:cubicBezTo>
                      <a:pt x="1" y="1"/>
                      <a:pt x="1" y="1"/>
                      <a:pt x="2" y="1"/>
                    </a:cubicBezTo>
                    <a:cubicBezTo>
                      <a:pt x="2" y="0"/>
                      <a:pt x="2" y="0"/>
                      <a:pt x="3" y="0"/>
                    </a:cubicBezTo>
                    <a:cubicBezTo>
                      <a:pt x="3" y="0"/>
                      <a:pt x="4" y="0"/>
                      <a:pt x="4" y="1"/>
                    </a:cubicBezTo>
                    <a:cubicBezTo>
                      <a:pt x="10" y="7"/>
                      <a:pt x="10" y="7"/>
                      <a:pt x="10"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0"/>
                      <a:pt x="5" y="0"/>
                      <a:pt x="5" y="0"/>
                    </a:cubicBezTo>
                    <a:cubicBezTo>
                      <a:pt x="4" y="0"/>
                      <a:pt x="4"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1" name="Freeform 704"/>
              <p:cNvSpPr>
                <a:spLocks/>
              </p:cNvSpPr>
              <p:nvPr/>
            </p:nvSpPr>
            <p:spPr bwMode="auto">
              <a:xfrm>
                <a:off x="6157" y="3472"/>
                <a:ext cx="18"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2" name="Freeform 705"/>
              <p:cNvSpPr>
                <a:spLocks/>
              </p:cNvSpPr>
              <p:nvPr/>
            </p:nvSpPr>
            <p:spPr bwMode="auto">
              <a:xfrm>
                <a:off x="6162" y="3472"/>
                <a:ext cx="13" cy="14"/>
              </a:xfrm>
              <a:custGeom>
                <a:avLst/>
                <a:gdLst>
                  <a:gd name="T0" fmla="*/ 3 w 9"/>
                  <a:gd name="T1" fmla="*/ 10 h 10"/>
                  <a:gd name="T2" fmla="*/ 9 w 9"/>
                  <a:gd name="T3" fmla="*/ 3 h 10"/>
                  <a:gd name="T4" fmla="*/ 9 w 9"/>
                  <a:gd name="T5" fmla="*/ 2 h 10"/>
                  <a:gd name="T6" fmla="*/ 9 w 9"/>
                  <a:gd name="T7" fmla="*/ 0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3"/>
                      <a:pt x="9" y="3"/>
                    </a:cubicBezTo>
                    <a:cubicBezTo>
                      <a:pt x="9" y="3"/>
                      <a:pt x="9" y="2"/>
                      <a:pt x="9" y="2"/>
                    </a:cubicBezTo>
                    <a:cubicBezTo>
                      <a:pt x="9" y="1"/>
                      <a:pt x="9" y="1"/>
                      <a:pt x="9" y="0"/>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3" name="Freeform 706"/>
              <p:cNvSpPr>
                <a:spLocks/>
              </p:cNvSpPr>
              <p:nvPr/>
            </p:nvSpPr>
            <p:spPr bwMode="auto">
              <a:xfrm>
                <a:off x="6162" y="3472"/>
                <a:ext cx="14" cy="14"/>
              </a:xfrm>
              <a:custGeom>
                <a:avLst/>
                <a:gdLst>
                  <a:gd name="T0" fmla="*/ 3 w 10"/>
                  <a:gd name="T1" fmla="*/ 10 h 10"/>
                  <a:gd name="T2" fmla="*/ 4 w 10"/>
                  <a:gd name="T3" fmla="*/ 10 h 10"/>
                  <a:gd name="T4" fmla="*/ 9 w 10"/>
                  <a:gd name="T5" fmla="*/ 4 h 10"/>
                  <a:gd name="T6" fmla="*/ 10 w 10"/>
                  <a:gd name="T7" fmla="*/ 2 h 10"/>
                  <a:gd name="T8" fmla="*/ 9 w 10"/>
                  <a:gd name="T9" fmla="*/ 0 h 10"/>
                  <a:gd name="T10" fmla="*/ 7 w 10"/>
                  <a:gd name="T11" fmla="*/ 0 h 10"/>
                  <a:gd name="T12" fmla="*/ 6 w 10"/>
                  <a:gd name="T13" fmla="*/ 0 h 10"/>
                  <a:gd name="T14" fmla="*/ 0 w 10"/>
                  <a:gd name="T15" fmla="*/ 7 h 10"/>
                  <a:gd name="T16" fmla="*/ 3 w 10"/>
                  <a:gd name="T17" fmla="*/ 10 h 10"/>
                  <a:gd name="T18" fmla="*/ 4 w 10"/>
                  <a:gd name="T19" fmla="*/ 10 h 10"/>
                  <a:gd name="T20" fmla="*/ 3 w 10"/>
                  <a:gd name="T21" fmla="*/ 10 h 10"/>
                  <a:gd name="T22" fmla="*/ 4 w 10"/>
                  <a:gd name="T23" fmla="*/ 9 h 10"/>
                  <a:gd name="T24" fmla="*/ 1 w 10"/>
                  <a:gd name="T25" fmla="*/ 7 h 10"/>
                  <a:gd name="T26" fmla="*/ 6 w 10"/>
                  <a:gd name="T27" fmla="*/ 1 h 10"/>
                  <a:gd name="T28" fmla="*/ 7 w 10"/>
                  <a:gd name="T29" fmla="*/ 0 h 10"/>
                  <a:gd name="T30" fmla="*/ 8 w 10"/>
                  <a:gd name="T31" fmla="*/ 1 h 10"/>
                  <a:gd name="T32" fmla="*/ 9 w 10"/>
                  <a:gd name="T33" fmla="*/ 2 h 10"/>
                  <a:gd name="T34" fmla="*/ 9 w 10"/>
                  <a:gd name="T35" fmla="*/ 3 h 10"/>
                  <a:gd name="T36" fmla="*/ 3 w 10"/>
                  <a:gd name="T37" fmla="*/ 9 h 10"/>
                  <a:gd name="T38" fmla="*/ 3 w 10"/>
                  <a:gd name="T39" fmla="*/ 10 h 10"/>
                  <a:gd name="T40" fmla="*/ 4 w 10"/>
                  <a:gd name="T41" fmla="*/ 9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6"/>
                      <a:pt x="9" y="4"/>
                      <a:pt x="9" y="4"/>
                    </a:cubicBezTo>
                    <a:cubicBezTo>
                      <a:pt x="10" y="3"/>
                      <a:pt x="10" y="3"/>
                      <a:pt x="10" y="2"/>
                    </a:cubicBezTo>
                    <a:cubicBezTo>
                      <a:pt x="10" y="1"/>
                      <a:pt x="9" y="1"/>
                      <a:pt x="9" y="0"/>
                    </a:cubicBezTo>
                    <a:cubicBezTo>
                      <a:pt x="8" y="0"/>
                      <a:pt x="8" y="0"/>
                      <a:pt x="7" y="0"/>
                    </a:cubicBezTo>
                    <a:cubicBezTo>
                      <a:pt x="7" y="0"/>
                      <a:pt x="6" y="0"/>
                      <a:pt x="6" y="0"/>
                    </a:cubicBezTo>
                    <a:cubicBezTo>
                      <a:pt x="0" y="7"/>
                      <a:pt x="0" y="7"/>
                      <a:pt x="0" y="7"/>
                    </a:cubicBezTo>
                    <a:cubicBezTo>
                      <a:pt x="3" y="10"/>
                      <a:pt x="3" y="10"/>
                      <a:pt x="3" y="10"/>
                    </a:cubicBezTo>
                    <a:cubicBezTo>
                      <a:pt x="4" y="10"/>
                      <a:pt x="4" y="10"/>
                      <a:pt x="4" y="10"/>
                    </a:cubicBezTo>
                    <a:cubicBezTo>
                      <a:pt x="3" y="10"/>
                      <a:pt x="3" y="10"/>
                      <a:pt x="3" y="10"/>
                    </a:cubicBezTo>
                    <a:cubicBezTo>
                      <a:pt x="4" y="9"/>
                      <a:pt x="4" y="9"/>
                      <a:pt x="4" y="9"/>
                    </a:cubicBezTo>
                    <a:cubicBezTo>
                      <a:pt x="1" y="7"/>
                      <a:pt x="1" y="7"/>
                      <a:pt x="1" y="7"/>
                    </a:cubicBezTo>
                    <a:cubicBezTo>
                      <a:pt x="6" y="1"/>
                      <a:pt x="6" y="1"/>
                      <a:pt x="6" y="1"/>
                    </a:cubicBezTo>
                    <a:cubicBezTo>
                      <a:pt x="6" y="0"/>
                      <a:pt x="7" y="0"/>
                      <a:pt x="7" y="0"/>
                    </a:cubicBezTo>
                    <a:cubicBezTo>
                      <a:pt x="8" y="0"/>
                      <a:pt x="8" y="0"/>
                      <a:pt x="8" y="1"/>
                    </a:cubicBezTo>
                    <a:cubicBezTo>
                      <a:pt x="9" y="1"/>
                      <a:pt x="9" y="1"/>
                      <a:pt x="9" y="2"/>
                    </a:cubicBezTo>
                    <a:cubicBezTo>
                      <a:pt x="9" y="2"/>
                      <a:pt x="9" y="3"/>
                      <a:pt x="9" y="3"/>
                    </a:cubicBezTo>
                    <a:cubicBezTo>
                      <a:pt x="9" y="3"/>
                      <a:pt x="6" y="6"/>
                      <a:pt x="3" y="9"/>
                    </a:cubicBezTo>
                    <a:cubicBezTo>
                      <a:pt x="3" y="10"/>
                      <a:pt x="3" y="10"/>
                      <a:pt x="3" y="10"/>
                    </a:cubicBezTo>
                    <a:cubicBezTo>
                      <a:pt x="4" y="9"/>
                      <a:pt x="4" y="9"/>
                      <a:pt x="4" y="9"/>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4" name="Freeform 707"/>
              <p:cNvSpPr>
                <a:spLocks/>
              </p:cNvSpPr>
              <p:nvPr/>
            </p:nvSpPr>
            <p:spPr bwMode="auto">
              <a:xfrm>
                <a:off x="6171" y="3471"/>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5" name="Oval 708"/>
              <p:cNvSpPr>
                <a:spLocks noChangeArrowheads="1"/>
              </p:cNvSpPr>
              <p:nvPr/>
            </p:nvSpPr>
            <p:spPr bwMode="auto">
              <a:xfrm>
                <a:off x="6175" y="3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6" name="Freeform 709"/>
              <p:cNvSpPr>
                <a:spLocks/>
              </p:cNvSpPr>
              <p:nvPr/>
            </p:nvSpPr>
            <p:spPr bwMode="auto">
              <a:xfrm>
                <a:off x="6168" y="3613"/>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1"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7" name="Freeform 710"/>
              <p:cNvSpPr>
                <a:spLocks/>
              </p:cNvSpPr>
              <p:nvPr/>
            </p:nvSpPr>
            <p:spPr bwMode="auto">
              <a:xfrm>
                <a:off x="6183" y="3615"/>
                <a:ext cx="12" cy="46"/>
              </a:xfrm>
              <a:custGeom>
                <a:avLst/>
                <a:gdLst>
                  <a:gd name="T0" fmla="*/ 11 w 12"/>
                  <a:gd name="T1" fmla="*/ 4 h 46"/>
                  <a:gd name="T2" fmla="*/ 0 w 12"/>
                  <a:gd name="T3" fmla="*/ 5 h 46"/>
                  <a:gd name="T4" fmla="*/ 3 w 12"/>
                  <a:gd name="T5" fmla="*/ 46 h 46"/>
                  <a:gd name="T6" fmla="*/ 12 w 12"/>
                  <a:gd name="T7" fmla="*/ 46 h 46"/>
                  <a:gd name="T8" fmla="*/ 11 w 12"/>
                  <a:gd name="T9" fmla="*/ 0 h 46"/>
                  <a:gd name="T10" fmla="*/ 11 w 12"/>
                  <a:gd name="T11" fmla="*/ 4 h 46"/>
                </a:gdLst>
                <a:ahLst/>
                <a:cxnLst>
                  <a:cxn ang="0">
                    <a:pos x="T0" y="T1"/>
                  </a:cxn>
                  <a:cxn ang="0">
                    <a:pos x="T2" y="T3"/>
                  </a:cxn>
                  <a:cxn ang="0">
                    <a:pos x="T4" y="T5"/>
                  </a:cxn>
                  <a:cxn ang="0">
                    <a:pos x="T6" y="T7"/>
                  </a:cxn>
                  <a:cxn ang="0">
                    <a:pos x="T8" y="T9"/>
                  </a:cxn>
                  <a:cxn ang="0">
                    <a:pos x="T10" y="T11"/>
                  </a:cxn>
                </a:cxnLst>
                <a:rect l="0" t="0" r="r" b="b"/>
                <a:pathLst>
                  <a:path w="12" h="46">
                    <a:moveTo>
                      <a:pt x="11" y="4"/>
                    </a:moveTo>
                    <a:lnTo>
                      <a:pt x="0" y="5"/>
                    </a:lnTo>
                    <a:lnTo>
                      <a:pt x="3" y="46"/>
                    </a:lnTo>
                    <a:lnTo>
                      <a:pt x="12" y="46"/>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8" name="Freeform 711"/>
              <p:cNvSpPr>
                <a:spLocks/>
              </p:cNvSpPr>
              <p:nvPr/>
            </p:nvSpPr>
            <p:spPr bwMode="auto">
              <a:xfrm>
                <a:off x="6190" y="3582"/>
                <a:ext cx="18" cy="28"/>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9" name="Freeform 712"/>
              <p:cNvSpPr>
                <a:spLocks/>
              </p:cNvSpPr>
              <p:nvPr/>
            </p:nvSpPr>
            <p:spPr bwMode="auto">
              <a:xfrm>
                <a:off x="6190" y="3582"/>
                <a:ext cx="12" cy="13"/>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0" name="Freeform 713"/>
              <p:cNvSpPr>
                <a:spLocks/>
              </p:cNvSpPr>
              <p:nvPr/>
            </p:nvSpPr>
            <p:spPr bwMode="auto">
              <a:xfrm>
                <a:off x="6188" y="3582"/>
                <a:ext cx="15" cy="15"/>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2" y="4"/>
                      <a:pt x="2" y="4"/>
                    </a:cubicBezTo>
                    <a:cubicBezTo>
                      <a:pt x="1" y="4"/>
                      <a:pt x="1" y="3"/>
                      <a:pt x="1" y="3"/>
                    </a:cubicBezTo>
                    <a:cubicBezTo>
                      <a:pt x="1" y="2"/>
                      <a:pt x="1" y="2"/>
                      <a:pt x="2" y="1"/>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4" y="0"/>
                      <a:pt x="3" y="0"/>
                    </a:cubicBezTo>
                    <a:cubicBezTo>
                      <a:pt x="2" y="0"/>
                      <a:pt x="2" y="1"/>
                      <a:pt x="1" y="1"/>
                    </a:cubicBezTo>
                    <a:cubicBezTo>
                      <a:pt x="1" y="1"/>
                      <a:pt x="0" y="2"/>
                      <a:pt x="0" y="3"/>
                    </a:cubicBezTo>
                    <a:cubicBezTo>
                      <a:pt x="0" y="3"/>
                      <a:pt x="1" y="4"/>
                      <a:pt x="1" y="4"/>
                    </a:cubicBezTo>
                    <a:cubicBezTo>
                      <a:pt x="1" y="4"/>
                      <a:pt x="3" y="7"/>
                      <a:pt x="7"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1" name="Freeform 714"/>
              <p:cNvSpPr>
                <a:spLocks/>
              </p:cNvSpPr>
              <p:nvPr/>
            </p:nvSpPr>
            <p:spPr bwMode="auto">
              <a:xfrm>
                <a:off x="6157" y="3582"/>
                <a:ext cx="18" cy="28"/>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2" name="Freeform 715"/>
              <p:cNvSpPr>
                <a:spLocks/>
              </p:cNvSpPr>
              <p:nvPr/>
            </p:nvSpPr>
            <p:spPr bwMode="auto">
              <a:xfrm>
                <a:off x="6162" y="3582"/>
                <a:ext cx="13" cy="13"/>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3" name="Freeform 716"/>
              <p:cNvSpPr>
                <a:spLocks/>
              </p:cNvSpPr>
              <p:nvPr/>
            </p:nvSpPr>
            <p:spPr bwMode="auto">
              <a:xfrm>
                <a:off x="6162" y="3582"/>
                <a:ext cx="14"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8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9" y="1"/>
                      <a:pt x="9" y="1"/>
                    </a:cubicBezTo>
                    <a:cubicBezTo>
                      <a:pt x="8"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8" y="1"/>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4" name="Freeform 717"/>
              <p:cNvSpPr>
                <a:spLocks/>
              </p:cNvSpPr>
              <p:nvPr/>
            </p:nvSpPr>
            <p:spPr bwMode="auto">
              <a:xfrm>
                <a:off x="6171" y="3582"/>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5" name="Oval 718"/>
              <p:cNvSpPr>
                <a:spLocks noChangeArrowheads="1"/>
              </p:cNvSpPr>
              <p:nvPr/>
            </p:nvSpPr>
            <p:spPr bwMode="auto">
              <a:xfrm>
                <a:off x="6175" y="3675"/>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6" name="Freeform 719"/>
              <p:cNvSpPr>
                <a:spLocks/>
              </p:cNvSpPr>
              <p:nvPr/>
            </p:nvSpPr>
            <p:spPr bwMode="auto">
              <a:xfrm>
                <a:off x="6168" y="3723"/>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1"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7" name="Freeform 720"/>
              <p:cNvSpPr>
                <a:spLocks/>
              </p:cNvSpPr>
              <p:nvPr/>
            </p:nvSpPr>
            <p:spPr bwMode="auto">
              <a:xfrm>
                <a:off x="6183" y="3724"/>
                <a:ext cx="12" cy="48"/>
              </a:xfrm>
              <a:custGeom>
                <a:avLst/>
                <a:gdLst>
                  <a:gd name="T0" fmla="*/ 11 w 12"/>
                  <a:gd name="T1" fmla="*/ 5 h 48"/>
                  <a:gd name="T2" fmla="*/ 0 w 12"/>
                  <a:gd name="T3" fmla="*/ 7 h 48"/>
                  <a:gd name="T4" fmla="*/ 3 w 12"/>
                  <a:gd name="T5" fmla="*/ 48 h 48"/>
                  <a:gd name="T6" fmla="*/ 12 w 12"/>
                  <a:gd name="T7" fmla="*/ 48 h 48"/>
                  <a:gd name="T8" fmla="*/ 11 w 12"/>
                  <a:gd name="T9" fmla="*/ 0 h 48"/>
                  <a:gd name="T10" fmla="*/ 11 w 12"/>
                  <a:gd name="T11" fmla="*/ 5 h 48"/>
                </a:gdLst>
                <a:ahLst/>
                <a:cxnLst>
                  <a:cxn ang="0">
                    <a:pos x="T0" y="T1"/>
                  </a:cxn>
                  <a:cxn ang="0">
                    <a:pos x="T2" y="T3"/>
                  </a:cxn>
                  <a:cxn ang="0">
                    <a:pos x="T4" y="T5"/>
                  </a:cxn>
                  <a:cxn ang="0">
                    <a:pos x="T6" y="T7"/>
                  </a:cxn>
                  <a:cxn ang="0">
                    <a:pos x="T8" y="T9"/>
                  </a:cxn>
                  <a:cxn ang="0">
                    <a:pos x="T10" y="T11"/>
                  </a:cxn>
                </a:cxnLst>
                <a:rect l="0" t="0" r="r" b="b"/>
                <a:pathLst>
                  <a:path w="12" h="48">
                    <a:moveTo>
                      <a:pt x="11" y="5"/>
                    </a:moveTo>
                    <a:lnTo>
                      <a:pt x="0" y="7"/>
                    </a:lnTo>
                    <a:lnTo>
                      <a:pt x="3" y="48"/>
                    </a:lnTo>
                    <a:lnTo>
                      <a:pt x="12" y="48"/>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8" name="Freeform 721"/>
              <p:cNvSpPr>
                <a:spLocks/>
              </p:cNvSpPr>
              <p:nvPr/>
            </p:nvSpPr>
            <p:spPr bwMode="auto">
              <a:xfrm>
                <a:off x="6190" y="3692"/>
                <a:ext cx="18" cy="29"/>
              </a:xfrm>
              <a:custGeom>
                <a:avLst/>
                <a:gdLst>
                  <a:gd name="T0" fmla="*/ 3 w 13"/>
                  <a:gd name="T1" fmla="*/ 1 h 21"/>
                  <a:gd name="T2" fmla="*/ 13 w 13"/>
                  <a:gd name="T3" fmla="*/ 11 h 21"/>
                  <a:gd name="T4" fmla="*/ 13 w 13"/>
                  <a:gd name="T5" fmla="*/ 13 h 21"/>
                  <a:gd name="T6" fmla="*/ 12 w 13"/>
                  <a:gd name="T7" fmla="*/ 15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5"/>
                    </a:cubicBezTo>
                    <a:cubicBezTo>
                      <a:pt x="3" y="20"/>
                      <a:pt x="3" y="20"/>
                      <a:pt x="3" y="20"/>
                    </a:cubicBezTo>
                    <a:cubicBezTo>
                      <a:pt x="2" y="21"/>
                      <a:pt x="1" y="21"/>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3"/>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9" name="Freeform 722"/>
              <p:cNvSpPr>
                <a:spLocks/>
              </p:cNvSpPr>
              <p:nvPr/>
            </p:nvSpPr>
            <p:spPr bwMode="auto">
              <a:xfrm>
                <a:off x="6190" y="3692"/>
                <a:ext cx="12" cy="14"/>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3"/>
                    </a:cubicBezTo>
                    <a:cubicBezTo>
                      <a:pt x="0" y="2"/>
                      <a:pt x="0" y="1"/>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0" name="Freeform 723"/>
              <p:cNvSpPr>
                <a:spLocks/>
              </p:cNvSpPr>
              <p:nvPr/>
            </p:nvSpPr>
            <p:spPr bwMode="auto">
              <a:xfrm>
                <a:off x="6188" y="3692"/>
                <a:ext cx="15" cy="16"/>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1 h 11"/>
                  <a:gd name="T14" fmla="*/ 10 w 11"/>
                  <a:gd name="T15" fmla="*/ 7 h 11"/>
                  <a:gd name="T16" fmla="*/ 7 w 11"/>
                  <a:gd name="T17" fmla="*/ 10 h 11"/>
                  <a:gd name="T18" fmla="*/ 7 w 11"/>
                  <a:gd name="T19" fmla="*/ 10 h 11"/>
                  <a:gd name="T20" fmla="*/ 7 w 11"/>
                  <a:gd name="T21" fmla="*/ 10 h 11"/>
                  <a:gd name="T22" fmla="*/ 7 w 11"/>
                  <a:gd name="T23" fmla="*/ 10 h 11"/>
                  <a:gd name="T24" fmla="*/ 7 w 11"/>
                  <a:gd name="T25" fmla="*/ 10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0 h 11"/>
                  <a:gd name="T40" fmla="*/ 7 w 11"/>
                  <a:gd name="T41" fmla="*/ 11 h 11"/>
                  <a:gd name="T42" fmla="*/ 7 w 11"/>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1">
                    <a:moveTo>
                      <a:pt x="7" y="10"/>
                    </a:moveTo>
                    <a:cubicBezTo>
                      <a:pt x="7" y="10"/>
                      <a:pt x="7" y="10"/>
                      <a:pt x="7" y="10"/>
                    </a:cubicBezTo>
                    <a:cubicBezTo>
                      <a:pt x="4" y="6"/>
                      <a:pt x="2" y="4"/>
                      <a:pt x="2" y="4"/>
                    </a:cubicBezTo>
                    <a:cubicBezTo>
                      <a:pt x="1" y="3"/>
                      <a:pt x="1" y="3"/>
                      <a:pt x="1" y="3"/>
                    </a:cubicBezTo>
                    <a:cubicBezTo>
                      <a:pt x="1" y="2"/>
                      <a:pt x="1" y="2"/>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8"/>
                      <a:pt x="11" y="8"/>
                      <a:pt x="11" y="8"/>
                    </a:cubicBezTo>
                    <a:cubicBezTo>
                      <a:pt x="5" y="1"/>
                      <a:pt x="5" y="1"/>
                      <a:pt x="5" y="1"/>
                    </a:cubicBezTo>
                    <a:cubicBezTo>
                      <a:pt x="4" y="0"/>
                      <a:pt x="4" y="0"/>
                      <a:pt x="3" y="0"/>
                    </a:cubicBezTo>
                    <a:cubicBezTo>
                      <a:pt x="2" y="0"/>
                      <a:pt x="2" y="0"/>
                      <a:pt x="1" y="1"/>
                    </a:cubicBezTo>
                    <a:cubicBezTo>
                      <a:pt x="1" y="1"/>
                      <a:pt x="0" y="2"/>
                      <a:pt x="0" y="3"/>
                    </a:cubicBezTo>
                    <a:cubicBezTo>
                      <a:pt x="0" y="3"/>
                      <a:pt x="1" y="4"/>
                      <a:pt x="1" y="4"/>
                    </a:cubicBezTo>
                    <a:cubicBezTo>
                      <a:pt x="1" y="4"/>
                      <a:pt x="3" y="7"/>
                      <a:pt x="7" y="10"/>
                    </a:cubicBezTo>
                    <a:cubicBezTo>
                      <a:pt x="7" y="11"/>
                      <a:pt x="7" y="11"/>
                      <a:pt x="7" y="11"/>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1" name="Freeform 724"/>
              <p:cNvSpPr>
                <a:spLocks/>
              </p:cNvSpPr>
              <p:nvPr/>
            </p:nvSpPr>
            <p:spPr bwMode="auto">
              <a:xfrm>
                <a:off x="6157" y="3692"/>
                <a:ext cx="18" cy="29"/>
              </a:xfrm>
              <a:custGeom>
                <a:avLst/>
                <a:gdLst>
                  <a:gd name="T0" fmla="*/ 10 w 13"/>
                  <a:gd name="T1" fmla="*/ 1 h 21"/>
                  <a:gd name="T2" fmla="*/ 1 w 13"/>
                  <a:gd name="T3" fmla="*/ 11 h 21"/>
                  <a:gd name="T4" fmla="*/ 0 w 13"/>
                  <a:gd name="T5" fmla="*/ 13 h 21"/>
                  <a:gd name="T6" fmla="*/ 1 w 13"/>
                  <a:gd name="T7" fmla="*/ 15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5"/>
                    </a:cubicBezTo>
                    <a:cubicBezTo>
                      <a:pt x="10" y="20"/>
                      <a:pt x="10" y="20"/>
                      <a:pt x="10" y="20"/>
                    </a:cubicBezTo>
                    <a:cubicBezTo>
                      <a:pt x="11" y="21"/>
                      <a:pt x="12" y="21"/>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3"/>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2" name="Freeform 725"/>
              <p:cNvSpPr>
                <a:spLocks/>
              </p:cNvSpPr>
              <p:nvPr/>
            </p:nvSpPr>
            <p:spPr bwMode="auto">
              <a:xfrm>
                <a:off x="6162" y="3692"/>
                <a:ext cx="13"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3"/>
                    </a:cubicBezTo>
                    <a:cubicBezTo>
                      <a:pt x="9" y="2"/>
                      <a:pt x="9" y="1"/>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3" name="Freeform 726"/>
              <p:cNvSpPr>
                <a:spLocks/>
              </p:cNvSpPr>
              <p:nvPr/>
            </p:nvSpPr>
            <p:spPr bwMode="auto">
              <a:xfrm>
                <a:off x="6162" y="3692"/>
                <a:ext cx="14" cy="16"/>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7 h 11"/>
                  <a:gd name="T26" fmla="*/ 6 w 10"/>
                  <a:gd name="T27" fmla="*/ 1 h 11"/>
                  <a:gd name="T28" fmla="*/ 7 w 10"/>
                  <a:gd name="T29" fmla="*/ 1 h 11"/>
                  <a:gd name="T30" fmla="*/ 8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9" y="1"/>
                      <a:pt x="9" y="1"/>
                    </a:cubicBezTo>
                    <a:cubicBezTo>
                      <a:pt x="8" y="0"/>
                      <a:pt x="8" y="0"/>
                      <a:pt x="7" y="0"/>
                    </a:cubicBezTo>
                    <a:cubicBezTo>
                      <a:pt x="7" y="0"/>
                      <a:pt x="6" y="0"/>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8"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4" name="Freeform 727"/>
              <p:cNvSpPr>
                <a:spLocks/>
              </p:cNvSpPr>
              <p:nvPr/>
            </p:nvSpPr>
            <p:spPr bwMode="auto">
              <a:xfrm>
                <a:off x="6171" y="3692"/>
                <a:ext cx="23" cy="46"/>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0"/>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5" name="Oval 728"/>
              <p:cNvSpPr>
                <a:spLocks noChangeArrowheads="1"/>
              </p:cNvSpPr>
              <p:nvPr/>
            </p:nvSpPr>
            <p:spPr bwMode="auto">
              <a:xfrm>
                <a:off x="6238" y="3453"/>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6" name="Freeform 729"/>
              <p:cNvSpPr>
                <a:spLocks/>
              </p:cNvSpPr>
              <p:nvPr/>
            </p:nvSpPr>
            <p:spPr bwMode="auto">
              <a:xfrm>
                <a:off x="6232" y="3502"/>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7" name="Freeform 730"/>
              <p:cNvSpPr>
                <a:spLocks/>
              </p:cNvSpPr>
              <p:nvPr/>
            </p:nvSpPr>
            <p:spPr bwMode="auto">
              <a:xfrm>
                <a:off x="6247" y="3504"/>
                <a:ext cx="11" cy="46"/>
              </a:xfrm>
              <a:custGeom>
                <a:avLst/>
                <a:gdLst>
                  <a:gd name="T0" fmla="*/ 10 w 11"/>
                  <a:gd name="T1" fmla="*/ 5 h 46"/>
                  <a:gd name="T2" fmla="*/ 0 w 11"/>
                  <a:gd name="T3" fmla="*/ 7 h 46"/>
                  <a:gd name="T4" fmla="*/ 2 w 11"/>
                  <a:gd name="T5" fmla="*/ 46 h 46"/>
                  <a:gd name="T6" fmla="*/ 11 w 11"/>
                  <a:gd name="T7" fmla="*/ 46 h 46"/>
                  <a:gd name="T8" fmla="*/ 10 w 11"/>
                  <a:gd name="T9" fmla="*/ 0 h 46"/>
                  <a:gd name="T10" fmla="*/ 10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10" y="5"/>
                    </a:moveTo>
                    <a:lnTo>
                      <a:pt x="0" y="7"/>
                    </a:lnTo>
                    <a:lnTo>
                      <a:pt x="2" y="46"/>
                    </a:lnTo>
                    <a:lnTo>
                      <a:pt x="11" y="46"/>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8" name="Freeform 731"/>
              <p:cNvSpPr>
                <a:spLocks/>
              </p:cNvSpPr>
              <p:nvPr/>
            </p:nvSpPr>
            <p:spPr bwMode="auto">
              <a:xfrm>
                <a:off x="6253" y="3472"/>
                <a:ext cx="19" cy="28"/>
              </a:xfrm>
              <a:custGeom>
                <a:avLst/>
                <a:gdLst>
                  <a:gd name="T0" fmla="*/ 4 w 14"/>
                  <a:gd name="T1" fmla="*/ 1 h 20"/>
                  <a:gd name="T2" fmla="*/ 13 w 14"/>
                  <a:gd name="T3" fmla="*/ 11 h 20"/>
                  <a:gd name="T4" fmla="*/ 14 w 14"/>
                  <a:gd name="T5" fmla="*/ 13 h 20"/>
                  <a:gd name="T6" fmla="*/ 13 w 14"/>
                  <a:gd name="T7" fmla="*/ 14 h 20"/>
                  <a:gd name="T8" fmla="*/ 4 w 14"/>
                  <a:gd name="T9" fmla="*/ 20 h 20"/>
                  <a:gd name="T10" fmla="*/ 1 w 14"/>
                  <a:gd name="T11" fmla="*/ 19 h 20"/>
                  <a:gd name="T12" fmla="*/ 1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4" y="13"/>
                    </a:cubicBezTo>
                    <a:cubicBezTo>
                      <a:pt x="13" y="13"/>
                      <a:pt x="13" y="14"/>
                      <a:pt x="13" y="14"/>
                    </a:cubicBezTo>
                    <a:cubicBezTo>
                      <a:pt x="4" y="20"/>
                      <a:pt x="4" y="20"/>
                      <a:pt x="4" y="20"/>
                    </a:cubicBezTo>
                    <a:cubicBezTo>
                      <a:pt x="3" y="20"/>
                      <a:pt x="1" y="20"/>
                      <a:pt x="1" y="19"/>
                    </a:cubicBezTo>
                    <a:cubicBezTo>
                      <a:pt x="1" y="19"/>
                      <a:pt x="1" y="18"/>
                      <a:pt x="1" y="18"/>
                    </a:cubicBezTo>
                    <a:cubicBezTo>
                      <a:pt x="0" y="17"/>
                      <a:pt x="1" y="17"/>
                      <a:pt x="1" y="16"/>
                    </a:cubicBezTo>
                    <a:cubicBezTo>
                      <a:pt x="1" y="16"/>
                      <a:pt x="6" y="13"/>
                      <a:pt x="8" y="12"/>
                    </a:cubicBezTo>
                    <a:cubicBezTo>
                      <a:pt x="6" y="9"/>
                      <a:pt x="1" y="3"/>
                      <a:pt x="1" y="3"/>
                    </a:cubicBezTo>
                    <a:cubicBezTo>
                      <a:pt x="0"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9" name="Freeform 732"/>
              <p:cNvSpPr>
                <a:spLocks/>
              </p:cNvSpPr>
              <p:nvPr/>
            </p:nvSpPr>
            <p:spPr bwMode="auto">
              <a:xfrm>
                <a:off x="6253" y="3472"/>
                <a:ext cx="13" cy="14"/>
              </a:xfrm>
              <a:custGeom>
                <a:avLst/>
                <a:gdLst>
                  <a:gd name="T0" fmla="*/ 6 w 10"/>
                  <a:gd name="T1" fmla="*/ 10 h 10"/>
                  <a:gd name="T2" fmla="*/ 1 w 10"/>
                  <a:gd name="T3" fmla="*/ 3 h 10"/>
                  <a:gd name="T4" fmla="*/ 0 w 10"/>
                  <a:gd name="T5" fmla="*/ 2 h 10"/>
                  <a:gd name="T6" fmla="*/ 1 w 10"/>
                  <a:gd name="T7" fmla="*/ 0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3"/>
                      <a:pt x="1" y="3"/>
                    </a:cubicBezTo>
                    <a:cubicBezTo>
                      <a:pt x="0" y="3"/>
                      <a:pt x="0" y="2"/>
                      <a:pt x="0" y="2"/>
                    </a:cubicBezTo>
                    <a:cubicBezTo>
                      <a:pt x="0" y="1"/>
                      <a:pt x="1" y="1"/>
                      <a:pt x="1" y="0"/>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0" name="Freeform 733"/>
              <p:cNvSpPr>
                <a:spLocks/>
              </p:cNvSpPr>
              <p:nvPr/>
            </p:nvSpPr>
            <p:spPr bwMode="auto">
              <a:xfrm>
                <a:off x="6253" y="3472"/>
                <a:ext cx="13" cy="14"/>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3" y="6"/>
                      <a:pt x="1" y="3"/>
                      <a:pt x="1" y="3"/>
                    </a:cubicBezTo>
                    <a:cubicBezTo>
                      <a:pt x="1" y="3"/>
                      <a:pt x="1" y="2"/>
                      <a:pt x="1" y="2"/>
                    </a:cubicBezTo>
                    <a:cubicBezTo>
                      <a:pt x="1" y="1"/>
                      <a:pt x="1" y="1"/>
                      <a:pt x="1" y="1"/>
                    </a:cubicBezTo>
                    <a:cubicBezTo>
                      <a:pt x="2" y="0"/>
                      <a:pt x="2" y="0"/>
                      <a:pt x="2" y="0"/>
                    </a:cubicBezTo>
                    <a:cubicBezTo>
                      <a:pt x="3" y="0"/>
                      <a:pt x="3" y="0"/>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1" y="4"/>
                    </a:cubicBezTo>
                    <a:cubicBezTo>
                      <a:pt x="1"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1" name="Freeform 734"/>
              <p:cNvSpPr>
                <a:spLocks/>
              </p:cNvSpPr>
              <p:nvPr/>
            </p:nvSpPr>
            <p:spPr bwMode="auto">
              <a:xfrm>
                <a:off x="6220" y="3472"/>
                <a:ext cx="19" cy="28"/>
              </a:xfrm>
              <a:custGeom>
                <a:avLst/>
                <a:gdLst>
                  <a:gd name="T0" fmla="*/ 10 w 14"/>
                  <a:gd name="T1" fmla="*/ 1 h 20"/>
                  <a:gd name="T2" fmla="*/ 1 w 14"/>
                  <a:gd name="T3" fmla="*/ 11 h 20"/>
                  <a:gd name="T4" fmla="*/ 1 w 14"/>
                  <a:gd name="T5" fmla="*/ 13 h 20"/>
                  <a:gd name="T6" fmla="*/ 2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3"/>
                    </a:cubicBezTo>
                    <a:cubicBezTo>
                      <a:pt x="1" y="13"/>
                      <a:pt x="1" y="14"/>
                      <a:pt x="2" y="14"/>
                    </a:cubicBezTo>
                    <a:cubicBezTo>
                      <a:pt x="10" y="20"/>
                      <a:pt x="10" y="20"/>
                      <a:pt x="10" y="20"/>
                    </a:cubicBezTo>
                    <a:cubicBezTo>
                      <a:pt x="11" y="20"/>
                      <a:pt x="13" y="20"/>
                      <a:pt x="13" y="19"/>
                    </a:cubicBezTo>
                    <a:cubicBezTo>
                      <a:pt x="14"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2" name="Freeform 735"/>
              <p:cNvSpPr>
                <a:spLocks/>
              </p:cNvSpPr>
              <p:nvPr/>
            </p:nvSpPr>
            <p:spPr bwMode="auto">
              <a:xfrm>
                <a:off x="6227" y="3472"/>
                <a:ext cx="12" cy="14"/>
              </a:xfrm>
              <a:custGeom>
                <a:avLst/>
                <a:gdLst>
                  <a:gd name="T0" fmla="*/ 3 w 9"/>
                  <a:gd name="T1" fmla="*/ 10 h 10"/>
                  <a:gd name="T2" fmla="*/ 8 w 9"/>
                  <a:gd name="T3" fmla="*/ 3 h 10"/>
                  <a:gd name="T4" fmla="*/ 9 w 9"/>
                  <a:gd name="T5" fmla="*/ 2 h 10"/>
                  <a:gd name="T6" fmla="*/ 8 w 9"/>
                  <a:gd name="T7" fmla="*/ 0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3" name="Freeform 736"/>
              <p:cNvSpPr>
                <a:spLocks/>
              </p:cNvSpPr>
              <p:nvPr/>
            </p:nvSpPr>
            <p:spPr bwMode="auto">
              <a:xfrm>
                <a:off x="6225" y="3472"/>
                <a:ext cx="14" cy="14"/>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7 w 10"/>
                  <a:gd name="T27" fmla="*/ 1 h 10"/>
                  <a:gd name="T28" fmla="*/ 8 w 10"/>
                  <a:gd name="T29" fmla="*/ 0 h 10"/>
                  <a:gd name="T30" fmla="*/ 9 w 10"/>
                  <a:gd name="T31" fmla="*/ 1 h 10"/>
                  <a:gd name="T32" fmla="*/ 9 w 10"/>
                  <a:gd name="T33" fmla="*/ 2 h 10"/>
                  <a:gd name="T34" fmla="*/ 9 w 10"/>
                  <a:gd name="T35" fmla="*/ 3 h 10"/>
                  <a:gd name="T36" fmla="*/ 4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0"/>
                      <a:pt x="7" y="0"/>
                      <a:pt x="8" y="0"/>
                    </a:cubicBezTo>
                    <a:cubicBezTo>
                      <a:pt x="8" y="0"/>
                      <a:pt x="9" y="0"/>
                      <a:pt x="9" y="1"/>
                    </a:cubicBezTo>
                    <a:cubicBezTo>
                      <a:pt x="9" y="1"/>
                      <a:pt x="9" y="1"/>
                      <a:pt x="9" y="2"/>
                    </a:cubicBezTo>
                    <a:cubicBezTo>
                      <a:pt x="9" y="2"/>
                      <a:pt x="9"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4" name="Freeform 737"/>
              <p:cNvSpPr>
                <a:spLocks/>
              </p:cNvSpPr>
              <p:nvPr/>
            </p:nvSpPr>
            <p:spPr bwMode="auto">
              <a:xfrm>
                <a:off x="6234" y="3471"/>
                <a:ext cx="24"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7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5" name="Oval 738"/>
              <p:cNvSpPr>
                <a:spLocks noChangeArrowheads="1"/>
              </p:cNvSpPr>
              <p:nvPr/>
            </p:nvSpPr>
            <p:spPr bwMode="auto">
              <a:xfrm>
                <a:off x="6238" y="3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6" name="Freeform 739"/>
              <p:cNvSpPr>
                <a:spLocks/>
              </p:cNvSpPr>
              <p:nvPr/>
            </p:nvSpPr>
            <p:spPr bwMode="auto">
              <a:xfrm>
                <a:off x="6232" y="3613"/>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7" name="Freeform 740"/>
              <p:cNvSpPr>
                <a:spLocks/>
              </p:cNvSpPr>
              <p:nvPr/>
            </p:nvSpPr>
            <p:spPr bwMode="auto">
              <a:xfrm>
                <a:off x="6247" y="3615"/>
                <a:ext cx="11" cy="46"/>
              </a:xfrm>
              <a:custGeom>
                <a:avLst/>
                <a:gdLst>
                  <a:gd name="T0" fmla="*/ 10 w 11"/>
                  <a:gd name="T1" fmla="*/ 4 h 46"/>
                  <a:gd name="T2" fmla="*/ 0 w 11"/>
                  <a:gd name="T3" fmla="*/ 5 h 46"/>
                  <a:gd name="T4" fmla="*/ 2 w 11"/>
                  <a:gd name="T5" fmla="*/ 46 h 46"/>
                  <a:gd name="T6" fmla="*/ 11 w 11"/>
                  <a:gd name="T7" fmla="*/ 46 h 46"/>
                  <a:gd name="T8" fmla="*/ 10 w 11"/>
                  <a:gd name="T9" fmla="*/ 0 h 46"/>
                  <a:gd name="T10" fmla="*/ 10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10" y="4"/>
                    </a:moveTo>
                    <a:lnTo>
                      <a:pt x="0" y="5"/>
                    </a:lnTo>
                    <a:lnTo>
                      <a:pt x="2" y="46"/>
                    </a:lnTo>
                    <a:lnTo>
                      <a:pt x="11" y="46"/>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8" name="Freeform 741"/>
              <p:cNvSpPr>
                <a:spLocks/>
              </p:cNvSpPr>
              <p:nvPr/>
            </p:nvSpPr>
            <p:spPr bwMode="auto">
              <a:xfrm>
                <a:off x="6253" y="3582"/>
                <a:ext cx="19" cy="28"/>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4" y="13"/>
                    </a:cubicBezTo>
                    <a:cubicBezTo>
                      <a:pt x="13" y="14"/>
                      <a:pt x="13" y="14"/>
                      <a:pt x="13" y="15"/>
                    </a:cubicBezTo>
                    <a:cubicBezTo>
                      <a:pt x="4" y="20"/>
                      <a:pt x="4" y="20"/>
                      <a:pt x="4" y="20"/>
                    </a:cubicBezTo>
                    <a:cubicBezTo>
                      <a:pt x="3" y="21"/>
                      <a:pt x="1" y="21"/>
                      <a:pt x="1" y="20"/>
                    </a:cubicBezTo>
                    <a:cubicBezTo>
                      <a:pt x="1" y="19"/>
                      <a:pt x="1" y="19"/>
                      <a:pt x="1" y="19"/>
                    </a:cubicBezTo>
                    <a:cubicBezTo>
                      <a:pt x="0" y="18"/>
                      <a:pt x="1" y="17"/>
                      <a:pt x="1" y="17"/>
                    </a:cubicBezTo>
                    <a:cubicBezTo>
                      <a:pt x="1" y="17"/>
                      <a:pt x="6" y="14"/>
                      <a:pt x="8" y="13"/>
                    </a:cubicBezTo>
                    <a:cubicBezTo>
                      <a:pt x="6" y="10"/>
                      <a:pt x="1" y="4"/>
                      <a:pt x="1" y="4"/>
                    </a:cubicBezTo>
                    <a:cubicBezTo>
                      <a:pt x="0"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9" name="Freeform 742"/>
              <p:cNvSpPr>
                <a:spLocks/>
              </p:cNvSpPr>
              <p:nvPr/>
            </p:nvSpPr>
            <p:spPr bwMode="auto">
              <a:xfrm>
                <a:off x="6253" y="3582"/>
                <a:ext cx="13" cy="13"/>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0" name="Freeform 743"/>
              <p:cNvSpPr>
                <a:spLocks/>
              </p:cNvSpPr>
              <p:nvPr/>
            </p:nvSpPr>
            <p:spPr bwMode="auto">
              <a:xfrm>
                <a:off x="6253" y="3582"/>
                <a:ext cx="13"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7"/>
                      <a:pt x="1" y="4"/>
                      <a:pt x="1" y="4"/>
                    </a:cubicBezTo>
                    <a:cubicBezTo>
                      <a:pt x="1" y="4"/>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1"/>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1" name="Freeform 744"/>
              <p:cNvSpPr>
                <a:spLocks/>
              </p:cNvSpPr>
              <p:nvPr/>
            </p:nvSpPr>
            <p:spPr bwMode="auto">
              <a:xfrm>
                <a:off x="6220" y="3582"/>
                <a:ext cx="19" cy="28"/>
              </a:xfrm>
              <a:custGeom>
                <a:avLst/>
                <a:gdLst>
                  <a:gd name="T0" fmla="*/ 10 w 14"/>
                  <a:gd name="T1" fmla="*/ 1 h 21"/>
                  <a:gd name="T2" fmla="*/ 1 w 14"/>
                  <a:gd name="T3" fmla="*/ 12 h 21"/>
                  <a:gd name="T4" fmla="*/ 1 w 14"/>
                  <a:gd name="T5" fmla="*/ 13 h 21"/>
                  <a:gd name="T6" fmla="*/ 2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1" y="13"/>
                    </a:cubicBezTo>
                    <a:cubicBezTo>
                      <a:pt x="1" y="14"/>
                      <a:pt x="1" y="14"/>
                      <a:pt x="2" y="15"/>
                    </a:cubicBezTo>
                    <a:cubicBezTo>
                      <a:pt x="10" y="20"/>
                      <a:pt x="10" y="20"/>
                      <a:pt x="10" y="20"/>
                    </a:cubicBezTo>
                    <a:cubicBezTo>
                      <a:pt x="11" y="21"/>
                      <a:pt x="13" y="21"/>
                      <a:pt x="13" y="20"/>
                    </a:cubicBezTo>
                    <a:cubicBezTo>
                      <a:pt x="14"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4"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2" name="Freeform 745"/>
              <p:cNvSpPr>
                <a:spLocks/>
              </p:cNvSpPr>
              <p:nvPr/>
            </p:nvSpPr>
            <p:spPr bwMode="auto">
              <a:xfrm>
                <a:off x="6227" y="3582"/>
                <a:ext cx="12" cy="13"/>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3" name="Freeform 746"/>
              <p:cNvSpPr>
                <a:spLocks/>
              </p:cNvSpPr>
              <p:nvPr/>
            </p:nvSpPr>
            <p:spPr bwMode="auto">
              <a:xfrm>
                <a:off x="6225" y="3582"/>
                <a:ext cx="14" cy="15"/>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9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1"/>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9" y="2"/>
                      <a:pt x="9" y="3"/>
                    </a:cubicBezTo>
                    <a:cubicBezTo>
                      <a:pt x="9"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4" name="Freeform 747"/>
              <p:cNvSpPr>
                <a:spLocks/>
              </p:cNvSpPr>
              <p:nvPr/>
            </p:nvSpPr>
            <p:spPr bwMode="auto">
              <a:xfrm>
                <a:off x="6234" y="3582"/>
                <a:ext cx="24"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7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5" name="Oval 748"/>
              <p:cNvSpPr>
                <a:spLocks noChangeArrowheads="1"/>
              </p:cNvSpPr>
              <p:nvPr/>
            </p:nvSpPr>
            <p:spPr bwMode="auto">
              <a:xfrm>
                <a:off x="6238" y="3675"/>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6" name="Freeform 749"/>
              <p:cNvSpPr>
                <a:spLocks/>
              </p:cNvSpPr>
              <p:nvPr/>
            </p:nvSpPr>
            <p:spPr bwMode="auto">
              <a:xfrm>
                <a:off x="6232" y="3723"/>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7" name="Freeform 750"/>
              <p:cNvSpPr>
                <a:spLocks/>
              </p:cNvSpPr>
              <p:nvPr/>
            </p:nvSpPr>
            <p:spPr bwMode="auto">
              <a:xfrm>
                <a:off x="6247" y="3724"/>
                <a:ext cx="11" cy="48"/>
              </a:xfrm>
              <a:custGeom>
                <a:avLst/>
                <a:gdLst>
                  <a:gd name="T0" fmla="*/ 10 w 11"/>
                  <a:gd name="T1" fmla="*/ 5 h 48"/>
                  <a:gd name="T2" fmla="*/ 0 w 11"/>
                  <a:gd name="T3" fmla="*/ 7 h 48"/>
                  <a:gd name="T4" fmla="*/ 2 w 11"/>
                  <a:gd name="T5" fmla="*/ 48 h 48"/>
                  <a:gd name="T6" fmla="*/ 11 w 11"/>
                  <a:gd name="T7" fmla="*/ 48 h 48"/>
                  <a:gd name="T8" fmla="*/ 10 w 11"/>
                  <a:gd name="T9" fmla="*/ 0 h 48"/>
                  <a:gd name="T10" fmla="*/ 10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10" y="5"/>
                    </a:moveTo>
                    <a:lnTo>
                      <a:pt x="0" y="7"/>
                    </a:lnTo>
                    <a:lnTo>
                      <a:pt x="2" y="48"/>
                    </a:lnTo>
                    <a:lnTo>
                      <a:pt x="11" y="48"/>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8" name="Freeform 751"/>
              <p:cNvSpPr>
                <a:spLocks/>
              </p:cNvSpPr>
              <p:nvPr/>
            </p:nvSpPr>
            <p:spPr bwMode="auto">
              <a:xfrm>
                <a:off x="6253" y="3692"/>
                <a:ext cx="19" cy="29"/>
              </a:xfrm>
              <a:custGeom>
                <a:avLst/>
                <a:gdLst>
                  <a:gd name="T0" fmla="*/ 4 w 14"/>
                  <a:gd name="T1" fmla="*/ 1 h 21"/>
                  <a:gd name="T2" fmla="*/ 13 w 14"/>
                  <a:gd name="T3" fmla="*/ 11 h 21"/>
                  <a:gd name="T4" fmla="*/ 14 w 14"/>
                  <a:gd name="T5" fmla="*/ 13 h 21"/>
                  <a:gd name="T6" fmla="*/ 13 w 14"/>
                  <a:gd name="T7" fmla="*/ 15 h 21"/>
                  <a:gd name="T8" fmla="*/ 4 w 14"/>
                  <a:gd name="T9" fmla="*/ 20 h 21"/>
                  <a:gd name="T10" fmla="*/ 1 w 14"/>
                  <a:gd name="T11" fmla="*/ 20 h 21"/>
                  <a:gd name="T12" fmla="*/ 1 w 14"/>
                  <a:gd name="T13" fmla="*/ 18 h 21"/>
                  <a:gd name="T14" fmla="*/ 1 w 14"/>
                  <a:gd name="T15" fmla="*/ 17 h 21"/>
                  <a:gd name="T16" fmla="*/ 8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4" y="13"/>
                    </a:cubicBezTo>
                    <a:cubicBezTo>
                      <a:pt x="13" y="14"/>
                      <a:pt x="13" y="14"/>
                      <a:pt x="13" y="15"/>
                    </a:cubicBezTo>
                    <a:cubicBezTo>
                      <a:pt x="4" y="20"/>
                      <a:pt x="4" y="20"/>
                      <a:pt x="4" y="20"/>
                    </a:cubicBezTo>
                    <a:cubicBezTo>
                      <a:pt x="3" y="21"/>
                      <a:pt x="1" y="21"/>
                      <a:pt x="1" y="20"/>
                    </a:cubicBezTo>
                    <a:cubicBezTo>
                      <a:pt x="1" y="19"/>
                      <a:pt x="1" y="19"/>
                      <a:pt x="1" y="18"/>
                    </a:cubicBezTo>
                    <a:cubicBezTo>
                      <a:pt x="0" y="18"/>
                      <a:pt x="1" y="17"/>
                      <a:pt x="1" y="17"/>
                    </a:cubicBezTo>
                    <a:cubicBezTo>
                      <a:pt x="1" y="17"/>
                      <a:pt x="6" y="14"/>
                      <a:pt x="8" y="12"/>
                    </a:cubicBezTo>
                    <a:cubicBezTo>
                      <a:pt x="6" y="10"/>
                      <a:pt x="1" y="4"/>
                      <a:pt x="1" y="4"/>
                    </a:cubicBezTo>
                    <a:cubicBezTo>
                      <a:pt x="0" y="3"/>
                      <a:pt x="0" y="3"/>
                      <a:pt x="0" y="3"/>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9" name="Freeform 752"/>
              <p:cNvSpPr>
                <a:spLocks/>
              </p:cNvSpPr>
              <p:nvPr/>
            </p:nvSpPr>
            <p:spPr bwMode="auto">
              <a:xfrm>
                <a:off x="6253" y="3692"/>
                <a:ext cx="13"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3"/>
                      <a:pt x="0" y="3"/>
                      <a:pt x="0" y="3"/>
                    </a:cubicBezTo>
                    <a:cubicBezTo>
                      <a:pt x="0" y="2"/>
                      <a:pt x="1" y="1"/>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0" name="Freeform 753"/>
              <p:cNvSpPr>
                <a:spLocks/>
              </p:cNvSpPr>
              <p:nvPr/>
            </p:nvSpPr>
            <p:spPr bwMode="auto">
              <a:xfrm>
                <a:off x="6253" y="3692"/>
                <a:ext cx="13" cy="16"/>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1 h 11"/>
                  <a:gd name="T14" fmla="*/ 9 w 10"/>
                  <a:gd name="T15" fmla="*/ 7 h 11"/>
                  <a:gd name="T16" fmla="*/ 6 w 10"/>
                  <a:gd name="T17" fmla="*/ 10 h 11"/>
                  <a:gd name="T18" fmla="*/ 6 w 10"/>
                  <a:gd name="T19" fmla="*/ 10 h 11"/>
                  <a:gd name="T20" fmla="*/ 7 w 10"/>
                  <a:gd name="T21" fmla="*/ 10 h 11"/>
                  <a:gd name="T22" fmla="*/ 6 w 10"/>
                  <a:gd name="T23" fmla="*/ 10 h 11"/>
                  <a:gd name="T24" fmla="*/ 7 w 10"/>
                  <a:gd name="T25" fmla="*/ 10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0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6"/>
                      <a:pt x="1" y="4"/>
                      <a:pt x="1" y="4"/>
                    </a:cubicBezTo>
                    <a:cubicBezTo>
                      <a:pt x="1" y="3"/>
                      <a:pt x="1" y="3"/>
                      <a:pt x="1" y="3"/>
                    </a:cubicBezTo>
                    <a:cubicBezTo>
                      <a:pt x="1" y="2"/>
                      <a:pt x="1" y="2"/>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8"/>
                      <a:pt x="10" y="8"/>
                      <a:pt x="10" y="8"/>
                    </a:cubicBezTo>
                    <a:cubicBezTo>
                      <a:pt x="4" y="1"/>
                      <a:pt x="4" y="1"/>
                      <a:pt x="4" y="1"/>
                    </a:cubicBezTo>
                    <a:cubicBezTo>
                      <a:pt x="4" y="0"/>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1" name="Freeform 754"/>
              <p:cNvSpPr>
                <a:spLocks/>
              </p:cNvSpPr>
              <p:nvPr/>
            </p:nvSpPr>
            <p:spPr bwMode="auto">
              <a:xfrm>
                <a:off x="6220" y="3692"/>
                <a:ext cx="19" cy="29"/>
              </a:xfrm>
              <a:custGeom>
                <a:avLst/>
                <a:gdLst>
                  <a:gd name="T0" fmla="*/ 10 w 14"/>
                  <a:gd name="T1" fmla="*/ 1 h 21"/>
                  <a:gd name="T2" fmla="*/ 1 w 14"/>
                  <a:gd name="T3" fmla="*/ 11 h 21"/>
                  <a:gd name="T4" fmla="*/ 1 w 14"/>
                  <a:gd name="T5" fmla="*/ 13 h 21"/>
                  <a:gd name="T6" fmla="*/ 2 w 14"/>
                  <a:gd name="T7" fmla="*/ 15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2" y="15"/>
                    </a:cubicBezTo>
                    <a:cubicBezTo>
                      <a:pt x="10" y="20"/>
                      <a:pt x="10" y="20"/>
                      <a:pt x="10" y="20"/>
                    </a:cubicBezTo>
                    <a:cubicBezTo>
                      <a:pt x="11" y="21"/>
                      <a:pt x="13" y="21"/>
                      <a:pt x="13" y="20"/>
                    </a:cubicBezTo>
                    <a:cubicBezTo>
                      <a:pt x="14" y="19"/>
                      <a:pt x="14" y="19"/>
                      <a:pt x="14" y="18"/>
                    </a:cubicBezTo>
                    <a:cubicBezTo>
                      <a:pt x="14" y="18"/>
                      <a:pt x="13" y="17"/>
                      <a:pt x="13" y="17"/>
                    </a:cubicBezTo>
                    <a:cubicBezTo>
                      <a:pt x="13" y="17"/>
                      <a:pt x="8" y="14"/>
                      <a:pt x="6" y="12"/>
                    </a:cubicBezTo>
                    <a:cubicBezTo>
                      <a:pt x="8" y="10"/>
                      <a:pt x="13" y="4"/>
                      <a:pt x="13" y="4"/>
                    </a:cubicBezTo>
                    <a:cubicBezTo>
                      <a:pt x="14" y="3"/>
                      <a:pt x="14" y="3"/>
                      <a:pt x="14" y="3"/>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2" name="Freeform 755"/>
              <p:cNvSpPr>
                <a:spLocks/>
              </p:cNvSpPr>
              <p:nvPr/>
            </p:nvSpPr>
            <p:spPr bwMode="auto">
              <a:xfrm>
                <a:off x="6227" y="3692"/>
                <a:ext cx="12"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3"/>
                    </a:cubicBezTo>
                    <a:cubicBezTo>
                      <a:pt x="9" y="2"/>
                      <a:pt x="9" y="1"/>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3" name="Freeform 756"/>
              <p:cNvSpPr>
                <a:spLocks/>
              </p:cNvSpPr>
              <p:nvPr/>
            </p:nvSpPr>
            <p:spPr bwMode="auto">
              <a:xfrm>
                <a:off x="6225" y="3692"/>
                <a:ext cx="14" cy="16"/>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7 w 10"/>
                  <a:gd name="T27" fmla="*/ 1 h 11"/>
                  <a:gd name="T28" fmla="*/ 8 w 10"/>
                  <a:gd name="T29" fmla="*/ 1 h 11"/>
                  <a:gd name="T30" fmla="*/ 9 w 10"/>
                  <a:gd name="T31" fmla="*/ 1 h 11"/>
                  <a:gd name="T32" fmla="*/ 9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6"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2"/>
                      <a:pt x="9" y="2"/>
                      <a:pt x="9" y="3"/>
                    </a:cubicBezTo>
                    <a:cubicBezTo>
                      <a:pt x="9"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4" name="Freeform 757"/>
              <p:cNvSpPr>
                <a:spLocks/>
              </p:cNvSpPr>
              <p:nvPr/>
            </p:nvSpPr>
            <p:spPr bwMode="auto">
              <a:xfrm>
                <a:off x="6234" y="3692"/>
                <a:ext cx="24" cy="46"/>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9 h 33"/>
                  <a:gd name="T12" fmla="*/ 17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9"/>
                      <a:pt x="17" y="19"/>
                      <a:pt x="17" y="19"/>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5" name="Oval 758"/>
              <p:cNvSpPr>
                <a:spLocks noChangeArrowheads="1"/>
              </p:cNvSpPr>
              <p:nvPr/>
            </p:nvSpPr>
            <p:spPr bwMode="auto">
              <a:xfrm>
                <a:off x="6302" y="3453"/>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6" name="Freeform 759"/>
              <p:cNvSpPr>
                <a:spLocks/>
              </p:cNvSpPr>
              <p:nvPr/>
            </p:nvSpPr>
            <p:spPr bwMode="auto">
              <a:xfrm>
                <a:off x="6295" y="3502"/>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7" name="Freeform 760"/>
              <p:cNvSpPr>
                <a:spLocks/>
              </p:cNvSpPr>
              <p:nvPr/>
            </p:nvSpPr>
            <p:spPr bwMode="auto">
              <a:xfrm>
                <a:off x="6310" y="3504"/>
                <a:ext cx="13" cy="46"/>
              </a:xfrm>
              <a:custGeom>
                <a:avLst/>
                <a:gdLst>
                  <a:gd name="T0" fmla="*/ 10 w 13"/>
                  <a:gd name="T1" fmla="*/ 5 h 46"/>
                  <a:gd name="T2" fmla="*/ 0 w 13"/>
                  <a:gd name="T3" fmla="*/ 7 h 46"/>
                  <a:gd name="T4" fmla="*/ 2 w 13"/>
                  <a:gd name="T5" fmla="*/ 46 h 46"/>
                  <a:gd name="T6" fmla="*/ 13 w 13"/>
                  <a:gd name="T7" fmla="*/ 46 h 46"/>
                  <a:gd name="T8" fmla="*/ 11 w 13"/>
                  <a:gd name="T9" fmla="*/ 0 h 46"/>
                  <a:gd name="T10" fmla="*/ 10 w 13"/>
                  <a:gd name="T11" fmla="*/ 5 h 46"/>
                </a:gdLst>
                <a:ahLst/>
                <a:cxnLst>
                  <a:cxn ang="0">
                    <a:pos x="T0" y="T1"/>
                  </a:cxn>
                  <a:cxn ang="0">
                    <a:pos x="T2" y="T3"/>
                  </a:cxn>
                  <a:cxn ang="0">
                    <a:pos x="T4" y="T5"/>
                  </a:cxn>
                  <a:cxn ang="0">
                    <a:pos x="T6" y="T7"/>
                  </a:cxn>
                  <a:cxn ang="0">
                    <a:pos x="T8" y="T9"/>
                  </a:cxn>
                  <a:cxn ang="0">
                    <a:pos x="T10" y="T11"/>
                  </a:cxn>
                </a:cxnLst>
                <a:rect l="0" t="0" r="r" b="b"/>
                <a:pathLst>
                  <a:path w="13" h="46">
                    <a:moveTo>
                      <a:pt x="10" y="5"/>
                    </a:moveTo>
                    <a:lnTo>
                      <a:pt x="0" y="7"/>
                    </a:lnTo>
                    <a:lnTo>
                      <a:pt x="2" y="46"/>
                    </a:lnTo>
                    <a:lnTo>
                      <a:pt x="13" y="46"/>
                    </a:lnTo>
                    <a:lnTo>
                      <a:pt x="11"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8" name="Freeform 761"/>
              <p:cNvSpPr>
                <a:spLocks/>
              </p:cNvSpPr>
              <p:nvPr/>
            </p:nvSpPr>
            <p:spPr bwMode="auto">
              <a:xfrm>
                <a:off x="6317" y="3472"/>
                <a:ext cx="18" cy="28"/>
              </a:xfrm>
              <a:custGeom>
                <a:avLst/>
                <a:gdLst>
                  <a:gd name="T0" fmla="*/ 3 w 13"/>
                  <a:gd name="T1" fmla="*/ 1 h 20"/>
                  <a:gd name="T2" fmla="*/ 13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9" name="Freeform 762"/>
              <p:cNvSpPr>
                <a:spLocks/>
              </p:cNvSpPr>
              <p:nvPr/>
            </p:nvSpPr>
            <p:spPr bwMode="auto">
              <a:xfrm>
                <a:off x="6317" y="3472"/>
                <a:ext cx="12" cy="14"/>
              </a:xfrm>
              <a:custGeom>
                <a:avLst/>
                <a:gdLst>
                  <a:gd name="T0" fmla="*/ 6 w 9"/>
                  <a:gd name="T1" fmla="*/ 10 h 10"/>
                  <a:gd name="T2" fmla="*/ 0 w 9"/>
                  <a:gd name="T3" fmla="*/ 3 h 10"/>
                  <a:gd name="T4" fmla="*/ 0 w 9"/>
                  <a:gd name="T5" fmla="*/ 2 h 10"/>
                  <a:gd name="T6" fmla="*/ 0 w 9"/>
                  <a:gd name="T7" fmla="*/ 0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0" name="Freeform 763"/>
              <p:cNvSpPr>
                <a:spLocks/>
              </p:cNvSpPr>
              <p:nvPr/>
            </p:nvSpPr>
            <p:spPr bwMode="auto">
              <a:xfrm>
                <a:off x="6316" y="3472"/>
                <a:ext cx="15" cy="14"/>
              </a:xfrm>
              <a:custGeom>
                <a:avLst/>
                <a:gdLst>
                  <a:gd name="T0" fmla="*/ 7 w 11"/>
                  <a:gd name="T1" fmla="*/ 10 h 10"/>
                  <a:gd name="T2" fmla="*/ 7 w 11"/>
                  <a:gd name="T3" fmla="*/ 9 h 10"/>
                  <a:gd name="T4" fmla="*/ 2 w 11"/>
                  <a:gd name="T5" fmla="*/ 3 h 10"/>
                  <a:gd name="T6" fmla="*/ 1 w 11"/>
                  <a:gd name="T7" fmla="*/ 2 h 10"/>
                  <a:gd name="T8" fmla="*/ 2 w 11"/>
                  <a:gd name="T9" fmla="*/ 1 h 10"/>
                  <a:gd name="T10" fmla="*/ 3 w 11"/>
                  <a:gd name="T11" fmla="*/ 0 h 10"/>
                  <a:gd name="T12" fmla="*/ 4 w 11"/>
                  <a:gd name="T13" fmla="*/ 1 h 10"/>
                  <a:gd name="T14" fmla="*/ 10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2" y="3"/>
                      <a:pt x="2" y="3"/>
                    </a:cubicBezTo>
                    <a:cubicBezTo>
                      <a:pt x="1" y="3"/>
                      <a:pt x="1" y="2"/>
                      <a:pt x="1" y="2"/>
                    </a:cubicBezTo>
                    <a:cubicBezTo>
                      <a:pt x="1" y="1"/>
                      <a:pt x="1" y="1"/>
                      <a:pt x="2" y="1"/>
                    </a:cubicBezTo>
                    <a:cubicBezTo>
                      <a:pt x="2" y="0"/>
                      <a:pt x="2" y="0"/>
                      <a:pt x="3" y="0"/>
                    </a:cubicBezTo>
                    <a:cubicBezTo>
                      <a:pt x="3" y="0"/>
                      <a:pt x="4" y="0"/>
                      <a:pt x="4" y="1"/>
                    </a:cubicBezTo>
                    <a:cubicBezTo>
                      <a:pt x="10" y="7"/>
                      <a:pt x="10" y="7"/>
                      <a:pt x="10"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0"/>
                      <a:pt x="5" y="0"/>
                      <a:pt x="5" y="0"/>
                    </a:cubicBezTo>
                    <a:cubicBezTo>
                      <a:pt x="4" y="0"/>
                      <a:pt x="3" y="0"/>
                      <a:pt x="3" y="0"/>
                    </a:cubicBezTo>
                    <a:cubicBezTo>
                      <a:pt x="2" y="0"/>
                      <a:pt x="2" y="0"/>
                      <a:pt x="1" y="0"/>
                    </a:cubicBezTo>
                    <a:cubicBezTo>
                      <a:pt x="1" y="1"/>
                      <a:pt x="0" y="1"/>
                      <a:pt x="0" y="2"/>
                    </a:cubicBezTo>
                    <a:cubicBezTo>
                      <a:pt x="0" y="3"/>
                      <a:pt x="1" y="3"/>
                      <a:pt x="1" y="4"/>
                    </a:cubicBezTo>
                    <a:cubicBezTo>
                      <a:pt x="1" y="4"/>
                      <a:pt x="3" y="6"/>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1" name="Freeform 764"/>
              <p:cNvSpPr>
                <a:spLocks/>
              </p:cNvSpPr>
              <p:nvPr/>
            </p:nvSpPr>
            <p:spPr bwMode="auto">
              <a:xfrm>
                <a:off x="6284" y="3472"/>
                <a:ext cx="18" cy="28"/>
              </a:xfrm>
              <a:custGeom>
                <a:avLst/>
                <a:gdLst>
                  <a:gd name="T0" fmla="*/ 10 w 13"/>
                  <a:gd name="T1" fmla="*/ 1 h 20"/>
                  <a:gd name="T2" fmla="*/ 1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3"/>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2" name="Freeform 765"/>
              <p:cNvSpPr>
                <a:spLocks/>
              </p:cNvSpPr>
              <p:nvPr/>
            </p:nvSpPr>
            <p:spPr bwMode="auto">
              <a:xfrm>
                <a:off x="6290" y="3472"/>
                <a:ext cx="12" cy="14"/>
              </a:xfrm>
              <a:custGeom>
                <a:avLst/>
                <a:gdLst>
                  <a:gd name="T0" fmla="*/ 3 w 9"/>
                  <a:gd name="T1" fmla="*/ 10 h 10"/>
                  <a:gd name="T2" fmla="*/ 9 w 9"/>
                  <a:gd name="T3" fmla="*/ 3 h 10"/>
                  <a:gd name="T4" fmla="*/ 9 w 9"/>
                  <a:gd name="T5" fmla="*/ 2 h 10"/>
                  <a:gd name="T6" fmla="*/ 9 w 9"/>
                  <a:gd name="T7" fmla="*/ 0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3" name="Freeform 766"/>
              <p:cNvSpPr>
                <a:spLocks/>
              </p:cNvSpPr>
              <p:nvPr/>
            </p:nvSpPr>
            <p:spPr bwMode="auto">
              <a:xfrm>
                <a:off x="6288" y="3472"/>
                <a:ext cx="15" cy="14"/>
              </a:xfrm>
              <a:custGeom>
                <a:avLst/>
                <a:gdLst>
                  <a:gd name="T0" fmla="*/ 4 w 11"/>
                  <a:gd name="T1" fmla="*/ 10 h 10"/>
                  <a:gd name="T2" fmla="*/ 5 w 11"/>
                  <a:gd name="T3" fmla="*/ 10 h 10"/>
                  <a:gd name="T4" fmla="*/ 10 w 11"/>
                  <a:gd name="T5" fmla="*/ 4 h 10"/>
                  <a:gd name="T6" fmla="*/ 11 w 11"/>
                  <a:gd name="T7" fmla="*/ 2 h 10"/>
                  <a:gd name="T8" fmla="*/ 10 w 11"/>
                  <a:gd name="T9" fmla="*/ 0 h 10"/>
                  <a:gd name="T10" fmla="*/ 8 w 11"/>
                  <a:gd name="T11" fmla="*/ 0 h 10"/>
                  <a:gd name="T12" fmla="*/ 6 w 11"/>
                  <a:gd name="T13" fmla="*/ 0 h 10"/>
                  <a:gd name="T14" fmla="*/ 0 w 11"/>
                  <a:gd name="T15" fmla="*/ 7 h 10"/>
                  <a:gd name="T16" fmla="*/ 4 w 11"/>
                  <a:gd name="T17" fmla="*/ 10 h 10"/>
                  <a:gd name="T18" fmla="*/ 5 w 11"/>
                  <a:gd name="T19" fmla="*/ 10 h 10"/>
                  <a:gd name="T20" fmla="*/ 4 w 11"/>
                  <a:gd name="T21" fmla="*/ 10 h 10"/>
                  <a:gd name="T22" fmla="*/ 4 w 11"/>
                  <a:gd name="T23" fmla="*/ 9 h 10"/>
                  <a:gd name="T24" fmla="*/ 2 w 11"/>
                  <a:gd name="T25" fmla="*/ 7 h 10"/>
                  <a:gd name="T26" fmla="*/ 7 w 11"/>
                  <a:gd name="T27" fmla="*/ 1 h 10"/>
                  <a:gd name="T28" fmla="*/ 8 w 11"/>
                  <a:gd name="T29" fmla="*/ 0 h 10"/>
                  <a:gd name="T30" fmla="*/ 9 w 11"/>
                  <a:gd name="T31" fmla="*/ 1 h 10"/>
                  <a:gd name="T32" fmla="*/ 10 w 11"/>
                  <a:gd name="T33" fmla="*/ 2 h 10"/>
                  <a:gd name="T34" fmla="*/ 10 w 11"/>
                  <a:gd name="T35" fmla="*/ 3 h 10"/>
                  <a:gd name="T36" fmla="*/ 4 w 11"/>
                  <a:gd name="T37" fmla="*/ 9 h 10"/>
                  <a:gd name="T38" fmla="*/ 4 w 11"/>
                  <a:gd name="T39" fmla="*/ 10 h 10"/>
                  <a:gd name="T40" fmla="*/ 4 w 11"/>
                  <a:gd name="T41" fmla="*/ 9 h 10"/>
                  <a:gd name="T42" fmla="*/ 4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4" y="10"/>
                    </a:moveTo>
                    <a:cubicBezTo>
                      <a:pt x="5" y="10"/>
                      <a:pt x="5" y="10"/>
                      <a:pt x="5"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0"/>
                    </a:cubicBezTo>
                    <a:cubicBezTo>
                      <a:pt x="0" y="7"/>
                      <a:pt x="0" y="7"/>
                      <a:pt x="0" y="7"/>
                    </a:cubicBezTo>
                    <a:cubicBezTo>
                      <a:pt x="4" y="10"/>
                      <a:pt x="4" y="10"/>
                      <a:pt x="4" y="10"/>
                    </a:cubicBezTo>
                    <a:cubicBezTo>
                      <a:pt x="5" y="10"/>
                      <a:pt x="5" y="10"/>
                      <a:pt x="5" y="10"/>
                    </a:cubicBezTo>
                    <a:cubicBezTo>
                      <a:pt x="4" y="10"/>
                      <a:pt x="4" y="10"/>
                      <a:pt x="4" y="10"/>
                    </a:cubicBezTo>
                    <a:cubicBezTo>
                      <a:pt x="4" y="9"/>
                      <a:pt x="4" y="9"/>
                      <a:pt x="4" y="9"/>
                    </a:cubicBezTo>
                    <a:cubicBezTo>
                      <a:pt x="2" y="7"/>
                      <a:pt x="2" y="7"/>
                      <a:pt x="2" y="7"/>
                    </a:cubicBezTo>
                    <a:cubicBezTo>
                      <a:pt x="7" y="1"/>
                      <a:pt x="7" y="1"/>
                      <a:pt x="7" y="1"/>
                    </a:cubicBezTo>
                    <a:cubicBezTo>
                      <a:pt x="7" y="0"/>
                      <a:pt x="8" y="0"/>
                      <a:pt x="8" y="0"/>
                    </a:cubicBezTo>
                    <a:cubicBezTo>
                      <a:pt x="9" y="0"/>
                      <a:pt x="9" y="0"/>
                      <a:pt x="9" y="1"/>
                    </a:cubicBezTo>
                    <a:cubicBezTo>
                      <a:pt x="10" y="1"/>
                      <a:pt x="10" y="1"/>
                      <a:pt x="10" y="2"/>
                    </a:cubicBezTo>
                    <a:cubicBezTo>
                      <a:pt x="10" y="2"/>
                      <a:pt x="10" y="3"/>
                      <a:pt x="10" y="3"/>
                    </a:cubicBezTo>
                    <a:cubicBezTo>
                      <a:pt x="10"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4" name="Freeform 767"/>
              <p:cNvSpPr>
                <a:spLocks/>
              </p:cNvSpPr>
              <p:nvPr/>
            </p:nvSpPr>
            <p:spPr bwMode="auto">
              <a:xfrm>
                <a:off x="6298" y="3471"/>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5" name="Oval 768"/>
              <p:cNvSpPr>
                <a:spLocks noChangeArrowheads="1"/>
              </p:cNvSpPr>
              <p:nvPr/>
            </p:nvSpPr>
            <p:spPr bwMode="auto">
              <a:xfrm>
                <a:off x="6302" y="3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6" name="Freeform 769"/>
              <p:cNvSpPr>
                <a:spLocks/>
              </p:cNvSpPr>
              <p:nvPr/>
            </p:nvSpPr>
            <p:spPr bwMode="auto">
              <a:xfrm>
                <a:off x="6295" y="3613"/>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7" name="Freeform 770"/>
              <p:cNvSpPr>
                <a:spLocks/>
              </p:cNvSpPr>
              <p:nvPr/>
            </p:nvSpPr>
            <p:spPr bwMode="auto">
              <a:xfrm>
                <a:off x="6310" y="3615"/>
                <a:ext cx="13" cy="46"/>
              </a:xfrm>
              <a:custGeom>
                <a:avLst/>
                <a:gdLst>
                  <a:gd name="T0" fmla="*/ 10 w 13"/>
                  <a:gd name="T1" fmla="*/ 4 h 46"/>
                  <a:gd name="T2" fmla="*/ 0 w 13"/>
                  <a:gd name="T3" fmla="*/ 5 h 46"/>
                  <a:gd name="T4" fmla="*/ 2 w 13"/>
                  <a:gd name="T5" fmla="*/ 46 h 46"/>
                  <a:gd name="T6" fmla="*/ 13 w 13"/>
                  <a:gd name="T7" fmla="*/ 46 h 46"/>
                  <a:gd name="T8" fmla="*/ 11 w 13"/>
                  <a:gd name="T9" fmla="*/ 0 h 46"/>
                  <a:gd name="T10" fmla="*/ 10 w 13"/>
                  <a:gd name="T11" fmla="*/ 4 h 46"/>
                </a:gdLst>
                <a:ahLst/>
                <a:cxnLst>
                  <a:cxn ang="0">
                    <a:pos x="T0" y="T1"/>
                  </a:cxn>
                  <a:cxn ang="0">
                    <a:pos x="T2" y="T3"/>
                  </a:cxn>
                  <a:cxn ang="0">
                    <a:pos x="T4" y="T5"/>
                  </a:cxn>
                  <a:cxn ang="0">
                    <a:pos x="T6" y="T7"/>
                  </a:cxn>
                  <a:cxn ang="0">
                    <a:pos x="T8" y="T9"/>
                  </a:cxn>
                  <a:cxn ang="0">
                    <a:pos x="T10" y="T11"/>
                  </a:cxn>
                </a:cxnLst>
                <a:rect l="0" t="0" r="r" b="b"/>
                <a:pathLst>
                  <a:path w="13" h="46">
                    <a:moveTo>
                      <a:pt x="10" y="4"/>
                    </a:moveTo>
                    <a:lnTo>
                      <a:pt x="0" y="5"/>
                    </a:lnTo>
                    <a:lnTo>
                      <a:pt x="2" y="46"/>
                    </a:lnTo>
                    <a:lnTo>
                      <a:pt x="13" y="46"/>
                    </a:lnTo>
                    <a:lnTo>
                      <a:pt x="11"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8" name="Freeform 771"/>
              <p:cNvSpPr>
                <a:spLocks/>
              </p:cNvSpPr>
              <p:nvPr/>
            </p:nvSpPr>
            <p:spPr bwMode="auto">
              <a:xfrm>
                <a:off x="6317" y="3582"/>
                <a:ext cx="18" cy="28"/>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9" name="Freeform 772"/>
              <p:cNvSpPr>
                <a:spLocks/>
              </p:cNvSpPr>
              <p:nvPr/>
            </p:nvSpPr>
            <p:spPr bwMode="auto">
              <a:xfrm>
                <a:off x="6317" y="3582"/>
                <a:ext cx="12" cy="13"/>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0" name="Freeform 773"/>
              <p:cNvSpPr>
                <a:spLocks/>
              </p:cNvSpPr>
              <p:nvPr/>
            </p:nvSpPr>
            <p:spPr bwMode="auto">
              <a:xfrm>
                <a:off x="6316" y="3582"/>
                <a:ext cx="15" cy="15"/>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2" y="4"/>
                      <a:pt x="2" y="4"/>
                    </a:cubicBezTo>
                    <a:cubicBezTo>
                      <a:pt x="1" y="4"/>
                      <a:pt x="1" y="3"/>
                      <a:pt x="1" y="3"/>
                    </a:cubicBezTo>
                    <a:cubicBezTo>
                      <a:pt x="1" y="2"/>
                      <a:pt x="1" y="2"/>
                      <a:pt x="2" y="1"/>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1"/>
                      <a:pt x="1" y="1"/>
                    </a:cubicBezTo>
                    <a:cubicBezTo>
                      <a:pt x="1" y="1"/>
                      <a:pt x="0" y="2"/>
                      <a:pt x="0" y="3"/>
                    </a:cubicBezTo>
                    <a:cubicBezTo>
                      <a:pt x="0" y="3"/>
                      <a:pt x="1" y="4"/>
                      <a:pt x="1" y="4"/>
                    </a:cubicBezTo>
                    <a:cubicBezTo>
                      <a:pt x="1" y="4"/>
                      <a:pt x="3" y="7"/>
                      <a:pt x="7"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1" name="Freeform 774"/>
              <p:cNvSpPr>
                <a:spLocks/>
              </p:cNvSpPr>
              <p:nvPr/>
            </p:nvSpPr>
            <p:spPr bwMode="auto">
              <a:xfrm>
                <a:off x="6284" y="3582"/>
                <a:ext cx="18" cy="28"/>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0"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2" name="Freeform 775"/>
              <p:cNvSpPr>
                <a:spLocks/>
              </p:cNvSpPr>
              <p:nvPr/>
            </p:nvSpPr>
            <p:spPr bwMode="auto">
              <a:xfrm>
                <a:off x="6290" y="3582"/>
                <a:ext cx="12" cy="13"/>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3" name="Freeform 776"/>
              <p:cNvSpPr>
                <a:spLocks/>
              </p:cNvSpPr>
              <p:nvPr/>
            </p:nvSpPr>
            <p:spPr bwMode="auto">
              <a:xfrm>
                <a:off x="6288" y="3582"/>
                <a:ext cx="15" cy="15"/>
              </a:xfrm>
              <a:custGeom>
                <a:avLst/>
                <a:gdLst>
                  <a:gd name="T0" fmla="*/ 4 w 11"/>
                  <a:gd name="T1" fmla="*/ 10 h 11"/>
                  <a:gd name="T2" fmla="*/ 5 w 11"/>
                  <a:gd name="T3" fmla="*/ 11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5 w 11"/>
                  <a:gd name="T19" fmla="*/ 11 h 11"/>
                  <a:gd name="T20" fmla="*/ 4 w 11"/>
                  <a:gd name="T21" fmla="*/ 10 h 11"/>
                  <a:gd name="T22" fmla="*/ 4 w 11"/>
                  <a:gd name="T23" fmla="*/ 10 h 11"/>
                  <a:gd name="T24" fmla="*/ 2 w 11"/>
                  <a:gd name="T25" fmla="*/ 8 h 11"/>
                  <a:gd name="T26" fmla="*/ 7 w 11"/>
                  <a:gd name="T27" fmla="*/ 2 h 11"/>
                  <a:gd name="T28" fmla="*/ 8 w 11"/>
                  <a:gd name="T29" fmla="*/ 1 h 11"/>
                  <a:gd name="T30" fmla="*/ 9 w 11"/>
                  <a:gd name="T31" fmla="*/ 1 h 11"/>
                  <a:gd name="T32" fmla="*/ 10 w 11"/>
                  <a:gd name="T33" fmla="*/ 3 h 11"/>
                  <a:gd name="T34" fmla="*/ 10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5" y="11"/>
                      <a:pt x="5" y="11"/>
                      <a:pt x="5" y="11"/>
                    </a:cubicBezTo>
                    <a:cubicBezTo>
                      <a:pt x="8" y="7"/>
                      <a:pt x="10" y="4"/>
                      <a:pt x="10" y="4"/>
                    </a:cubicBezTo>
                    <a:cubicBezTo>
                      <a:pt x="10" y="4"/>
                      <a:pt x="11" y="3"/>
                      <a:pt x="11" y="3"/>
                    </a:cubicBezTo>
                    <a:cubicBezTo>
                      <a:pt x="11" y="2"/>
                      <a:pt x="10" y="1"/>
                      <a:pt x="10" y="1"/>
                    </a:cubicBezTo>
                    <a:cubicBezTo>
                      <a:pt x="9" y="1"/>
                      <a:pt x="9" y="0"/>
                      <a:pt x="8" y="0"/>
                    </a:cubicBezTo>
                    <a:cubicBezTo>
                      <a:pt x="8" y="0"/>
                      <a:pt x="7" y="1"/>
                      <a:pt x="6" y="1"/>
                    </a:cubicBezTo>
                    <a:cubicBezTo>
                      <a:pt x="0" y="8"/>
                      <a:pt x="0" y="8"/>
                      <a:pt x="0" y="8"/>
                    </a:cubicBezTo>
                    <a:cubicBezTo>
                      <a:pt x="4" y="11"/>
                      <a:pt x="4" y="11"/>
                      <a:pt x="4" y="11"/>
                    </a:cubicBezTo>
                    <a:cubicBezTo>
                      <a:pt x="5" y="11"/>
                      <a:pt x="5" y="11"/>
                      <a:pt x="5" y="11"/>
                    </a:cubicBezTo>
                    <a:cubicBezTo>
                      <a:pt x="4" y="10"/>
                      <a:pt x="4" y="10"/>
                      <a:pt x="4" y="10"/>
                    </a:cubicBezTo>
                    <a:cubicBezTo>
                      <a:pt x="4" y="10"/>
                      <a:pt x="4" y="10"/>
                      <a:pt x="4" y="10"/>
                    </a:cubicBezTo>
                    <a:cubicBezTo>
                      <a:pt x="2" y="8"/>
                      <a:pt x="2" y="8"/>
                      <a:pt x="2" y="8"/>
                    </a:cubicBezTo>
                    <a:cubicBezTo>
                      <a:pt x="7" y="2"/>
                      <a:pt x="7" y="2"/>
                      <a:pt x="7" y="2"/>
                    </a:cubicBezTo>
                    <a:cubicBezTo>
                      <a:pt x="7" y="1"/>
                      <a:pt x="8" y="1"/>
                      <a:pt x="8" y="1"/>
                    </a:cubicBezTo>
                    <a:cubicBezTo>
                      <a:pt x="9" y="1"/>
                      <a:pt x="9" y="1"/>
                      <a:pt x="9" y="1"/>
                    </a:cubicBezTo>
                    <a:cubicBezTo>
                      <a:pt x="10" y="2"/>
                      <a:pt x="10" y="2"/>
                      <a:pt x="10" y="3"/>
                    </a:cubicBezTo>
                    <a:cubicBezTo>
                      <a:pt x="10" y="3"/>
                      <a:pt x="10" y="4"/>
                      <a:pt x="10" y="4"/>
                    </a:cubicBezTo>
                    <a:cubicBezTo>
                      <a:pt x="10"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4" name="Freeform 777"/>
              <p:cNvSpPr>
                <a:spLocks/>
              </p:cNvSpPr>
              <p:nvPr/>
            </p:nvSpPr>
            <p:spPr bwMode="auto">
              <a:xfrm>
                <a:off x="6298" y="3582"/>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5" name="Oval 778"/>
              <p:cNvSpPr>
                <a:spLocks noChangeArrowheads="1"/>
              </p:cNvSpPr>
              <p:nvPr/>
            </p:nvSpPr>
            <p:spPr bwMode="auto">
              <a:xfrm>
                <a:off x="6302" y="3675"/>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6" name="Freeform 779"/>
              <p:cNvSpPr>
                <a:spLocks/>
              </p:cNvSpPr>
              <p:nvPr/>
            </p:nvSpPr>
            <p:spPr bwMode="auto">
              <a:xfrm>
                <a:off x="6295" y="3723"/>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7" name="Freeform 780"/>
              <p:cNvSpPr>
                <a:spLocks/>
              </p:cNvSpPr>
              <p:nvPr/>
            </p:nvSpPr>
            <p:spPr bwMode="auto">
              <a:xfrm>
                <a:off x="6310" y="3724"/>
                <a:ext cx="13" cy="48"/>
              </a:xfrm>
              <a:custGeom>
                <a:avLst/>
                <a:gdLst>
                  <a:gd name="T0" fmla="*/ 10 w 13"/>
                  <a:gd name="T1" fmla="*/ 5 h 48"/>
                  <a:gd name="T2" fmla="*/ 0 w 13"/>
                  <a:gd name="T3" fmla="*/ 7 h 48"/>
                  <a:gd name="T4" fmla="*/ 2 w 13"/>
                  <a:gd name="T5" fmla="*/ 48 h 48"/>
                  <a:gd name="T6" fmla="*/ 13 w 13"/>
                  <a:gd name="T7" fmla="*/ 48 h 48"/>
                  <a:gd name="T8" fmla="*/ 11 w 13"/>
                  <a:gd name="T9" fmla="*/ 0 h 48"/>
                  <a:gd name="T10" fmla="*/ 10 w 13"/>
                  <a:gd name="T11" fmla="*/ 5 h 48"/>
                </a:gdLst>
                <a:ahLst/>
                <a:cxnLst>
                  <a:cxn ang="0">
                    <a:pos x="T0" y="T1"/>
                  </a:cxn>
                  <a:cxn ang="0">
                    <a:pos x="T2" y="T3"/>
                  </a:cxn>
                  <a:cxn ang="0">
                    <a:pos x="T4" y="T5"/>
                  </a:cxn>
                  <a:cxn ang="0">
                    <a:pos x="T6" y="T7"/>
                  </a:cxn>
                  <a:cxn ang="0">
                    <a:pos x="T8" y="T9"/>
                  </a:cxn>
                  <a:cxn ang="0">
                    <a:pos x="T10" y="T11"/>
                  </a:cxn>
                </a:cxnLst>
                <a:rect l="0" t="0" r="r" b="b"/>
                <a:pathLst>
                  <a:path w="13" h="48">
                    <a:moveTo>
                      <a:pt x="10" y="5"/>
                    </a:moveTo>
                    <a:lnTo>
                      <a:pt x="0" y="7"/>
                    </a:lnTo>
                    <a:lnTo>
                      <a:pt x="2" y="48"/>
                    </a:lnTo>
                    <a:lnTo>
                      <a:pt x="13" y="48"/>
                    </a:lnTo>
                    <a:lnTo>
                      <a:pt x="11"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8" name="Freeform 781"/>
              <p:cNvSpPr>
                <a:spLocks/>
              </p:cNvSpPr>
              <p:nvPr/>
            </p:nvSpPr>
            <p:spPr bwMode="auto">
              <a:xfrm>
                <a:off x="6317" y="3692"/>
                <a:ext cx="18" cy="29"/>
              </a:xfrm>
              <a:custGeom>
                <a:avLst/>
                <a:gdLst>
                  <a:gd name="T0" fmla="*/ 3 w 13"/>
                  <a:gd name="T1" fmla="*/ 1 h 21"/>
                  <a:gd name="T2" fmla="*/ 13 w 13"/>
                  <a:gd name="T3" fmla="*/ 11 h 21"/>
                  <a:gd name="T4" fmla="*/ 13 w 13"/>
                  <a:gd name="T5" fmla="*/ 13 h 21"/>
                  <a:gd name="T6" fmla="*/ 12 w 13"/>
                  <a:gd name="T7" fmla="*/ 15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5"/>
                    </a:cubicBezTo>
                    <a:cubicBezTo>
                      <a:pt x="3" y="20"/>
                      <a:pt x="3" y="20"/>
                      <a:pt x="3" y="20"/>
                    </a:cubicBezTo>
                    <a:cubicBezTo>
                      <a:pt x="2" y="21"/>
                      <a:pt x="1" y="21"/>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3"/>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9" name="Freeform 782"/>
              <p:cNvSpPr>
                <a:spLocks/>
              </p:cNvSpPr>
              <p:nvPr/>
            </p:nvSpPr>
            <p:spPr bwMode="auto">
              <a:xfrm>
                <a:off x="6317" y="3692"/>
                <a:ext cx="12" cy="14"/>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3"/>
                    </a:cubicBezTo>
                    <a:cubicBezTo>
                      <a:pt x="0" y="2"/>
                      <a:pt x="0" y="1"/>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0" name="Freeform 783"/>
              <p:cNvSpPr>
                <a:spLocks/>
              </p:cNvSpPr>
              <p:nvPr/>
            </p:nvSpPr>
            <p:spPr bwMode="auto">
              <a:xfrm>
                <a:off x="6316" y="3692"/>
                <a:ext cx="15" cy="16"/>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1 h 11"/>
                  <a:gd name="T14" fmla="*/ 10 w 11"/>
                  <a:gd name="T15" fmla="*/ 7 h 11"/>
                  <a:gd name="T16" fmla="*/ 7 w 11"/>
                  <a:gd name="T17" fmla="*/ 10 h 11"/>
                  <a:gd name="T18" fmla="*/ 7 w 11"/>
                  <a:gd name="T19" fmla="*/ 10 h 11"/>
                  <a:gd name="T20" fmla="*/ 7 w 11"/>
                  <a:gd name="T21" fmla="*/ 10 h 11"/>
                  <a:gd name="T22" fmla="*/ 7 w 11"/>
                  <a:gd name="T23" fmla="*/ 10 h 11"/>
                  <a:gd name="T24" fmla="*/ 7 w 11"/>
                  <a:gd name="T25" fmla="*/ 10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0 h 11"/>
                  <a:gd name="T40" fmla="*/ 7 w 11"/>
                  <a:gd name="T41" fmla="*/ 11 h 11"/>
                  <a:gd name="T42" fmla="*/ 7 w 11"/>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1">
                    <a:moveTo>
                      <a:pt x="7" y="10"/>
                    </a:moveTo>
                    <a:cubicBezTo>
                      <a:pt x="7" y="10"/>
                      <a:pt x="7" y="10"/>
                      <a:pt x="7" y="10"/>
                    </a:cubicBezTo>
                    <a:cubicBezTo>
                      <a:pt x="4" y="6"/>
                      <a:pt x="2" y="4"/>
                      <a:pt x="2" y="4"/>
                    </a:cubicBezTo>
                    <a:cubicBezTo>
                      <a:pt x="1" y="3"/>
                      <a:pt x="1" y="3"/>
                      <a:pt x="1" y="3"/>
                    </a:cubicBezTo>
                    <a:cubicBezTo>
                      <a:pt x="1" y="2"/>
                      <a:pt x="1" y="2"/>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8"/>
                      <a:pt x="11" y="8"/>
                      <a:pt x="11" y="8"/>
                    </a:cubicBezTo>
                    <a:cubicBezTo>
                      <a:pt x="5" y="1"/>
                      <a:pt x="5" y="1"/>
                      <a:pt x="5" y="1"/>
                    </a:cubicBezTo>
                    <a:cubicBezTo>
                      <a:pt x="4" y="0"/>
                      <a:pt x="3" y="0"/>
                      <a:pt x="3" y="0"/>
                    </a:cubicBezTo>
                    <a:cubicBezTo>
                      <a:pt x="2" y="0"/>
                      <a:pt x="2" y="0"/>
                      <a:pt x="1" y="1"/>
                    </a:cubicBezTo>
                    <a:cubicBezTo>
                      <a:pt x="1" y="1"/>
                      <a:pt x="0" y="2"/>
                      <a:pt x="0" y="3"/>
                    </a:cubicBezTo>
                    <a:cubicBezTo>
                      <a:pt x="0" y="3"/>
                      <a:pt x="1" y="4"/>
                      <a:pt x="1" y="4"/>
                    </a:cubicBezTo>
                    <a:cubicBezTo>
                      <a:pt x="1" y="4"/>
                      <a:pt x="3" y="7"/>
                      <a:pt x="7" y="10"/>
                    </a:cubicBezTo>
                    <a:cubicBezTo>
                      <a:pt x="7" y="11"/>
                      <a:pt x="7" y="11"/>
                      <a:pt x="7" y="11"/>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1" name="Freeform 784"/>
              <p:cNvSpPr>
                <a:spLocks/>
              </p:cNvSpPr>
              <p:nvPr/>
            </p:nvSpPr>
            <p:spPr bwMode="auto">
              <a:xfrm>
                <a:off x="6284" y="3692"/>
                <a:ext cx="18" cy="29"/>
              </a:xfrm>
              <a:custGeom>
                <a:avLst/>
                <a:gdLst>
                  <a:gd name="T0" fmla="*/ 10 w 13"/>
                  <a:gd name="T1" fmla="*/ 1 h 21"/>
                  <a:gd name="T2" fmla="*/ 1 w 13"/>
                  <a:gd name="T3" fmla="*/ 11 h 21"/>
                  <a:gd name="T4" fmla="*/ 0 w 13"/>
                  <a:gd name="T5" fmla="*/ 13 h 21"/>
                  <a:gd name="T6" fmla="*/ 1 w 13"/>
                  <a:gd name="T7" fmla="*/ 15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0" y="14"/>
                      <a:pt x="1" y="15"/>
                    </a:cubicBezTo>
                    <a:cubicBezTo>
                      <a:pt x="10" y="20"/>
                      <a:pt x="10" y="20"/>
                      <a:pt x="10" y="20"/>
                    </a:cubicBezTo>
                    <a:cubicBezTo>
                      <a:pt x="11" y="21"/>
                      <a:pt x="12" y="21"/>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3"/>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2" name="Freeform 785"/>
              <p:cNvSpPr>
                <a:spLocks/>
              </p:cNvSpPr>
              <p:nvPr/>
            </p:nvSpPr>
            <p:spPr bwMode="auto">
              <a:xfrm>
                <a:off x="6290" y="3692"/>
                <a:ext cx="12"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3"/>
                    </a:cubicBezTo>
                    <a:cubicBezTo>
                      <a:pt x="9" y="2"/>
                      <a:pt x="9" y="1"/>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3" name="Freeform 786"/>
              <p:cNvSpPr>
                <a:spLocks/>
              </p:cNvSpPr>
              <p:nvPr/>
            </p:nvSpPr>
            <p:spPr bwMode="auto">
              <a:xfrm>
                <a:off x="6288" y="3692"/>
                <a:ext cx="15" cy="16"/>
              </a:xfrm>
              <a:custGeom>
                <a:avLst/>
                <a:gdLst>
                  <a:gd name="T0" fmla="*/ 4 w 11"/>
                  <a:gd name="T1" fmla="*/ 10 h 11"/>
                  <a:gd name="T2" fmla="*/ 5 w 11"/>
                  <a:gd name="T3" fmla="*/ 10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5 w 11"/>
                  <a:gd name="T19" fmla="*/ 10 h 11"/>
                  <a:gd name="T20" fmla="*/ 4 w 11"/>
                  <a:gd name="T21" fmla="*/ 10 h 11"/>
                  <a:gd name="T22" fmla="*/ 4 w 11"/>
                  <a:gd name="T23" fmla="*/ 10 h 11"/>
                  <a:gd name="T24" fmla="*/ 2 w 11"/>
                  <a:gd name="T25" fmla="*/ 7 h 11"/>
                  <a:gd name="T26" fmla="*/ 7 w 11"/>
                  <a:gd name="T27" fmla="*/ 1 h 11"/>
                  <a:gd name="T28" fmla="*/ 8 w 11"/>
                  <a:gd name="T29" fmla="*/ 1 h 11"/>
                  <a:gd name="T30" fmla="*/ 9 w 11"/>
                  <a:gd name="T31" fmla="*/ 1 h 11"/>
                  <a:gd name="T32" fmla="*/ 10 w 11"/>
                  <a:gd name="T33" fmla="*/ 3 h 11"/>
                  <a:gd name="T34" fmla="*/ 10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5" y="10"/>
                      <a:pt x="5" y="10"/>
                      <a:pt x="5" y="10"/>
                    </a:cubicBezTo>
                    <a:cubicBezTo>
                      <a:pt x="8" y="7"/>
                      <a:pt x="10" y="4"/>
                      <a:pt x="10" y="4"/>
                    </a:cubicBezTo>
                    <a:cubicBezTo>
                      <a:pt x="10" y="4"/>
                      <a:pt x="11" y="3"/>
                      <a:pt x="11" y="3"/>
                    </a:cubicBezTo>
                    <a:cubicBezTo>
                      <a:pt x="11" y="2"/>
                      <a:pt x="10" y="1"/>
                      <a:pt x="10" y="1"/>
                    </a:cubicBezTo>
                    <a:cubicBezTo>
                      <a:pt x="9" y="0"/>
                      <a:pt x="9" y="0"/>
                      <a:pt x="8" y="0"/>
                    </a:cubicBezTo>
                    <a:cubicBezTo>
                      <a:pt x="8" y="0"/>
                      <a:pt x="7" y="0"/>
                      <a:pt x="6" y="1"/>
                    </a:cubicBezTo>
                    <a:cubicBezTo>
                      <a:pt x="0" y="8"/>
                      <a:pt x="0" y="8"/>
                      <a:pt x="0" y="8"/>
                    </a:cubicBezTo>
                    <a:cubicBezTo>
                      <a:pt x="4" y="11"/>
                      <a:pt x="4" y="11"/>
                      <a:pt x="4" y="11"/>
                    </a:cubicBezTo>
                    <a:cubicBezTo>
                      <a:pt x="5" y="10"/>
                      <a:pt x="5" y="10"/>
                      <a:pt x="5" y="10"/>
                    </a:cubicBezTo>
                    <a:cubicBezTo>
                      <a:pt x="4" y="10"/>
                      <a:pt x="4" y="10"/>
                      <a:pt x="4" y="10"/>
                    </a:cubicBezTo>
                    <a:cubicBezTo>
                      <a:pt x="4" y="10"/>
                      <a:pt x="4" y="10"/>
                      <a:pt x="4" y="10"/>
                    </a:cubicBezTo>
                    <a:cubicBezTo>
                      <a:pt x="2" y="7"/>
                      <a:pt x="2" y="7"/>
                      <a:pt x="2" y="7"/>
                    </a:cubicBezTo>
                    <a:cubicBezTo>
                      <a:pt x="7" y="1"/>
                      <a:pt x="7" y="1"/>
                      <a:pt x="7" y="1"/>
                    </a:cubicBezTo>
                    <a:cubicBezTo>
                      <a:pt x="7" y="1"/>
                      <a:pt x="8" y="1"/>
                      <a:pt x="8" y="1"/>
                    </a:cubicBezTo>
                    <a:cubicBezTo>
                      <a:pt x="9" y="1"/>
                      <a:pt x="9" y="1"/>
                      <a:pt x="9" y="1"/>
                    </a:cubicBezTo>
                    <a:cubicBezTo>
                      <a:pt x="10" y="2"/>
                      <a:pt x="10" y="2"/>
                      <a:pt x="10" y="3"/>
                    </a:cubicBezTo>
                    <a:cubicBezTo>
                      <a:pt x="10" y="3"/>
                      <a:pt x="10" y="3"/>
                      <a:pt x="10" y="4"/>
                    </a:cubicBezTo>
                    <a:cubicBezTo>
                      <a:pt x="10"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4" name="Freeform 787"/>
              <p:cNvSpPr>
                <a:spLocks/>
              </p:cNvSpPr>
              <p:nvPr/>
            </p:nvSpPr>
            <p:spPr bwMode="auto">
              <a:xfrm>
                <a:off x="6298" y="3692"/>
                <a:ext cx="23" cy="46"/>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0"/>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5" name="Oval 788"/>
              <p:cNvSpPr>
                <a:spLocks noChangeArrowheads="1"/>
              </p:cNvSpPr>
              <p:nvPr/>
            </p:nvSpPr>
            <p:spPr bwMode="auto">
              <a:xfrm>
                <a:off x="6365" y="3453"/>
                <a:ext cx="16"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6" name="Freeform 789"/>
              <p:cNvSpPr>
                <a:spLocks/>
              </p:cNvSpPr>
              <p:nvPr/>
            </p:nvSpPr>
            <p:spPr bwMode="auto">
              <a:xfrm>
                <a:off x="6360" y="3502"/>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7" name="Freeform 790"/>
              <p:cNvSpPr>
                <a:spLocks/>
              </p:cNvSpPr>
              <p:nvPr/>
            </p:nvSpPr>
            <p:spPr bwMode="auto">
              <a:xfrm>
                <a:off x="6375" y="3504"/>
                <a:ext cx="11" cy="46"/>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8" name="Freeform 791"/>
              <p:cNvSpPr>
                <a:spLocks/>
              </p:cNvSpPr>
              <p:nvPr/>
            </p:nvSpPr>
            <p:spPr bwMode="auto">
              <a:xfrm>
                <a:off x="6380" y="3472"/>
                <a:ext cx="19" cy="28"/>
              </a:xfrm>
              <a:custGeom>
                <a:avLst/>
                <a:gdLst>
                  <a:gd name="T0" fmla="*/ 4 w 14"/>
                  <a:gd name="T1" fmla="*/ 1 h 20"/>
                  <a:gd name="T2" fmla="*/ 13 w 14"/>
                  <a:gd name="T3" fmla="*/ 11 h 20"/>
                  <a:gd name="T4" fmla="*/ 13 w 14"/>
                  <a:gd name="T5" fmla="*/ 13 h 20"/>
                  <a:gd name="T6" fmla="*/ 13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3"/>
                    </a:cubicBezTo>
                    <a:cubicBezTo>
                      <a:pt x="13" y="13"/>
                      <a:pt x="13" y="14"/>
                      <a:pt x="13" y="14"/>
                    </a:cubicBezTo>
                    <a:cubicBezTo>
                      <a:pt x="4" y="20"/>
                      <a:pt x="4" y="20"/>
                      <a:pt x="4" y="20"/>
                    </a:cubicBezTo>
                    <a:cubicBezTo>
                      <a:pt x="3" y="20"/>
                      <a:pt x="1" y="20"/>
                      <a:pt x="1" y="19"/>
                    </a:cubicBezTo>
                    <a:cubicBezTo>
                      <a:pt x="1"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9" name="Freeform 792"/>
              <p:cNvSpPr>
                <a:spLocks/>
              </p:cNvSpPr>
              <p:nvPr/>
            </p:nvSpPr>
            <p:spPr bwMode="auto">
              <a:xfrm>
                <a:off x="6380" y="3472"/>
                <a:ext cx="14" cy="14"/>
              </a:xfrm>
              <a:custGeom>
                <a:avLst/>
                <a:gdLst>
                  <a:gd name="T0" fmla="*/ 6 w 10"/>
                  <a:gd name="T1" fmla="*/ 10 h 10"/>
                  <a:gd name="T2" fmla="*/ 1 w 10"/>
                  <a:gd name="T3" fmla="*/ 3 h 10"/>
                  <a:gd name="T4" fmla="*/ 0 w 10"/>
                  <a:gd name="T5" fmla="*/ 2 h 10"/>
                  <a:gd name="T6" fmla="*/ 1 w 10"/>
                  <a:gd name="T7" fmla="*/ 0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6"/>
                      <a:pt x="1" y="3"/>
                      <a:pt x="1" y="3"/>
                    </a:cubicBezTo>
                    <a:cubicBezTo>
                      <a:pt x="0" y="3"/>
                      <a:pt x="0" y="2"/>
                      <a:pt x="0" y="2"/>
                    </a:cubicBezTo>
                    <a:cubicBezTo>
                      <a:pt x="0" y="1"/>
                      <a:pt x="0" y="1"/>
                      <a:pt x="1" y="0"/>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0" name="Freeform 793"/>
              <p:cNvSpPr>
                <a:spLocks/>
              </p:cNvSpPr>
              <p:nvPr/>
            </p:nvSpPr>
            <p:spPr bwMode="auto">
              <a:xfrm>
                <a:off x="6380" y="3472"/>
                <a:ext cx="14" cy="14"/>
              </a:xfrm>
              <a:custGeom>
                <a:avLst/>
                <a:gdLst>
                  <a:gd name="T0" fmla="*/ 6 w 10"/>
                  <a:gd name="T1" fmla="*/ 10 h 10"/>
                  <a:gd name="T2" fmla="*/ 7 w 10"/>
                  <a:gd name="T3" fmla="*/ 9 h 10"/>
                  <a:gd name="T4" fmla="*/ 1 w 10"/>
                  <a:gd name="T5" fmla="*/ 3 h 10"/>
                  <a:gd name="T6" fmla="*/ 1 w 10"/>
                  <a:gd name="T7" fmla="*/ 2 h 10"/>
                  <a:gd name="T8" fmla="*/ 1 w 10"/>
                  <a:gd name="T9" fmla="*/ 1 h 10"/>
                  <a:gd name="T10" fmla="*/ 2 w 10"/>
                  <a:gd name="T11" fmla="*/ 0 h 10"/>
                  <a:gd name="T12" fmla="*/ 4 w 10"/>
                  <a:gd name="T13" fmla="*/ 1 h 10"/>
                  <a:gd name="T14" fmla="*/ 9 w 10"/>
                  <a:gd name="T15" fmla="*/ 7 h 10"/>
                  <a:gd name="T16" fmla="*/ 6 w 10"/>
                  <a:gd name="T17" fmla="*/ 9 h 10"/>
                  <a:gd name="T18" fmla="*/ 6 w 10"/>
                  <a:gd name="T19" fmla="*/ 10 h 10"/>
                  <a:gd name="T20" fmla="*/ 7 w 10"/>
                  <a:gd name="T21" fmla="*/ 9 h 10"/>
                  <a:gd name="T22" fmla="*/ 6 w 10"/>
                  <a:gd name="T23" fmla="*/ 10 h 10"/>
                  <a:gd name="T24" fmla="*/ 7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9"/>
                      <a:pt x="7" y="9"/>
                      <a:pt x="7" y="9"/>
                    </a:cubicBezTo>
                    <a:cubicBezTo>
                      <a:pt x="3" y="6"/>
                      <a:pt x="1" y="3"/>
                      <a:pt x="1" y="3"/>
                    </a:cubicBezTo>
                    <a:cubicBezTo>
                      <a:pt x="1" y="3"/>
                      <a:pt x="1" y="2"/>
                      <a:pt x="1" y="2"/>
                    </a:cubicBezTo>
                    <a:cubicBezTo>
                      <a:pt x="1" y="1"/>
                      <a:pt x="1" y="1"/>
                      <a:pt x="1" y="1"/>
                    </a:cubicBezTo>
                    <a:cubicBezTo>
                      <a:pt x="1" y="0"/>
                      <a:pt x="2" y="0"/>
                      <a:pt x="2" y="0"/>
                    </a:cubicBezTo>
                    <a:cubicBezTo>
                      <a:pt x="3" y="0"/>
                      <a:pt x="3" y="0"/>
                      <a:pt x="4" y="1"/>
                    </a:cubicBezTo>
                    <a:cubicBezTo>
                      <a:pt x="9" y="7"/>
                      <a:pt x="9" y="7"/>
                      <a:pt x="9" y="7"/>
                    </a:cubicBezTo>
                    <a:cubicBezTo>
                      <a:pt x="6" y="9"/>
                      <a:pt x="6" y="9"/>
                      <a:pt x="6" y="9"/>
                    </a:cubicBezTo>
                    <a:cubicBezTo>
                      <a:pt x="6" y="10"/>
                      <a:pt x="6" y="10"/>
                      <a:pt x="6" y="10"/>
                    </a:cubicBezTo>
                    <a:cubicBezTo>
                      <a:pt x="7" y="9"/>
                      <a:pt x="7" y="9"/>
                      <a:pt x="7" y="9"/>
                    </a:cubicBezTo>
                    <a:cubicBezTo>
                      <a:pt x="6" y="10"/>
                      <a:pt x="6" y="10"/>
                      <a:pt x="6" y="10"/>
                    </a:cubicBezTo>
                    <a:cubicBezTo>
                      <a:pt x="7" y="10"/>
                      <a:pt x="7" y="10"/>
                      <a:pt x="7"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1" name="Freeform 794"/>
              <p:cNvSpPr>
                <a:spLocks/>
              </p:cNvSpPr>
              <p:nvPr/>
            </p:nvSpPr>
            <p:spPr bwMode="auto">
              <a:xfrm>
                <a:off x="6347" y="3472"/>
                <a:ext cx="19" cy="28"/>
              </a:xfrm>
              <a:custGeom>
                <a:avLst/>
                <a:gdLst>
                  <a:gd name="T0" fmla="*/ 10 w 14"/>
                  <a:gd name="T1" fmla="*/ 1 h 20"/>
                  <a:gd name="T2" fmla="*/ 1 w 14"/>
                  <a:gd name="T3" fmla="*/ 11 h 20"/>
                  <a:gd name="T4" fmla="*/ 1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3"/>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2" name="Freeform 795"/>
              <p:cNvSpPr>
                <a:spLocks/>
              </p:cNvSpPr>
              <p:nvPr/>
            </p:nvSpPr>
            <p:spPr bwMode="auto">
              <a:xfrm>
                <a:off x="6353" y="3472"/>
                <a:ext cx="13" cy="14"/>
              </a:xfrm>
              <a:custGeom>
                <a:avLst/>
                <a:gdLst>
                  <a:gd name="T0" fmla="*/ 4 w 10"/>
                  <a:gd name="T1" fmla="*/ 10 h 10"/>
                  <a:gd name="T2" fmla="*/ 9 w 10"/>
                  <a:gd name="T3" fmla="*/ 3 h 10"/>
                  <a:gd name="T4" fmla="*/ 10 w 10"/>
                  <a:gd name="T5" fmla="*/ 2 h 10"/>
                  <a:gd name="T6" fmla="*/ 9 w 10"/>
                  <a:gd name="T7" fmla="*/ 0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3"/>
                      <a:pt x="9" y="3"/>
                    </a:cubicBezTo>
                    <a:cubicBezTo>
                      <a:pt x="10" y="3"/>
                      <a:pt x="10" y="2"/>
                      <a:pt x="10" y="2"/>
                    </a:cubicBezTo>
                    <a:cubicBezTo>
                      <a:pt x="10" y="1"/>
                      <a:pt x="10" y="1"/>
                      <a:pt x="9" y="0"/>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3" name="Freeform 796"/>
              <p:cNvSpPr>
                <a:spLocks/>
              </p:cNvSpPr>
              <p:nvPr/>
            </p:nvSpPr>
            <p:spPr bwMode="auto">
              <a:xfrm>
                <a:off x="6353" y="3472"/>
                <a:ext cx="13" cy="14"/>
              </a:xfrm>
              <a:custGeom>
                <a:avLst/>
                <a:gdLst>
                  <a:gd name="T0" fmla="*/ 4 w 10"/>
                  <a:gd name="T1" fmla="*/ 10 h 10"/>
                  <a:gd name="T2" fmla="*/ 4 w 10"/>
                  <a:gd name="T3" fmla="*/ 10 h 10"/>
                  <a:gd name="T4" fmla="*/ 10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10" y="4"/>
                      <a:pt x="10"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6" y="1"/>
                      <a:pt x="6" y="1"/>
                      <a:pt x="6" y="1"/>
                    </a:cubicBezTo>
                    <a:cubicBezTo>
                      <a:pt x="7" y="0"/>
                      <a:pt x="7" y="0"/>
                      <a:pt x="8" y="0"/>
                    </a:cubicBezTo>
                    <a:cubicBezTo>
                      <a:pt x="8" y="0"/>
                      <a:pt x="9" y="0"/>
                      <a:pt x="9" y="1"/>
                    </a:cubicBezTo>
                    <a:cubicBezTo>
                      <a:pt x="9" y="1"/>
                      <a:pt x="9" y="1"/>
                      <a:pt x="9" y="2"/>
                    </a:cubicBezTo>
                    <a:cubicBezTo>
                      <a:pt x="9" y="2"/>
                      <a:pt x="9" y="3"/>
                      <a:pt x="9" y="3"/>
                    </a:cubicBezTo>
                    <a:cubicBezTo>
                      <a:pt x="9" y="3"/>
                      <a:pt x="7" y="6"/>
                      <a:pt x="3"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4" name="Freeform 797"/>
              <p:cNvSpPr>
                <a:spLocks/>
              </p:cNvSpPr>
              <p:nvPr/>
            </p:nvSpPr>
            <p:spPr bwMode="auto">
              <a:xfrm>
                <a:off x="6361" y="3471"/>
                <a:ext cx="23" cy="45"/>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5" name="Oval 798"/>
              <p:cNvSpPr>
                <a:spLocks noChangeArrowheads="1"/>
              </p:cNvSpPr>
              <p:nvPr/>
            </p:nvSpPr>
            <p:spPr bwMode="auto">
              <a:xfrm>
                <a:off x="6365" y="3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6" name="Freeform 799"/>
              <p:cNvSpPr>
                <a:spLocks/>
              </p:cNvSpPr>
              <p:nvPr/>
            </p:nvSpPr>
            <p:spPr bwMode="auto">
              <a:xfrm>
                <a:off x="6360" y="3613"/>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7" name="Freeform 800"/>
              <p:cNvSpPr>
                <a:spLocks/>
              </p:cNvSpPr>
              <p:nvPr/>
            </p:nvSpPr>
            <p:spPr bwMode="auto">
              <a:xfrm>
                <a:off x="6375" y="3615"/>
                <a:ext cx="11" cy="46"/>
              </a:xfrm>
              <a:custGeom>
                <a:avLst/>
                <a:gdLst>
                  <a:gd name="T0" fmla="*/ 9 w 11"/>
                  <a:gd name="T1" fmla="*/ 4 h 46"/>
                  <a:gd name="T2" fmla="*/ 0 w 11"/>
                  <a:gd name="T3" fmla="*/ 5 h 46"/>
                  <a:gd name="T4" fmla="*/ 1 w 11"/>
                  <a:gd name="T5" fmla="*/ 46 h 46"/>
                  <a:gd name="T6" fmla="*/ 11 w 11"/>
                  <a:gd name="T7" fmla="*/ 46 h 46"/>
                  <a:gd name="T8" fmla="*/ 9 w 11"/>
                  <a:gd name="T9" fmla="*/ 0 h 46"/>
                  <a:gd name="T10" fmla="*/ 9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9" y="4"/>
                    </a:moveTo>
                    <a:lnTo>
                      <a:pt x="0" y="5"/>
                    </a:lnTo>
                    <a:lnTo>
                      <a:pt x="1" y="46"/>
                    </a:lnTo>
                    <a:lnTo>
                      <a:pt x="11" y="46"/>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8" name="Freeform 801"/>
              <p:cNvSpPr>
                <a:spLocks/>
              </p:cNvSpPr>
              <p:nvPr/>
            </p:nvSpPr>
            <p:spPr bwMode="auto">
              <a:xfrm>
                <a:off x="6380" y="3582"/>
                <a:ext cx="19" cy="28"/>
              </a:xfrm>
              <a:custGeom>
                <a:avLst/>
                <a:gdLst>
                  <a:gd name="T0" fmla="*/ 4 w 14"/>
                  <a:gd name="T1" fmla="*/ 1 h 21"/>
                  <a:gd name="T2" fmla="*/ 13 w 14"/>
                  <a:gd name="T3" fmla="*/ 12 h 21"/>
                  <a:gd name="T4" fmla="*/ 13 w 14"/>
                  <a:gd name="T5" fmla="*/ 13 h 21"/>
                  <a:gd name="T6" fmla="*/ 13 w 14"/>
                  <a:gd name="T7" fmla="*/ 15 h 21"/>
                  <a:gd name="T8" fmla="*/ 4 w 14"/>
                  <a:gd name="T9" fmla="*/ 20 h 21"/>
                  <a:gd name="T10" fmla="*/ 1 w 14"/>
                  <a:gd name="T11" fmla="*/ 20 h 21"/>
                  <a:gd name="T12" fmla="*/ 0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3" y="13"/>
                    </a:cubicBezTo>
                    <a:cubicBezTo>
                      <a:pt x="13" y="14"/>
                      <a:pt x="13" y="14"/>
                      <a:pt x="13" y="15"/>
                    </a:cubicBezTo>
                    <a:cubicBezTo>
                      <a:pt x="4" y="20"/>
                      <a:pt x="4" y="20"/>
                      <a:pt x="4" y="20"/>
                    </a:cubicBezTo>
                    <a:cubicBezTo>
                      <a:pt x="3" y="21"/>
                      <a:pt x="1" y="21"/>
                      <a:pt x="1" y="20"/>
                    </a:cubicBezTo>
                    <a:cubicBezTo>
                      <a:pt x="1" y="19"/>
                      <a:pt x="0" y="19"/>
                      <a:pt x="0" y="19"/>
                    </a:cubicBezTo>
                    <a:cubicBezTo>
                      <a:pt x="0" y="18"/>
                      <a:pt x="1" y="17"/>
                      <a:pt x="1" y="17"/>
                    </a:cubicBezTo>
                    <a:cubicBezTo>
                      <a:pt x="1" y="17"/>
                      <a:pt x="6" y="14"/>
                      <a:pt x="8" y="13"/>
                    </a:cubicBezTo>
                    <a:cubicBezTo>
                      <a:pt x="6" y="10"/>
                      <a:pt x="1" y="4"/>
                      <a:pt x="1" y="4"/>
                    </a:cubicBezTo>
                    <a:cubicBezTo>
                      <a:pt x="0" y="4"/>
                      <a:pt x="0" y="3"/>
                      <a:pt x="0" y="3"/>
                    </a:cubicBezTo>
                    <a:cubicBezTo>
                      <a:pt x="0" y="2"/>
                      <a:pt x="0"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9" name="Freeform 802"/>
              <p:cNvSpPr>
                <a:spLocks/>
              </p:cNvSpPr>
              <p:nvPr/>
            </p:nvSpPr>
            <p:spPr bwMode="auto">
              <a:xfrm>
                <a:off x="6380" y="3582"/>
                <a:ext cx="14" cy="13"/>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4"/>
                      <a:pt x="0" y="3"/>
                      <a:pt x="0" y="3"/>
                    </a:cubicBezTo>
                    <a:cubicBezTo>
                      <a:pt x="0" y="2"/>
                      <a:pt x="0"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0" name="Freeform 803"/>
              <p:cNvSpPr>
                <a:spLocks/>
              </p:cNvSpPr>
              <p:nvPr/>
            </p:nvSpPr>
            <p:spPr bwMode="auto">
              <a:xfrm>
                <a:off x="6380" y="3582"/>
                <a:ext cx="14"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7"/>
                      <a:pt x="1" y="4"/>
                      <a:pt x="1" y="4"/>
                    </a:cubicBezTo>
                    <a:cubicBezTo>
                      <a:pt x="1" y="4"/>
                      <a:pt x="1" y="3"/>
                      <a:pt x="1" y="3"/>
                    </a:cubicBezTo>
                    <a:cubicBezTo>
                      <a:pt x="1" y="2"/>
                      <a:pt x="1" y="2"/>
                      <a:pt x="1" y="1"/>
                    </a:cubicBezTo>
                    <a:cubicBezTo>
                      <a:pt x="1"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1"/>
                      <a:pt x="0" y="2"/>
                      <a:pt x="0" y="3"/>
                    </a:cubicBezTo>
                    <a:cubicBezTo>
                      <a:pt x="0" y="3"/>
                      <a:pt x="0" y="4"/>
                      <a:pt x="0" y="4"/>
                    </a:cubicBezTo>
                    <a:cubicBezTo>
                      <a:pt x="0"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1" name="Freeform 804"/>
              <p:cNvSpPr>
                <a:spLocks/>
              </p:cNvSpPr>
              <p:nvPr/>
            </p:nvSpPr>
            <p:spPr bwMode="auto">
              <a:xfrm>
                <a:off x="6347" y="3582"/>
                <a:ext cx="19" cy="28"/>
              </a:xfrm>
              <a:custGeom>
                <a:avLst/>
                <a:gdLst>
                  <a:gd name="T0" fmla="*/ 10 w 14"/>
                  <a:gd name="T1" fmla="*/ 1 h 21"/>
                  <a:gd name="T2" fmla="*/ 1 w 14"/>
                  <a:gd name="T3" fmla="*/ 12 h 21"/>
                  <a:gd name="T4" fmla="*/ 1 w 14"/>
                  <a:gd name="T5" fmla="*/ 13 h 21"/>
                  <a:gd name="T6" fmla="*/ 1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1" y="13"/>
                    </a:cubicBezTo>
                    <a:cubicBezTo>
                      <a:pt x="1" y="14"/>
                      <a:pt x="1" y="14"/>
                      <a:pt x="1" y="15"/>
                    </a:cubicBezTo>
                    <a:cubicBezTo>
                      <a:pt x="10" y="20"/>
                      <a:pt x="10" y="20"/>
                      <a:pt x="10" y="20"/>
                    </a:cubicBezTo>
                    <a:cubicBezTo>
                      <a:pt x="11" y="21"/>
                      <a:pt x="13" y="21"/>
                      <a:pt x="13" y="20"/>
                    </a:cubicBezTo>
                    <a:cubicBezTo>
                      <a:pt x="13"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4"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2" name="Freeform 805"/>
              <p:cNvSpPr>
                <a:spLocks/>
              </p:cNvSpPr>
              <p:nvPr/>
            </p:nvSpPr>
            <p:spPr bwMode="auto">
              <a:xfrm>
                <a:off x="6353" y="3582"/>
                <a:ext cx="13" cy="13"/>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4"/>
                      <a:pt x="10" y="3"/>
                      <a:pt x="10" y="3"/>
                    </a:cubicBezTo>
                    <a:cubicBezTo>
                      <a:pt x="10" y="2"/>
                      <a:pt x="10" y="2"/>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3" name="Freeform 806"/>
              <p:cNvSpPr>
                <a:spLocks/>
              </p:cNvSpPr>
              <p:nvPr/>
            </p:nvSpPr>
            <p:spPr bwMode="auto">
              <a:xfrm>
                <a:off x="6353" y="3582"/>
                <a:ext cx="13" cy="15"/>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1"/>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9" y="1"/>
                      <a:pt x="9" y="1"/>
                    </a:cubicBezTo>
                    <a:cubicBezTo>
                      <a:pt x="9" y="2"/>
                      <a:pt x="9" y="2"/>
                      <a:pt x="9" y="3"/>
                    </a:cubicBezTo>
                    <a:cubicBezTo>
                      <a:pt x="9" y="3"/>
                      <a:pt x="9" y="4"/>
                      <a:pt x="9" y="4"/>
                    </a:cubicBezTo>
                    <a:cubicBezTo>
                      <a:pt x="9" y="4"/>
                      <a:pt x="7" y="7"/>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4" name="Freeform 807"/>
              <p:cNvSpPr>
                <a:spLocks/>
              </p:cNvSpPr>
              <p:nvPr/>
            </p:nvSpPr>
            <p:spPr bwMode="auto">
              <a:xfrm>
                <a:off x="6361" y="3582"/>
                <a:ext cx="23" cy="45"/>
              </a:xfrm>
              <a:custGeom>
                <a:avLst/>
                <a:gdLst>
                  <a:gd name="T0" fmla="*/ 0 w 17"/>
                  <a:gd name="T1" fmla="*/ 1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 name="Group 1009"/>
            <p:cNvGrpSpPr>
              <a:grpSpLocks/>
            </p:cNvGrpSpPr>
            <p:nvPr/>
          </p:nvGrpSpPr>
          <p:grpSpPr bwMode="auto">
            <a:xfrm>
              <a:off x="6634164" y="1428751"/>
              <a:ext cx="3810001" cy="5227638"/>
              <a:chOff x="4179" y="900"/>
              <a:chExt cx="2400" cy="3293"/>
            </a:xfrm>
          </p:grpSpPr>
          <p:sp>
            <p:nvSpPr>
              <p:cNvPr id="545" name="Oval 809"/>
              <p:cNvSpPr>
                <a:spLocks noChangeArrowheads="1"/>
              </p:cNvSpPr>
              <p:nvPr/>
            </p:nvSpPr>
            <p:spPr bwMode="auto">
              <a:xfrm>
                <a:off x="6365" y="3675"/>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6" name="Freeform 810"/>
              <p:cNvSpPr>
                <a:spLocks/>
              </p:cNvSpPr>
              <p:nvPr/>
            </p:nvSpPr>
            <p:spPr bwMode="auto">
              <a:xfrm>
                <a:off x="6360" y="3723"/>
                <a:ext cx="13"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7" name="Freeform 811"/>
              <p:cNvSpPr>
                <a:spLocks/>
              </p:cNvSpPr>
              <p:nvPr/>
            </p:nvSpPr>
            <p:spPr bwMode="auto">
              <a:xfrm>
                <a:off x="6375" y="3724"/>
                <a:ext cx="11" cy="48"/>
              </a:xfrm>
              <a:custGeom>
                <a:avLst/>
                <a:gdLst>
                  <a:gd name="T0" fmla="*/ 9 w 11"/>
                  <a:gd name="T1" fmla="*/ 5 h 48"/>
                  <a:gd name="T2" fmla="*/ 0 w 11"/>
                  <a:gd name="T3" fmla="*/ 7 h 48"/>
                  <a:gd name="T4" fmla="*/ 1 w 11"/>
                  <a:gd name="T5" fmla="*/ 48 h 48"/>
                  <a:gd name="T6" fmla="*/ 11 w 11"/>
                  <a:gd name="T7" fmla="*/ 48 h 48"/>
                  <a:gd name="T8" fmla="*/ 9 w 11"/>
                  <a:gd name="T9" fmla="*/ 0 h 48"/>
                  <a:gd name="T10" fmla="*/ 9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9" y="5"/>
                    </a:moveTo>
                    <a:lnTo>
                      <a:pt x="0" y="7"/>
                    </a:lnTo>
                    <a:lnTo>
                      <a:pt x="1" y="48"/>
                    </a:lnTo>
                    <a:lnTo>
                      <a:pt x="11" y="48"/>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8" name="Freeform 812"/>
              <p:cNvSpPr>
                <a:spLocks/>
              </p:cNvSpPr>
              <p:nvPr/>
            </p:nvSpPr>
            <p:spPr bwMode="auto">
              <a:xfrm>
                <a:off x="6380" y="3692"/>
                <a:ext cx="19" cy="29"/>
              </a:xfrm>
              <a:custGeom>
                <a:avLst/>
                <a:gdLst>
                  <a:gd name="T0" fmla="*/ 4 w 14"/>
                  <a:gd name="T1" fmla="*/ 1 h 21"/>
                  <a:gd name="T2" fmla="*/ 13 w 14"/>
                  <a:gd name="T3" fmla="*/ 11 h 21"/>
                  <a:gd name="T4" fmla="*/ 13 w 14"/>
                  <a:gd name="T5" fmla="*/ 13 h 21"/>
                  <a:gd name="T6" fmla="*/ 13 w 14"/>
                  <a:gd name="T7" fmla="*/ 15 h 21"/>
                  <a:gd name="T8" fmla="*/ 4 w 14"/>
                  <a:gd name="T9" fmla="*/ 20 h 21"/>
                  <a:gd name="T10" fmla="*/ 1 w 14"/>
                  <a:gd name="T11" fmla="*/ 20 h 21"/>
                  <a:gd name="T12" fmla="*/ 0 w 14"/>
                  <a:gd name="T13" fmla="*/ 18 h 21"/>
                  <a:gd name="T14" fmla="*/ 1 w 14"/>
                  <a:gd name="T15" fmla="*/ 17 h 21"/>
                  <a:gd name="T16" fmla="*/ 8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3" y="15"/>
                    </a:cubicBezTo>
                    <a:cubicBezTo>
                      <a:pt x="4" y="20"/>
                      <a:pt x="4" y="20"/>
                      <a:pt x="4" y="20"/>
                    </a:cubicBezTo>
                    <a:cubicBezTo>
                      <a:pt x="3" y="21"/>
                      <a:pt x="1" y="21"/>
                      <a:pt x="1" y="20"/>
                    </a:cubicBezTo>
                    <a:cubicBezTo>
                      <a:pt x="1" y="19"/>
                      <a:pt x="0" y="19"/>
                      <a:pt x="0" y="18"/>
                    </a:cubicBezTo>
                    <a:cubicBezTo>
                      <a:pt x="0" y="18"/>
                      <a:pt x="1" y="17"/>
                      <a:pt x="1" y="17"/>
                    </a:cubicBezTo>
                    <a:cubicBezTo>
                      <a:pt x="1" y="17"/>
                      <a:pt x="6" y="14"/>
                      <a:pt x="8" y="12"/>
                    </a:cubicBezTo>
                    <a:cubicBezTo>
                      <a:pt x="6" y="10"/>
                      <a:pt x="1" y="4"/>
                      <a:pt x="1" y="4"/>
                    </a:cubicBezTo>
                    <a:cubicBezTo>
                      <a:pt x="0" y="3"/>
                      <a:pt x="0" y="3"/>
                      <a:pt x="0" y="3"/>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9" name="Freeform 813"/>
              <p:cNvSpPr>
                <a:spLocks/>
              </p:cNvSpPr>
              <p:nvPr/>
            </p:nvSpPr>
            <p:spPr bwMode="auto">
              <a:xfrm>
                <a:off x="6380" y="3692"/>
                <a:ext cx="14"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3"/>
                      <a:pt x="0" y="3"/>
                      <a:pt x="0" y="3"/>
                    </a:cubicBezTo>
                    <a:cubicBezTo>
                      <a:pt x="0" y="2"/>
                      <a:pt x="0" y="1"/>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0" name="Freeform 814"/>
              <p:cNvSpPr>
                <a:spLocks/>
              </p:cNvSpPr>
              <p:nvPr/>
            </p:nvSpPr>
            <p:spPr bwMode="auto">
              <a:xfrm>
                <a:off x="6380" y="3692"/>
                <a:ext cx="14" cy="16"/>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1 h 11"/>
                  <a:gd name="T14" fmla="*/ 9 w 10"/>
                  <a:gd name="T15" fmla="*/ 7 h 11"/>
                  <a:gd name="T16" fmla="*/ 6 w 10"/>
                  <a:gd name="T17" fmla="*/ 10 h 11"/>
                  <a:gd name="T18" fmla="*/ 6 w 10"/>
                  <a:gd name="T19" fmla="*/ 10 h 11"/>
                  <a:gd name="T20" fmla="*/ 7 w 10"/>
                  <a:gd name="T21" fmla="*/ 10 h 11"/>
                  <a:gd name="T22" fmla="*/ 6 w 10"/>
                  <a:gd name="T23" fmla="*/ 10 h 11"/>
                  <a:gd name="T24" fmla="*/ 7 w 10"/>
                  <a:gd name="T25" fmla="*/ 10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0 h 11"/>
                  <a:gd name="T40" fmla="*/ 6 w 10"/>
                  <a:gd name="T41" fmla="*/ 11 h 11"/>
                  <a:gd name="T42" fmla="*/ 7 w 10"/>
                  <a:gd name="T43" fmla="*/ 10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6"/>
                      <a:pt x="1" y="4"/>
                      <a:pt x="1" y="4"/>
                    </a:cubicBezTo>
                    <a:cubicBezTo>
                      <a:pt x="1" y="3"/>
                      <a:pt x="1" y="3"/>
                      <a:pt x="1" y="3"/>
                    </a:cubicBezTo>
                    <a:cubicBezTo>
                      <a:pt x="1" y="2"/>
                      <a:pt x="1" y="2"/>
                      <a:pt x="1" y="1"/>
                    </a:cubicBezTo>
                    <a:cubicBezTo>
                      <a:pt x="1"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8"/>
                      <a:pt x="10" y="8"/>
                      <a:pt x="10" y="8"/>
                    </a:cubicBezTo>
                    <a:cubicBezTo>
                      <a:pt x="4" y="1"/>
                      <a:pt x="4" y="1"/>
                      <a:pt x="4" y="1"/>
                    </a:cubicBezTo>
                    <a:cubicBezTo>
                      <a:pt x="4" y="0"/>
                      <a:pt x="3" y="0"/>
                      <a:pt x="2" y="0"/>
                    </a:cubicBezTo>
                    <a:cubicBezTo>
                      <a:pt x="2" y="0"/>
                      <a:pt x="1" y="0"/>
                      <a:pt x="1" y="1"/>
                    </a:cubicBezTo>
                    <a:cubicBezTo>
                      <a:pt x="0" y="1"/>
                      <a:pt x="0" y="2"/>
                      <a:pt x="0" y="3"/>
                    </a:cubicBezTo>
                    <a:cubicBezTo>
                      <a:pt x="0" y="3"/>
                      <a:pt x="0" y="4"/>
                      <a:pt x="0" y="4"/>
                    </a:cubicBezTo>
                    <a:cubicBezTo>
                      <a:pt x="0" y="4"/>
                      <a:pt x="3" y="7"/>
                      <a:pt x="6" y="10"/>
                    </a:cubicBezTo>
                    <a:cubicBezTo>
                      <a:pt x="6" y="11"/>
                      <a:pt x="6" y="11"/>
                      <a:pt x="6" y="11"/>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1" name="Freeform 815"/>
              <p:cNvSpPr>
                <a:spLocks/>
              </p:cNvSpPr>
              <p:nvPr/>
            </p:nvSpPr>
            <p:spPr bwMode="auto">
              <a:xfrm>
                <a:off x="6347" y="3692"/>
                <a:ext cx="19" cy="29"/>
              </a:xfrm>
              <a:custGeom>
                <a:avLst/>
                <a:gdLst>
                  <a:gd name="T0" fmla="*/ 10 w 14"/>
                  <a:gd name="T1" fmla="*/ 1 h 21"/>
                  <a:gd name="T2" fmla="*/ 1 w 14"/>
                  <a:gd name="T3" fmla="*/ 11 h 21"/>
                  <a:gd name="T4" fmla="*/ 1 w 14"/>
                  <a:gd name="T5" fmla="*/ 13 h 21"/>
                  <a:gd name="T6" fmla="*/ 1 w 14"/>
                  <a:gd name="T7" fmla="*/ 15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1" y="15"/>
                    </a:cubicBezTo>
                    <a:cubicBezTo>
                      <a:pt x="10" y="20"/>
                      <a:pt x="10" y="20"/>
                      <a:pt x="10" y="20"/>
                    </a:cubicBezTo>
                    <a:cubicBezTo>
                      <a:pt x="11" y="21"/>
                      <a:pt x="13" y="21"/>
                      <a:pt x="13" y="20"/>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3"/>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2" name="Freeform 816"/>
              <p:cNvSpPr>
                <a:spLocks/>
              </p:cNvSpPr>
              <p:nvPr/>
            </p:nvSpPr>
            <p:spPr bwMode="auto">
              <a:xfrm>
                <a:off x="6353" y="3692"/>
                <a:ext cx="13" cy="14"/>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3"/>
                      <a:pt x="10" y="3"/>
                      <a:pt x="10" y="3"/>
                    </a:cubicBezTo>
                    <a:cubicBezTo>
                      <a:pt x="10" y="2"/>
                      <a:pt x="10" y="1"/>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3" name="Freeform 817"/>
              <p:cNvSpPr>
                <a:spLocks/>
              </p:cNvSpPr>
              <p:nvPr/>
            </p:nvSpPr>
            <p:spPr bwMode="auto">
              <a:xfrm>
                <a:off x="6353" y="3692"/>
                <a:ext cx="13" cy="16"/>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6 w 10"/>
                  <a:gd name="T27" fmla="*/ 1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6"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9" y="1"/>
                      <a:pt x="9" y="1"/>
                    </a:cubicBezTo>
                    <a:cubicBezTo>
                      <a:pt x="9" y="2"/>
                      <a:pt x="9" y="2"/>
                      <a:pt x="9" y="3"/>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4" name="Freeform 818"/>
              <p:cNvSpPr>
                <a:spLocks/>
              </p:cNvSpPr>
              <p:nvPr/>
            </p:nvSpPr>
            <p:spPr bwMode="auto">
              <a:xfrm>
                <a:off x="6361" y="3692"/>
                <a:ext cx="23" cy="46"/>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5" name="Oval 819"/>
              <p:cNvSpPr>
                <a:spLocks noChangeArrowheads="1"/>
              </p:cNvSpPr>
              <p:nvPr/>
            </p:nvSpPr>
            <p:spPr bwMode="auto">
              <a:xfrm>
                <a:off x="6428" y="3453"/>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6" name="Freeform 820"/>
              <p:cNvSpPr>
                <a:spLocks/>
              </p:cNvSpPr>
              <p:nvPr/>
            </p:nvSpPr>
            <p:spPr bwMode="auto">
              <a:xfrm>
                <a:off x="6422" y="3502"/>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7" name="Freeform 821"/>
              <p:cNvSpPr>
                <a:spLocks/>
              </p:cNvSpPr>
              <p:nvPr/>
            </p:nvSpPr>
            <p:spPr bwMode="auto">
              <a:xfrm>
                <a:off x="6438" y="3504"/>
                <a:ext cx="12" cy="46"/>
              </a:xfrm>
              <a:custGeom>
                <a:avLst/>
                <a:gdLst>
                  <a:gd name="T0" fmla="*/ 9 w 12"/>
                  <a:gd name="T1" fmla="*/ 5 h 46"/>
                  <a:gd name="T2" fmla="*/ 0 w 12"/>
                  <a:gd name="T3" fmla="*/ 7 h 46"/>
                  <a:gd name="T4" fmla="*/ 1 w 12"/>
                  <a:gd name="T5" fmla="*/ 46 h 46"/>
                  <a:gd name="T6" fmla="*/ 12 w 12"/>
                  <a:gd name="T7" fmla="*/ 46 h 46"/>
                  <a:gd name="T8" fmla="*/ 10 w 12"/>
                  <a:gd name="T9" fmla="*/ 0 h 46"/>
                  <a:gd name="T10" fmla="*/ 9 w 12"/>
                  <a:gd name="T11" fmla="*/ 5 h 46"/>
                </a:gdLst>
                <a:ahLst/>
                <a:cxnLst>
                  <a:cxn ang="0">
                    <a:pos x="T0" y="T1"/>
                  </a:cxn>
                  <a:cxn ang="0">
                    <a:pos x="T2" y="T3"/>
                  </a:cxn>
                  <a:cxn ang="0">
                    <a:pos x="T4" y="T5"/>
                  </a:cxn>
                  <a:cxn ang="0">
                    <a:pos x="T6" y="T7"/>
                  </a:cxn>
                  <a:cxn ang="0">
                    <a:pos x="T8" y="T9"/>
                  </a:cxn>
                  <a:cxn ang="0">
                    <a:pos x="T10" y="T11"/>
                  </a:cxn>
                </a:cxnLst>
                <a:rect l="0" t="0" r="r" b="b"/>
                <a:pathLst>
                  <a:path w="12" h="46">
                    <a:moveTo>
                      <a:pt x="9" y="5"/>
                    </a:moveTo>
                    <a:lnTo>
                      <a:pt x="0" y="7"/>
                    </a:lnTo>
                    <a:lnTo>
                      <a:pt x="1" y="46"/>
                    </a:lnTo>
                    <a:lnTo>
                      <a:pt x="12" y="46"/>
                    </a:lnTo>
                    <a:lnTo>
                      <a:pt x="10"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8" name="Freeform 822"/>
              <p:cNvSpPr>
                <a:spLocks/>
              </p:cNvSpPr>
              <p:nvPr/>
            </p:nvSpPr>
            <p:spPr bwMode="auto">
              <a:xfrm>
                <a:off x="6444" y="3472"/>
                <a:ext cx="18" cy="28"/>
              </a:xfrm>
              <a:custGeom>
                <a:avLst/>
                <a:gdLst>
                  <a:gd name="T0" fmla="*/ 3 w 13"/>
                  <a:gd name="T1" fmla="*/ 1 h 20"/>
                  <a:gd name="T2" fmla="*/ 12 w 13"/>
                  <a:gd name="T3" fmla="*/ 11 h 20"/>
                  <a:gd name="T4" fmla="*/ 13 w 13"/>
                  <a:gd name="T5" fmla="*/ 13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2" y="11"/>
                      <a:pt x="12" y="11"/>
                      <a:pt x="12" y="11"/>
                    </a:cubicBezTo>
                    <a:cubicBezTo>
                      <a:pt x="13" y="11"/>
                      <a:pt x="13" y="12"/>
                      <a:pt x="13" y="13"/>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9" name="Freeform 823"/>
              <p:cNvSpPr>
                <a:spLocks/>
              </p:cNvSpPr>
              <p:nvPr/>
            </p:nvSpPr>
            <p:spPr bwMode="auto">
              <a:xfrm>
                <a:off x="6444" y="3472"/>
                <a:ext cx="13" cy="14"/>
              </a:xfrm>
              <a:custGeom>
                <a:avLst/>
                <a:gdLst>
                  <a:gd name="T0" fmla="*/ 6 w 9"/>
                  <a:gd name="T1" fmla="*/ 10 h 10"/>
                  <a:gd name="T2" fmla="*/ 0 w 9"/>
                  <a:gd name="T3" fmla="*/ 3 h 10"/>
                  <a:gd name="T4" fmla="*/ 0 w 9"/>
                  <a:gd name="T5" fmla="*/ 2 h 10"/>
                  <a:gd name="T6" fmla="*/ 0 w 9"/>
                  <a:gd name="T7" fmla="*/ 0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0" name="Freeform 824"/>
              <p:cNvSpPr>
                <a:spLocks/>
              </p:cNvSpPr>
              <p:nvPr/>
            </p:nvSpPr>
            <p:spPr bwMode="auto">
              <a:xfrm>
                <a:off x="6443" y="3472"/>
                <a:ext cx="15" cy="14"/>
              </a:xfrm>
              <a:custGeom>
                <a:avLst/>
                <a:gdLst>
                  <a:gd name="T0" fmla="*/ 7 w 11"/>
                  <a:gd name="T1" fmla="*/ 10 h 10"/>
                  <a:gd name="T2" fmla="*/ 7 w 11"/>
                  <a:gd name="T3" fmla="*/ 9 h 10"/>
                  <a:gd name="T4" fmla="*/ 1 w 11"/>
                  <a:gd name="T5" fmla="*/ 3 h 10"/>
                  <a:gd name="T6" fmla="*/ 1 w 11"/>
                  <a:gd name="T7" fmla="*/ 2 h 10"/>
                  <a:gd name="T8" fmla="*/ 2 w 11"/>
                  <a:gd name="T9" fmla="*/ 1 h 10"/>
                  <a:gd name="T10" fmla="*/ 3 w 11"/>
                  <a:gd name="T11" fmla="*/ 0 h 10"/>
                  <a:gd name="T12" fmla="*/ 4 w 11"/>
                  <a:gd name="T13" fmla="*/ 1 h 10"/>
                  <a:gd name="T14" fmla="*/ 9 w 11"/>
                  <a:gd name="T15" fmla="*/ 7 h 10"/>
                  <a:gd name="T16" fmla="*/ 7 w 11"/>
                  <a:gd name="T17" fmla="*/ 9 h 10"/>
                  <a:gd name="T18" fmla="*/ 7 w 11"/>
                  <a:gd name="T19" fmla="*/ 10 h 10"/>
                  <a:gd name="T20" fmla="*/ 7 w 11"/>
                  <a:gd name="T21" fmla="*/ 9 h 10"/>
                  <a:gd name="T22" fmla="*/ 7 w 11"/>
                  <a:gd name="T23" fmla="*/ 10 h 10"/>
                  <a:gd name="T24" fmla="*/ 7 w 11"/>
                  <a:gd name="T25" fmla="*/ 10 h 10"/>
                  <a:gd name="T26" fmla="*/ 11 w 11"/>
                  <a:gd name="T27" fmla="*/ 7 h 10"/>
                  <a:gd name="T28" fmla="*/ 5 w 11"/>
                  <a:gd name="T29" fmla="*/ 0 h 10"/>
                  <a:gd name="T30" fmla="*/ 3 w 11"/>
                  <a:gd name="T31" fmla="*/ 0 h 10"/>
                  <a:gd name="T32" fmla="*/ 1 w 11"/>
                  <a:gd name="T33" fmla="*/ 0 h 10"/>
                  <a:gd name="T34" fmla="*/ 0 w 11"/>
                  <a:gd name="T35" fmla="*/ 2 h 10"/>
                  <a:gd name="T36" fmla="*/ 1 w 11"/>
                  <a:gd name="T37" fmla="*/ 4 h 10"/>
                  <a:gd name="T38" fmla="*/ 6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9"/>
                      <a:pt x="7" y="9"/>
                      <a:pt x="7" y="9"/>
                    </a:cubicBezTo>
                    <a:cubicBezTo>
                      <a:pt x="4" y="6"/>
                      <a:pt x="1" y="3"/>
                      <a:pt x="1" y="3"/>
                    </a:cubicBezTo>
                    <a:cubicBezTo>
                      <a:pt x="1" y="3"/>
                      <a:pt x="1" y="2"/>
                      <a:pt x="1" y="2"/>
                    </a:cubicBezTo>
                    <a:cubicBezTo>
                      <a:pt x="1" y="1"/>
                      <a:pt x="1" y="1"/>
                      <a:pt x="2" y="1"/>
                    </a:cubicBezTo>
                    <a:cubicBezTo>
                      <a:pt x="2" y="0"/>
                      <a:pt x="2" y="0"/>
                      <a:pt x="3" y="0"/>
                    </a:cubicBezTo>
                    <a:cubicBezTo>
                      <a:pt x="3" y="0"/>
                      <a:pt x="4" y="0"/>
                      <a:pt x="4" y="1"/>
                    </a:cubicBezTo>
                    <a:cubicBezTo>
                      <a:pt x="9" y="7"/>
                      <a:pt x="9" y="7"/>
                      <a:pt x="9" y="7"/>
                    </a:cubicBezTo>
                    <a:cubicBezTo>
                      <a:pt x="7" y="9"/>
                      <a:pt x="7" y="9"/>
                      <a:pt x="7" y="9"/>
                    </a:cubicBezTo>
                    <a:cubicBezTo>
                      <a:pt x="7" y="10"/>
                      <a:pt x="7" y="10"/>
                      <a:pt x="7" y="10"/>
                    </a:cubicBezTo>
                    <a:cubicBezTo>
                      <a:pt x="7" y="9"/>
                      <a:pt x="7" y="9"/>
                      <a:pt x="7" y="9"/>
                    </a:cubicBezTo>
                    <a:cubicBezTo>
                      <a:pt x="7" y="10"/>
                      <a:pt x="7" y="10"/>
                      <a:pt x="7" y="10"/>
                    </a:cubicBezTo>
                    <a:cubicBezTo>
                      <a:pt x="7" y="10"/>
                      <a:pt x="7" y="10"/>
                      <a:pt x="7" y="10"/>
                    </a:cubicBezTo>
                    <a:cubicBezTo>
                      <a:pt x="11" y="7"/>
                      <a:pt x="11" y="7"/>
                      <a:pt x="11" y="7"/>
                    </a:cubicBezTo>
                    <a:cubicBezTo>
                      <a:pt x="5" y="0"/>
                      <a:pt x="5" y="0"/>
                      <a:pt x="5" y="0"/>
                    </a:cubicBezTo>
                    <a:cubicBezTo>
                      <a:pt x="4" y="0"/>
                      <a:pt x="3" y="0"/>
                      <a:pt x="3" y="0"/>
                    </a:cubicBezTo>
                    <a:cubicBezTo>
                      <a:pt x="2" y="0"/>
                      <a:pt x="2" y="0"/>
                      <a:pt x="1" y="0"/>
                    </a:cubicBezTo>
                    <a:cubicBezTo>
                      <a:pt x="1" y="1"/>
                      <a:pt x="0" y="1"/>
                      <a:pt x="0" y="2"/>
                    </a:cubicBezTo>
                    <a:cubicBezTo>
                      <a:pt x="0" y="3"/>
                      <a:pt x="1" y="3"/>
                      <a:pt x="1" y="4"/>
                    </a:cubicBezTo>
                    <a:cubicBezTo>
                      <a:pt x="1" y="4"/>
                      <a:pt x="3" y="6"/>
                      <a:pt x="6"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1" name="Freeform 825"/>
              <p:cNvSpPr>
                <a:spLocks/>
              </p:cNvSpPr>
              <p:nvPr/>
            </p:nvSpPr>
            <p:spPr bwMode="auto">
              <a:xfrm>
                <a:off x="6412" y="3472"/>
                <a:ext cx="17" cy="28"/>
              </a:xfrm>
              <a:custGeom>
                <a:avLst/>
                <a:gdLst>
                  <a:gd name="T0" fmla="*/ 10 w 13"/>
                  <a:gd name="T1" fmla="*/ 1 h 20"/>
                  <a:gd name="T2" fmla="*/ 0 w 13"/>
                  <a:gd name="T3" fmla="*/ 11 h 20"/>
                  <a:gd name="T4" fmla="*/ 0 w 13"/>
                  <a:gd name="T5" fmla="*/ 13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0" y="11"/>
                      <a:pt x="0" y="11"/>
                      <a:pt x="0" y="11"/>
                    </a:cubicBezTo>
                    <a:cubicBezTo>
                      <a:pt x="0" y="11"/>
                      <a:pt x="0" y="12"/>
                      <a:pt x="0" y="13"/>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2" name="Freeform 826"/>
              <p:cNvSpPr>
                <a:spLocks/>
              </p:cNvSpPr>
              <p:nvPr/>
            </p:nvSpPr>
            <p:spPr bwMode="auto">
              <a:xfrm>
                <a:off x="6417" y="3472"/>
                <a:ext cx="12" cy="14"/>
              </a:xfrm>
              <a:custGeom>
                <a:avLst/>
                <a:gdLst>
                  <a:gd name="T0" fmla="*/ 3 w 9"/>
                  <a:gd name="T1" fmla="*/ 10 h 10"/>
                  <a:gd name="T2" fmla="*/ 9 w 9"/>
                  <a:gd name="T3" fmla="*/ 3 h 10"/>
                  <a:gd name="T4" fmla="*/ 9 w 9"/>
                  <a:gd name="T5" fmla="*/ 2 h 10"/>
                  <a:gd name="T6" fmla="*/ 9 w 9"/>
                  <a:gd name="T7" fmla="*/ 0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3" name="Freeform 827"/>
              <p:cNvSpPr>
                <a:spLocks/>
              </p:cNvSpPr>
              <p:nvPr/>
            </p:nvSpPr>
            <p:spPr bwMode="auto">
              <a:xfrm>
                <a:off x="6416" y="3472"/>
                <a:ext cx="15" cy="14"/>
              </a:xfrm>
              <a:custGeom>
                <a:avLst/>
                <a:gdLst>
                  <a:gd name="T0" fmla="*/ 4 w 11"/>
                  <a:gd name="T1" fmla="*/ 10 h 10"/>
                  <a:gd name="T2" fmla="*/ 4 w 11"/>
                  <a:gd name="T3" fmla="*/ 10 h 10"/>
                  <a:gd name="T4" fmla="*/ 10 w 11"/>
                  <a:gd name="T5" fmla="*/ 4 h 10"/>
                  <a:gd name="T6" fmla="*/ 11 w 11"/>
                  <a:gd name="T7" fmla="*/ 2 h 10"/>
                  <a:gd name="T8" fmla="*/ 10 w 11"/>
                  <a:gd name="T9" fmla="*/ 0 h 10"/>
                  <a:gd name="T10" fmla="*/ 8 w 11"/>
                  <a:gd name="T11" fmla="*/ 0 h 10"/>
                  <a:gd name="T12" fmla="*/ 6 w 11"/>
                  <a:gd name="T13" fmla="*/ 0 h 10"/>
                  <a:gd name="T14" fmla="*/ 0 w 11"/>
                  <a:gd name="T15" fmla="*/ 7 h 10"/>
                  <a:gd name="T16" fmla="*/ 4 w 11"/>
                  <a:gd name="T17" fmla="*/ 10 h 10"/>
                  <a:gd name="T18" fmla="*/ 4 w 11"/>
                  <a:gd name="T19" fmla="*/ 10 h 10"/>
                  <a:gd name="T20" fmla="*/ 4 w 11"/>
                  <a:gd name="T21" fmla="*/ 10 h 10"/>
                  <a:gd name="T22" fmla="*/ 4 w 11"/>
                  <a:gd name="T23" fmla="*/ 9 h 10"/>
                  <a:gd name="T24" fmla="*/ 1 w 11"/>
                  <a:gd name="T25" fmla="*/ 7 h 10"/>
                  <a:gd name="T26" fmla="*/ 7 w 11"/>
                  <a:gd name="T27" fmla="*/ 1 h 10"/>
                  <a:gd name="T28" fmla="*/ 8 w 11"/>
                  <a:gd name="T29" fmla="*/ 0 h 10"/>
                  <a:gd name="T30" fmla="*/ 9 w 11"/>
                  <a:gd name="T31" fmla="*/ 1 h 10"/>
                  <a:gd name="T32" fmla="*/ 10 w 11"/>
                  <a:gd name="T33" fmla="*/ 2 h 10"/>
                  <a:gd name="T34" fmla="*/ 9 w 11"/>
                  <a:gd name="T35" fmla="*/ 3 h 10"/>
                  <a:gd name="T36" fmla="*/ 4 w 11"/>
                  <a:gd name="T37" fmla="*/ 9 h 10"/>
                  <a:gd name="T38" fmla="*/ 4 w 11"/>
                  <a:gd name="T39" fmla="*/ 10 h 10"/>
                  <a:gd name="T40" fmla="*/ 4 w 11"/>
                  <a:gd name="T41" fmla="*/ 9 h 10"/>
                  <a:gd name="T42" fmla="*/ 4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4" y="10"/>
                    </a:moveTo>
                    <a:cubicBezTo>
                      <a:pt x="4" y="10"/>
                      <a:pt x="4" y="10"/>
                      <a:pt x="4" y="10"/>
                    </a:cubicBezTo>
                    <a:cubicBezTo>
                      <a:pt x="8" y="6"/>
                      <a:pt x="10" y="4"/>
                      <a:pt x="10" y="4"/>
                    </a:cubicBezTo>
                    <a:cubicBezTo>
                      <a:pt x="10" y="3"/>
                      <a:pt x="11" y="3"/>
                      <a:pt x="11" y="2"/>
                    </a:cubicBezTo>
                    <a:cubicBezTo>
                      <a:pt x="11" y="1"/>
                      <a:pt x="10" y="1"/>
                      <a:pt x="10" y="0"/>
                    </a:cubicBezTo>
                    <a:cubicBezTo>
                      <a:pt x="9" y="0"/>
                      <a:pt x="9" y="0"/>
                      <a:pt x="8" y="0"/>
                    </a:cubicBezTo>
                    <a:cubicBezTo>
                      <a:pt x="8" y="0"/>
                      <a:pt x="7"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7" y="1"/>
                      <a:pt x="7" y="1"/>
                      <a:pt x="7" y="1"/>
                    </a:cubicBezTo>
                    <a:cubicBezTo>
                      <a:pt x="7" y="0"/>
                      <a:pt x="8" y="0"/>
                      <a:pt x="8" y="0"/>
                    </a:cubicBezTo>
                    <a:cubicBezTo>
                      <a:pt x="9" y="0"/>
                      <a:pt x="9" y="0"/>
                      <a:pt x="9" y="1"/>
                    </a:cubicBezTo>
                    <a:cubicBezTo>
                      <a:pt x="10" y="1"/>
                      <a:pt x="10" y="1"/>
                      <a:pt x="10" y="2"/>
                    </a:cubicBezTo>
                    <a:cubicBezTo>
                      <a:pt x="10" y="2"/>
                      <a:pt x="10" y="3"/>
                      <a:pt x="9" y="3"/>
                    </a:cubicBezTo>
                    <a:cubicBezTo>
                      <a:pt x="9" y="3"/>
                      <a:pt x="7" y="6"/>
                      <a:pt x="4"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4" name="Freeform 828"/>
              <p:cNvSpPr>
                <a:spLocks/>
              </p:cNvSpPr>
              <p:nvPr/>
            </p:nvSpPr>
            <p:spPr bwMode="auto">
              <a:xfrm>
                <a:off x="6425" y="3471"/>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5" name="Oval 829"/>
              <p:cNvSpPr>
                <a:spLocks noChangeArrowheads="1"/>
              </p:cNvSpPr>
              <p:nvPr/>
            </p:nvSpPr>
            <p:spPr bwMode="auto">
              <a:xfrm>
                <a:off x="6428" y="3564"/>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6" name="Freeform 830"/>
              <p:cNvSpPr>
                <a:spLocks/>
              </p:cNvSpPr>
              <p:nvPr/>
            </p:nvSpPr>
            <p:spPr bwMode="auto">
              <a:xfrm>
                <a:off x="6422" y="3613"/>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7" name="Freeform 831"/>
              <p:cNvSpPr>
                <a:spLocks/>
              </p:cNvSpPr>
              <p:nvPr/>
            </p:nvSpPr>
            <p:spPr bwMode="auto">
              <a:xfrm>
                <a:off x="6438" y="3615"/>
                <a:ext cx="12" cy="46"/>
              </a:xfrm>
              <a:custGeom>
                <a:avLst/>
                <a:gdLst>
                  <a:gd name="T0" fmla="*/ 9 w 12"/>
                  <a:gd name="T1" fmla="*/ 4 h 46"/>
                  <a:gd name="T2" fmla="*/ 0 w 12"/>
                  <a:gd name="T3" fmla="*/ 5 h 46"/>
                  <a:gd name="T4" fmla="*/ 1 w 12"/>
                  <a:gd name="T5" fmla="*/ 46 h 46"/>
                  <a:gd name="T6" fmla="*/ 12 w 12"/>
                  <a:gd name="T7" fmla="*/ 46 h 46"/>
                  <a:gd name="T8" fmla="*/ 10 w 12"/>
                  <a:gd name="T9" fmla="*/ 0 h 46"/>
                  <a:gd name="T10" fmla="*/ 9 w 12"/>
                  <a:gd name="T11" fmla="*/ 4 h 46"/>
                </a:gdLst>
                <a:ahLst/>
                <a:cxnLst>
                  <a:cxn ang="0">
                    <a:pos x="T0" y="T1"/>
                  </a:cxn>
                  <a:cxn ang="0">
                    <a:pos x="T2" y="T3"/>
                  </a:cxn>
                  <a:cxn ang="0">
                    <a:pos x="T4" y="T5"/>
                  </a:cxn>
                  <a:cxn ang="0">
                    <a:pos x="T6" y="T7"/>
                  </a:cxn>
                  <a:cxn ang="0">
                    <a:pos x="T8" y="T9"/>
                  </a:cxn>
                  <a:cxn ang="0">
                    <a:pos x="T10" y="T11"/>
                  </a:cxn>
                </a:cxnLst>
                <a:rect l="0" t="0" r="r" b="b"/>
                <a:pathLst>
                  <a:path w="12" h="46">
                    <a:moveTo>
                      <a:pt x="9" y="4"/>
                    </a:moveTo>
                    <a:lnTo>
                      <a:pt x="0" y="5"/>
                    </a:lnTo>
                    <a:lnTo>
                      <a:pt x="1" y="46"/>
                    </a:lnTo>
                    <a:lnTo>
                      <a:pt x="12" y="46"/>
                    </a:lnTo>
                    <a:lnTo>
                      <a:pt x="10"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8" name="Freeform 832"/>
              <p:cNvSpPr>
                <a:spLocks/>
              </p:cNvSpPr>
              <p:nvPr/>
            </p:nvSpPr>
            <p:spPr bwMode="auto">
              <a:xfrm>
                <a:off x="6444" y="3582"/>
                <a:ext cx="18" cy="28"/>
              </a:xfrm>
              <a:custGeom>
                <a:avLst/>
                <a:gdLst>
                  <a:gd name="T0" fmla="*/ 3 w 13"/>
                  <a:gd name="T1" fmla="*/ 1 h 21"/>
                  <a:gd name="T2" fmla="*/ 12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2" y="12"/>
                      <a:pt x="12" y="12"/>
                      <a:pt x="12"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9" name="Freeform 833"/>
              <p:cNvSpPr>
                <a:spLocks/>
              </p:cNvSpPr>
              <p:nvPr/>
            </p:nvSpPr>
            <p:spPr bwMode="auto">
              <a:xfrm>
                <a:off x="6444" y="3582"/>
                <a:ext cx="13" cy="13"/>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0" name="Freeform 834"/>
              <p:cNvSpPr>
                <a:spLocks/>
              </p:cNvSpPr>
              <p:nvPr/>
            </p:nvSpPr>
            <p:spPr bwMode="auto">
              <a:xfrm>
                <a:off x="6443" y="3582"/>
                <a:ext cx="15" cy="15"/>
              </a:xfrm>
              <a:custGeom>
                <a:avLst/>
                <a:gdLst>
                  <a:gd name="T0" fmla="*/ 7 w 11"/>
                  <a:gd name="T1" fmla="*/ 10 h 11"/>
                  <a:gd name="T2" fmla="*/ 7 w 11"/>
                  <a:gd name="T3" fmla="*/ 10 h 11"/>
                  <a:gd name="T4" fmla="*/ 1 w 11"/>
                  <a:gd name="T5" fmla="*/ 4 h 11"/>
                  <a:gd name="T6" fmla="*/ 1 w 11"/>
                  <a:gd name="T7" fmla="*/ 3 h 11"/>
                  <a:gd name="T8" fmla="*/ 2 w 11"/>
                  <a:gd name="T9" fmla="*/ 1 h 11"/>
                  <a:gd name="T10" fmla="*/ 3 w 11"/>
                  <a:gd name="T11" fmla="*/ 1 h 11"/>
                  <a:gd name="T12" fmla="*/ 4 w 11"/>
                  <a:gd name="T13" fmla="*/ 2 h 11"/>
                  <a:gd name="T14" fmla="*/ 9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6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1" y="4"/>
                      <a:pt x="1" y="4"/>
                    </a:cubicBezTo>
                    <a:cubicBezTo>
                      <a:pt x="1" y="4"/>
                      <a:pt x="1" y="3"/>
                      <a:pt x="1" y="3"/>
                    </a:cubicBezTo>
                    <a:cubicBezTo>
                      <a:pt x="1" y="2"/>
                      <a:pt x="1" y="2"/>
                      <a:pt x="2" y="1"/>
                    </a:cubicBezTo>
                    <a:cubicBezTo>
                      <a:pt x="2" y="1"/>
                      <a:pt x="2" y="1"/>
                      <a:pt x="3" y="1"/>
                    </a:cubicBezTo>
                    <a:cubicBezTo>
                      <a:pt x="3" y="1"/>
                      <a:pt x="4" y="1"/>
                      <a:pt x="4" y="2"/>
                    </a:cubicBezTo>
                    <a:cubicBezTo>
                      <a:pt x="9" y="8"/>
                      <a:pt x="9" y="8"/>
                      <a:pt x="9"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1"/>
                      <a:pt x="1" y="1"/>
                    </a:cubicBezTo>
                    <a:cubicBezTo>
                      <a:pt x="1" y="1"/>
                      <a:pt x="0" y="2"/>
                      <a:pt x="0" y="3"/>
                    </a:cubicBezTo>
                    <a:cubicBezTo>
                      <a:pt x="0" y="3"/>
                      <a:pt x="1" y="4"/>
                      <a:pt x="1" y="4"/>
                    </a:cubicBezTo>
                    <a:cubicBezTo>
                      <a:pt x="1" y="4"/>
                      <a:pt x="3" y="7"/>
                      <a:pt x="6"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1" name="Freeform 835"/>
              <p:cNvSpPr>
                <a:spLocks/>
              </p:cNvSpPr>
              <p:nvPr/>
            </p:nvSpPr>
            <p:spPr bwMode="auto">
              <a:xfrm>
                <a:off x="6412" y="3582"/>
                <a:ext cx="17" cy="28"/>
              </a:xfrm>
              <a:custGeom>
                <a:avLst/>
                <a:gdLst>
                  <a:gd name="T0" fmla="*/ 10 w 13"/>
                  <a:gd name="T1" fmla="*/ 1 h 21"/>
                  <a:gd name="T2" fmla="*/ 0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2" name="Freeform 836"/>
              <p:cNvSpPr>
                <a:spLocks/>
              </p:cNvSpPr>
              <p:nvPr/>
            </p:nvSpPr>
            <p:spPr bwMode="auto">
              <a:xfrm>
                <a:off x="6417" y="3582"/>
                <a:ext cx="12" cy="13"/>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3" name="Freeform 837"/>
              <p:cNvSpPr>
                <a:spLocks/>
              </p:cNvSpPr>
              <p:nvPr/>
            </p:nvSpPr>
            <p:spPr bwMode="auto">
              <a:xfrm>
                <a:off x="6416" y="3582"/>
                <a:ext cx="15" cy="15"/>
              </a:xfrm>
              <a:custGeom>
                <a:avLst/>
                <a:gdLst>
                  <a:gd name="T0" fmla="*/ 4 w 11"/>
                  <a:gd name="T1" fmla="*/ 10 h 11"/>
                  <a:gd name="T2" fmla="*/ 4 w 11"/>
                  <a:gd name="T3" fmla="*/ 11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4 w 11"/>
                  <a:gd name="T19" fmla="*/ 11 h 11"/>
                  <a:gd name="T20" fmla="*/ 4 w 11"/>
                  <a:gd name="T21" fmla="*/ 10 h 11"/>
                  <a:gd name="T22" fmla="*/ 4 w 11"/>
                  <a:gd name="T23" fmla="*/ 10 h 11"/>
                  <a:gd name="T24" fmla="*/ 1 w 11"/>
                  <a:gd name="T25" fmla="*/ 8 h 11"/>
                  <a:gd name="T26" fmla="*/ 7 w 11"/>
                  <a:gd name="T27" fmla="*/ 2 h 11"/>
                  <a:gd name="T28" fmla="*/ 8 w 11"/>
                  <a:gd name="T29" fmla="*/ 1 h 11"/>
                  <a:gd name="T30" fmla="*/ 9 w 11"/>
                  <a:gd name="T31" fmla="*/ 1 h 11"/>
                  <a:gd name="T32" fmla="*/ 10 w 11"/>
                  <a:gd name="T33" fmla="*/ 3 h 11"/>
                  <a:gd name="T34" fmla="*/ 9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4" y="11"/>
                      <a:pt x="4" y="11"/>
                      <a:pt x="4" y="11"/>
                    </a:cubicBezTo>
                    <a:cubicBezTo>
                      <a:pt x="8" y="7"/>
                      <a:pt x="10" y="4"/>
                      <a:pt x="10" y="4"/>
                    </a:cubicBezTo>
                    <a:cubicBezTo>
                      <a:pt x="10" y="4"/>
                      <a:pt x="11" y="3"/>
                      <a:pt x="11" y="3"/>
                    </a:cubicBezTo>
                    <a:cubicBezTo>
                      <a:pt x="11" y="2"/>
                      <a:pt x="10" y="1"/>
                      <a:pt x="10" y="1"/>
                    </a:cubicBezTo>
                    <a:cubicBezTo>
                      <a:pt x="9" y="1"/>
                      <a:pt x="9" y="0"/>
                      <a:pt x="8" y="0"/>
                    </a:cubicBezTo>
                    <a:cubicBezTo>
                      <a:pt x="8"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8" y="1"/>
                      <a:pt x="8" y="1"/>
                    </a:cubicBezTo>
                    <a:cubicBezTo>
                      <a:pt x="9" y="1"/>
                      <a:pt x="9" y="1"/>
                      <a:pt x="9" y="1"/>
                    </a:cubicBezTo>
                    <a:cubicBezTo>
                      <a:pt x="10" y="2"/>
                      <a:pt x="10" y="2"/>
                      <a:pt x="10" y="3"/>
                    </a:cubicBezTo>
                    <a:cubicBezTo>
                      <a:pt x="10" y="3"/>
                      <a:pt x="10"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4" name="Freeform 838"/>
              <p:cNvSpPr>
                <a:spLocks/>
              </p:cNvSpPr>
              <p:nvPr/>
            </p:nvSpPr>
            <p:spPr bwMode="auto">
              <a:xfrm>
                <a:off x="6425" y="3582"/>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5" name="Oval 839"/>
              <p:cNvSpPr>
                <a:spLocks noChangeArrowheads="1"/>
              </p:cNvSpPr>
              <p:nvPr/>
            </p:nvSpPr>
            <p:spPr bwMode="auto">
              <a:xfrm>
                <a:off x="6428" y="3675"/>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6" name="Freeform 840"/>
              <p:cNvSpPr>
                <a:spLocks/>
              </p:cNvSpPr>
              <p:nvPr/>
            </p:nvSpPr>
            <p:spPr bwMode="auto">
              <a:xfrm>
                <a:off x="6422" y="3723"/>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7" name="Freeform 841"/>
              <p:cNvSpPr>
                <a:spLocks/>
              </p:cNvSpPr>
              <p:nvPr/>
            </p:nvSpPr>
            <p:spPr bwMode="auto">
              <a:xfrm>
                <a:off x="6438" y="3724"/>
                <a:ext cx="12" cy="48"/>
              </a:xfrm>
              <a:custGeom>
                <a:avLst/>
                <a:gdLst>
                  <a:gd name="T0" fmla="*/ 9 w 12"/>
                  <a:gd name="T1" fmla="*/ 5 h 48"/>
                  <a:gd name="T2" fmla="*/ 0 w 12"/>
                  <a:gd name="T3" fmla="*/ 7 h 48"/>
                  <a:gd name="T4" fmla="*/ 1 w 12"/>
                  <a:gd name="T5" fmla="*/ 48 h 48"/>
                  <a:gd name="T6" fmla="*/ 12 w 12"/>
                  <a:gd name="T7" fmla="*/ 48 h 48"/>
                  <a:gd name="T8" fmla="*/ 10 w 12"/>
                  <a:gd name="T9" fmla="*/ 0 h 48"/>
                  <a:gd name="T10" fmla="*/ 9 w 12"/>
                  <a:gd name="T11" fmla="*/ 5 h 48"/>
                </a:gdLst>
                <a:ahLst/>
                <a:cxnLst>
                  <a:cxn ang="0">
                    <a:pos x="T0" y="T1"/>
                  </a:cxn>
                  <a:cxn ang="0">
                    <a:pos x="T2" y="T3"/>
                  </a:cxn>
                  <a:cxn ang="0">
                    <a:pos x="T4" y="T5"/>
                  </a:cxn>
                  <a:cxn ang="0">
                    <a:pos x="T6" y="T7"/>
                  </a:cxn>
                  <a:cxn ang="0">
                    <a:pos x="T8" y="T9"/>
                  </a:cxn>
                  <a:cxn ang="0">
                    <a:pos x="T10" y="T11"/>
                  </a:cxn>
                </a:cxnLst>
                <a:rect l="0" t="0" r="r" b="b"/>
                <a:pathLst>
                  <a:path w="12" h="48">
                    <a:moveTo>
                      <a:pt x="9" y="5"/>
                    </a:moveTo>
                    <a:lnTo>
                      <a:pt x="0" y="7"/>
                    </a:lnTo>
                    <a:lnTo>
                      <a:pt x="1" y="48"/>
                    </a:lnTo>
                    <a:lnTo>
                      <a:pt x="12" y="48"/>
                    </a:lnTo>
                    <a:lnTo>
                      <a:pt x="10"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8" name="Freeform 842"/>
              <p:cNvSpPr>
                <a:spLocks/>
              </p:cNvSpPr>
              <p:nvPr/>
            </p:nvSpPr>
            <p:spPr bwMode="auto">
              <a:xfrm>
                <a:off x="6444" y="3692"/>
                <a:ext cx="18" cy="29"/>
              </a:xfrm>
              <a:custGeom>
                <a:avLst/>
                <a:gdLst>
                  <a:gd name="T0" fmla="*/ 3 w 13"/>
                  <a:gd name="T1" fmla="*/ 1 h 21"/>
                  <a:gd name="T2" fmla="*/ 12 w 13"/>
                  <a:gd name="T3" fmla="*/ 11 h 21"/>
                  <a:gd name="T4" fmla="*/ 13 w 13"/>
                  <a:gd name="T5" fmla="*/ 13 h 21"/>
                  <a:gd name="T6" fmla="*/ 12 w 13"/>
                  <a:gd name="T7" fmla="*/ 15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2" y="11"/>
                      <a:pt x="12" y="11"/>
                      <a:pt x="12" y="11"/>
                    </a:cubicBezTo>
                    <a:cubicBezTo>
                      <a:pt x="13" y="12"/>
                      <a:pt x="13" y="12"/>
                      <a:pt x="13" y="13"/>
                    </a:cubicBezTo>
                    <a:cubicBezTo>
                      <a:pt x="13" y="14"/>
                      <a:pt x="13" y="14"/>
                      <a:pt x="12" y="15"/>
                    </a:cubicBezTo>
                    <a:cubicBezTo>
                      <a:pt x="3" y="20"/>
                      <a:pt x="3" y="20"/>
                      <a:pt x="3" y="20"/>
                    </a:cubicBezTo>
                    <a:cubicBezTo>
                      <a:pt x="2" y="21"/>
                      <a:pt x="1" y="21"/>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3"/>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9" name="Freeform 843"/>
              <p:cNvSpPr>
                <a:spLocks/>
              </p:cNvSpPr>
              <p:nvPr/>
            </p:nvSpPr>
            <p:spPr bwMode="auto">
              <a:xfrm>
                <a:off x="6444" y="3692"/>
                <a:ext cx="13" cy="14"/>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3"/>
                    </a:cubicBezTo>
                    <a:cubicBezTo>
                      <a:pt x="0" y="2"/>
                      <a:pt x="0" y="1"/>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0" name="Freeform 844"/>
              <p:cNvSpPr>
                <a:spLocks/>
              </p:cNvSpPr>
              <p:nvPr/>
            </p:nvSpPr>
            <p:spPr bwMode="auto">
              <a:xfrm>
                <a:off x="6443" y="3692"/>
                <a:ext cx="15" cy="16"/>
              </a:xfrm>
              <a:custGeom>
                <a:avLst/>
                <a:gdLst>
                  <a:gd name="T0" fmla="*/ 7 w 11"/>
                  <a:gd name="T1" fmla="*/ 10 h 11"/>
                  <a:gd name="T2" fmla="*/ 7 w 11"/>
                  <a:gd name="T3" fmla="*/ 10 h 11"/>
                  <a:gd name="T4" fmla="*/ 1 w 11"/>
                  <a:gd name="T5" fmla="*/ 4 h 11"/>
                  <a:gd name="T6" fmla="*/ 1 w 11"/>
                  <a:gd name="T7" fmla="*/ 3 h 11"/>
                  <a:gd name="T8" fmla="*/ 2 w 11"/>
                  <a:gd name="T9" fmla="*/ 1 h 11"/>
                  <a:gd name="T10" fmla="*/ 3 w 11"/>
                  <a:gd name="T11" fmla="*/ 1 h 11"/>
                  <a:gd name="T12" fmla="*/ 4 w 11"/>
                  <a:gd name="T13" fmla="*/ 1 h 11"/>
                  <a:gd name="T14" fmla="*/ 9 w 11"/>
                  <a:gd name="T15" fmla="*/ 7 h 11"/>
                  <a:gd name="T16" fmla="*/ 7 w 11"/>
                  <a:gd name="T17" fmla="*/ 10 h 11"/>
                  <a:gd name="T18" fmla="*/ 7 w 11"/>
                  <a:gd name="T19" fmla="*/ 10 h 11"/>
                  <a:gd name="T20" fmla="*/ 7 w 11"/>
                  <a:gd name="T21" fmla="*/ 10 h 11"/>
                  <a:gd name="T22" fmla="*/ 7 w 11"/>
                  <a:gd name="T23" fmla="*/ 10 h 11"/>
                  <a:gd name="T24" fmla="*/ 7 w 11"/>
                  <a:gd name="T25" fmla="*/ 10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6 w 11"/>
                  <a:gd name="T39" fmla="*/ 10 h 11"/>
                  <a:gd name="T40" fmla="*/ 7 w 11"/>
                  <a:gd name="T41" fmla="*/ 11 h 11"/>
                  <a:gd name="T42" fmla="*/ 7 w 11"/>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1">
                    <a:moveTo>
                      <a:pt x="7" y="10"/>
                    </a:moveTo>
                    <a:cubicBezTo>
                      <a:pt x="7" y="10"/>
                      <a:pt x="7" y="10"/>
                      <a:pt x="7" y="10"/>
                    </a:cubicBezTo>
                    <a:cubicBezTo>
                      <a:pt x="4" y="6"/>
                      <a:pt x="1" y="4"/>
                      <a:pt x="1" y="4"/>
                    </a:cubicBezTo>
                    <a:cubicBezTo>
                      <a:pt x="1" y="3"/>
                      <a:pt x="1" y="3"/>
                      <a:pt x="1" y="3"/>
                    </a:cubicBezTo>
                    <a:cubicBezTo>
                      <a:pt x="1" y="2"/>
                      <a:pt x="1" y="2"/>
                      <a:pt x="2" y="1"/>
                    </a:cubicBezTo>
                    <a:cubicBezTo>
                      <a:pt x="2" y="1"/>
                      <a:pt x="2" y="1"/>
                      <a:pt x="3" y="1"/>
                    </a:cubicBezTo>
                    <a:cubicBezTo>
                      <a:pt x="3" y="1"/>
                      <a:pt x="4" y="1"/>
                      <a:pt x="4" y="1"/>
                    </a:cubicBezTo>
                    <a:cubicBezTo>
                      <a:pt x="9" y="7"/>
                      <a:pt x="9" y="7"/>
                      <a:pt x="9"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8"/>
                      <a:pt x="11" y="8"/>
                      <a:pt x="11" y="8"/>
                    </a:cubicBezTo>
                    <a:cubicBezTo>
                      <a:pt x="5" y="1"/>
                      <a:pt x="5" y="1"/>
                      <a:pt x="5" y="1"/>
                    </a:cubicBezTo>
                    <a:cubicBezTo>
                      <a:pt x="4" y="0"/>
                      <a:pt x="3" y="0"/>
                      <a:pt x="3" y="0"/>
                    </a:cubicBezTo>
                    <a:cubicBezTo>
                      <a:pt x="2" y="0"/>
                      <a:pt x="2" y="0"/>
                      <a:pt x="1" y="1"/>
                    </a:cubicBezTo>
                    <a:cubicBezTo>
                      <a:pt x="1" y="1"/>
                      <a:pt x="0" y="2"/>
                      <a:pt x="0" y="3"/>
                    </a:cubicBezTo>
                    <a:cubicBezTo>
                      <a:pt x="0" y="3"/>
                      <a:pt x="1" y="4"/>
                      <a:pt x="1" y="4"/>
                    </a:cubicBezTo>
                    <a:cubicBezTo>
                      <a:pt x="1" y="4"/>
                      <a:pt x="3" y="7"/>
                      <a:pt x="6" y="10"/>
                    </a:cubicBezTo>
                    <a:cubicBezTo>
                      <a:pt x="7" y="11"/>
                      <a:pt x="7" y="11"/>
                      <a:pt x="7" y="11"/>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1" name="Freeform 845"/>
              <p:cNvSpPr>
                <a:spLocks/>
              </p:cNvSpPr>
              <p:nvPr/>
            </p:nvSpPr>
            <p:spPr bwMode="auto">
              <a:xfrm>
                <a:off x="6412" y="3692"/>
                <a:ext cx="17" cy="29"/>
              </a:xfrm>
              <a:custGeom>
                <a:avLst/>
                <a:gdLst>
                  <a:gd name="T0" fmla="*/ 10 w 13"/>
                  <a:gd name="T1" fmla="*/ 1 h 21"/>
                  <a:gd name="T2" fmla="*/ 0 w 13"/>
                  <a:gd name="T3" fmla="*/ 11 h 21"/>
                  <a:gd name="T4" fmla="*/ 0 w 13"/>
                  <a:gd name="T5" fmla="*/ 13 h 21"/>
                  <a:gd name="T6" fmla="*/ 1 w 13"/>
                  <a:gd name="T7" fmla="*/ 15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0" y="11"/>
                      <a:pt x="0" y="11"/>
                      <a:pt x="0" y="11"/>
                    </a:cubicBezTo>
                    <a:cubicBezTo>
                      <a:pt x="0" y="12"/>
                      <a:pt x="0" y="12"/>
                      <a:pt x="0" y="13"/>
                    </a:cubicBezTo>
                    <a:cubicBezTo>
                      <a:pt x="0" y="14"/>
                      <a:pt x="0" y="14"/>
                      <a:pt x="1" y="15"/>
                    </a:cubicBezTo>
                    <a:cubicBezTo>
                      <a:pt x="10" y="20"/>
                      <a:pt x="10" y="20"/>
                      <a:pt x="10" y="20"/>
                    </a:cubicBezTo>
                    <a:cubicBezTo>
                      <a:pt x="11" y="21"/>
                      <a:pt x="12" y="21"/>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3"/>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2" name="Freeform 846"/>
              <p:cNvSpPr>
                <a:spLocks/>
              </p:cNvSpPr>
              <p:nvPr/>
            </p:nvSpPr>
            <p:spPr bwMode="auto">
              <a:xfrm>
                <a:off x="6417" y="3692"/>
                <a:ext cx="12"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3"/>
                    </a:cubicBezTo>
                    <a:cubicBezTo>
                      <a:pt x="9" y="2"/>
                      <a:pt x="9" y="1"/>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3" name="Freeform 847"/>
              <p:cNvSpPr>
                <a:spLocks/>
              </p:cNvSpPr>
              <p:nvPr/>
            </p:nvSpPr>
            <p:spPr bwMode="auto">
              <a:xfrm>
                <a:off x="6416" y="3692"/>
                <a:ext cx="15" cy="16"/>
              </a:xfrm>
              <a:custGeom>
                <a:avLst/>
                <a:gdLst>
                  <a:gd name="T0" fmla="*/ 4 w 11"/>
                  <a:gd name="T1" fmla="*/ 10 h 11"/>
                  <a:gd name="T2" fmla="*/ 4 w 11"/>
                  <a:gd name="T3" fmla="*/ 10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4 w 11"/>
                  <a:gd name="T19" fmla="*/ 10 h 11"/>
                  <a:gd name="T20" fmla="*/ 4 w 11"/>
                  <a:gd name="T21" fmla="*/ 10 h 11"/>
                  <a:gd name="T22" fmla="*/ 4 w 11"/>
                  <a:gd name="T23" fmla="*/ 10 h 11"/>
                  <a:gd name="T24" fmla="*/ 1 w 11"/>
                  <a:gd name="T25" fmla="*/ 7 h 11"/>
                  <a:gd name="T26" fmla="*/ 7 w 11"/>
                  <a:gd name="T27" fmla="*/ 1 h 11"/>
                  <a:gd name="T28" fmla="*/ 8 w 11"/>
                  <a:gd name="T29" fmla="*/ 1 h 11"/>
                  <a:gd name="T30" fmla="*/ 9 w 11"/>
                  <a:gd name="T31" fmla="*/ 1 h 11"/>
                  <a:gd name="T32" fmla="*/ 10 w 11"/>
                  <a:gd name="T33" fmla="*/ 3 h 11"/>
                  <a:gd name="T34" fmla="*/ 9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4" y="10"/>
                      <a:pt x="4" y="10"/>
                      <a:pt x="4" y="10"/>
                    </a:cubicBezTo>
                    <a:cubicBezTo>
                      <a:pt x="8" y="7"/>
                      <a:pt x="10" y="4"/>
                      <a:pt x="10" y="4"/>
                    </a:cubicBezTo>
                    <a:cubicBezTo>
                      <a:pt x="10" y="4"/>
                      <a:pt x="11" y="3"/>
                      <a:pt x="11" y="3"/>
                    </a:cubicBezTo>
                    <a:cubicBezTo>
                      <a:pt x="11" y="2"/>
                      <a:pt x="10" y="1"/>
                      <a:pt x="10" y="1"/>
                    </a:cubicBezTo>
                    <a:cubicBezTo>
                      <a:pt x="9" y="0"/>
                      <a:pt x="9" y="0"/>
                      <a:pt x="8" y="0"/>
                    </a:cubicBezTo>
                    <a:cubicBezTo>
                      <a:pt x="8" y="0"/>
                      <a:pt x="7"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8" y="1"/>
                      <a:pt x="8" y="1"/>
                    </a:cubicBezTo>
                    <a:cubicBezTo>
                      <a:pt x="9" y="1"/>
                      <a:pt x="9" y="1"/>
                      <a:pt x="9" y="1"/>
                    </a:cubicBezTo>
                    <a:cubicBezTo>
                      <a:pt x="10" y="2"/>
                      <a:pt x="10" y="2"/>
                      <a:pt x="10" y="3"/>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4" name="Freeform 848"/>
              <p:cNvSpPr>
                <a:spLocks/>
              </p:cNvSpPr>
              <p:nvPr/>
            </p:nvSpPr>
            <p:spPr bwMode="auto">
              <a:xfrm>
                <a:off x="6425" y="3692"/>
                <a:ext cx="23" cy="46"/>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0"/>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5" name="Oval 849"/>
              <p:cNvSpPr>
                <a:spLocks noChangeArrowheads="1"/>
              </p:cNvSpPr>
              <p:nvPr/>
            </p:nvSpPr>
            <p:spPr bwMode="auto">
              <a:xfrm>
                <a:off x="6492" y="3453"/>
                <a:ext cx="17"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6" name="Freeform 850"/>
              <p:cNvSpPr>
                <a:spLocks/>
              </p:cNvSpPr>
              <p:nvPr/>
            </p:nvSpPr>
            <p:spPr bwMode="auto">
              <a:xfrm>
                <a:off x="6487" y="3502"/>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7" name="Freeform 851"/>
              <p:cNvSpPr>
                <a:spLocks/>
              </p:cNvSpPr>
              <p:nvPr/>
            </p:nvSpPr>
            <p:spPr bwMode="auto">
              <a:xfrm>
                <a:off x="6502" y="3504"/>
                <a:ext cx="11" cy="46"/>
              </a:xfrm>
              <a:custGeom>
                <a:avLst/>
                <a:gdLst>
                  <a:gd name="T0" fmla="*/ 9 w 11"/>
                  <a:gd name="T1" fmla="*/ 5 h 46"/>
                  <a:gd name="T2" fmla="*/ 0 w 11"/>
                  <a:gd name="T3" fmla="*/ 7 h 46"/>
                  <a:gd name="T4" fmla="*/ 1 w 11"/>
                  <a:gd name="T5" fmla="*/ 46 h 46"/>
                  <a:gd name="T6" fmla="*/ 11 w 11"/>
                  <a:gd name="T7" fmla="*/ 46 h 46"/>
                  <a:gd name="T8" fmla="*/ 9 w 11"/>
                  <a:gd name="T9" fmla="*/ 0 h 46"/>
                  <a:gd name="T10" fmla="*/ 9 w 11"/>
                  <a:gd name="T11" fmla="*/ 5 h 46"/>
                </a:gdLst>
                <a:ahLst/>
                <a:cxnLst>
                  <a:cxn ang="0">
                    <a:pos x="T0" y="T1"/>
                  </a:cxn>
                  <a:cxn ang="0">
                    <a:pos x="T2" y="T3"/>
                  </a:cxn>
                  <a:cxn ang="0">
                    <a:pos x="T4" y="T5"/>
                  </a:cxn>
                  <a:cxn ang="0">
                    <a:pos x="T6" y="T7"/>
                  </a:cxn>
                  <a:cxn ang="0">
                    <a:pos x="T8" y="T9"/>
                  </a:cxn>
                  <a:cxn ang="0">
                    <a:pos x="T10" y="T11"/>
                  </a:cxn>
                </a:cxnLst>
                <a:rect l="0" t="0" r="r" b="b"/>
                <a:pathLst>
                  <a:path w="11" h="46">
                    <a:moveTo>
                      <a:pt x="9" y="5"/>
                    </a:moveTo>
                    <a:lnTo>
                      <a:pt x="0" y="7"/>
                    </a:lnTo>
                    <a:lnTo>
                      <a:pt x="1" y="46"/>
                    </a:lnTo>
                    <a:lnTo>
                      <a:pt x="11" y="46"/>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8" name="Freeform 852"/>
              <p:cNvSpPr>
                <a:spLocks/>
              </p:cNvSpPr>
              <p:nvPr/>
            </p:nvSpPr>
            <p:spPr bwMode="auto">
              <a:xfrm>
                <a:off x="6507" y="3472"/>
                <a:ext cx="20" cy="28"/>
              </a:xfrm>
              <a:custGeom>
                <a:avLst/>
                <a:gdLst>
                  <a:gd name="T0" fmla="*/ 4 w 14"/>
                  <a:gd name="T1" fmla="*/ 1 h 20"/>
                  <a:gd name="T2" fmla="*/ 13 w 14"/>
                  <a:gd name="T3" fmla="*/ 11 h 20"/>
                  <a:gd name="T4" fmla="*/ 13 w 14"/>
                  <a:gd name="T5" fmla="*/ 13 h 20"/>
                  <a:gd name="T6" fmla="*/ 12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3"/>
                    </a:cubicBezTo>
                    <a:cubicBezTo>
                      <a:pt x="13" y="13"/>
                      <a:pt x="13" y="14"/>
                      <a:pt x="12" y="14"/>
                    </a:cubicBezTo>
                    <a:cubicBezTo>
                      <a:pt x="4" y="20"/>
                      <a:pt x="4" y="20"/>
                      <a:pt x="4" y="20"/>
                    </a:cubicBezTo>
                    <a:cubicBezTo>
                      <a:pt x="3" y="20"/>
                      <a:pt x="1" y="20"/>
                      <a:pt x="1" y="19"/>
                    </a:cubicBezTo>
                    <a:cubicBezTo>
                      <a:pt x="0"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9" name="Freeform 853"/>
              <p:cNvSpPr>
                <a:spLocks/>
              </p:cNvSpPr>
              <p:nvPr/>
            </p:nvSpPr>
            <p:spPr bwMode="auto">
              <a:xfrm>
                <a:off x="6507" y="3472"/>
                <a:ext cx="13" cy="14"/>
              </a:xfrm>
              <a:custGeom>
                <a:avLst/>
                <a:gdLst>
                  <a:gd name="T0" fmla="*/ 6 w 9"/>
                  <a:gd name="T1" fmla="*/ 10 h 10"/>
                  <a:gd name="T2" fmla="*/ 1 w 9"/>
                  <a:gd name="T3" fmla="*/ 3 h 10"/>
                  <a:gd name="T4" fmla="*/ 0 w 9"/>
                  <a:gd name="T5" fmla="*/ 2 h 10"/>
                  <a:gd name="T6" fmla="*/ 1 w 9"/>
                  <a:gd name="T7" fmla="*/ 0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6"/>
                      <a:pt x="1" y="3"/>
                      <a:pt x="1" y="3"/>
                    </a:cubicBezTo>
                    <a:cubicBezTo>
                      <a:pt x="0" y="3"/>
                      <a:pt x="0" y="2"/>
                      <a:pt x="0" y="2"/>
                    </a:cubicBezTo>
                    <a:cubicBezTo>
                      <a:pt x="0" y="1"/>
                      <a:pt x="0" y="1"/>
                      <a:pt x="1" y="0"/>
                    </a:cubicBezTo>
                    <a:cubicBezTo>
                      <a:pt x="2"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0" name="Freeform 854"/>
              <p:cNvSpPr>
                <a:spLocks/>
              </p:cNvSpPr>
              <p:nvPr/>
            </p:nvSpPr>
            <p:spPr bwMode="auto">
              <a:xfrm>
                <a:off x="6507" y="3472"/>
                <a:ext cx="14" cy="14"/>
              </a:xfrm>
              <a:custGeom>
                <a:avLst/>
                <a:gdLst>
                  <a:gd name="T0" fmla="*/ 6 w 10"/>
                  <a:gd name="T1" fmla="*/ 10 h 10"/>
                  <a:gd name="T2" fmla="*/ 6 w 10"/>
                  <a:gd name="T3" fmla="*/ 9 h 10"/>
                  <a:gd name="T4" fmla="*/ 1 w 10"/>
                  <a:gd name="T5" fmla="*/ 3 h 10"/>
                  <a:gd name="T6" fmla="*/ 1 w 10"/>
                  <a:gd name="T7" fmla="*/ 2 h 10"/>
                  <a:gd name="T8" fmla="*/ 1 w 10"/>
                  <a:gd name="T9" fmla="*/ 1 h 10"/>
                  <a:gd name="T10" fmla="*/ 2 w 10"/>
                  <a:gd name="T11" fmla="*/ 0 h 10"/>
                  <a:gd name="T12" fmla="*/ 3 w 10"/>
                  <a:gd name="T13" fmla="*/ 1 h 10"/>
                  <a:gd name="T14" fmla="*/ 9 w 10"/>
                  <a:gd name="T15" fmla="*/ 7 h 10"/>
                  <a:gd name="T16" fmla="*/ 6 w 10"/>
                  <a:gd name="T17" fmla="*/ 9 h 10"/>
                  <a:gd name="T18" fmla="*/ 6 w 10"/>
                  <a:gd name="T19" fmla="*/ 10 h 10"/>
                  <a:gd name="T20" fmla="*/ 6 w 10"/>
                  <a:gd name="T21" fmla="*/ 9 h 10"/>
                  <a:gd name="T22" fmla="*/ 6 w 10"/>
                  <a:gd name="T23" fmla="*/ 10 h 10"/>
                  <a:gd name="T24" fmla="*/ 6 w 10"/>
                  <a:gd name="T25" fmla="*/ 10 h 10"/>
                  <a:gd name="T26" fmla="*/ 10 w 10"/>
                  <a:gd name="T27" fmla="*/ 7 h 10"/>
                  <a:gd name="T28" fmla="*/ 4 w 10"/>
                  <a:gd name="T29" fmla="*/ 0 h 10"/>
                  <a:gd name="T30" fmla="*/ 2 w 10"/>
                  <a:gd name="T31" fmla="*/ 0 h 10"/>
                  <a:gd name="T32" fmla="*/ 1 w 10"/>
                  <a:gd name="T33" fmla="*/ 0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9"/>
                      <a:pt x="6" y="9"/>
                      <a:pt x="6" y="9"/>
                    </a:cubicBezTo>
                    <a:cubicBezTo>
                      <a:pt x="3" y="6"/>
                      <a:pt x="1" y="3"/>
                      <a:pt x="1" y="3"/>
                    </a:cubicBezTo>
                    <a:cubicBezTo>
                      <a:pt x="1" y="3"/>
                      <a:pt x="1" y="2"/>
                      <a:pt x="1" y="2"/>
                    </a:cubicBezTo>
                    <a:cubicBezTo>
                      <a:pt x="1" y="1"/>
                      <a:pt x="1" y="1"/>
                      <a:pt x="1" y="1"/>
                    </a:cubicBezTo>
                    <a:cubicBezTo>
                      <a:pt x="1" y="0"/>
                      <a:pt x="2" y="0"/>
                      <a:pt x="2" y="0"/>
                    </a:cubicBezTo>
                    <a:cubicBezTo>
                      <a:pt x="3" y="0"/>
                      <a:pt x="3" y="0"/>
                      <a:pt x="3" y="1"/>
                    </a:cubicBezTo>
                    <a:cubicBezTo>
                      <a:pt x="9" y="7"/>
                      <a:pt x="9" y="7"/>
                      <a:pt x="9" y="7"/>
                    </a:cubicBezTo>
                    <a:cubicBezTo>
                      <a:pt x="6" y="9"/>
                      <a:pt x="6" y="9"/>
                      <a:pt x="6" y="9"/>
                    </a:cubicBezTo>
                    <a:cubicBezTo>
                      <a:pt x="6" y="10"/>
                      <a:pt x="6" y="10"/>
                      <a:pt x="6" y="10"/>
                    </a:cubicBezTo>
                    <a:cubicBezTo>
                      <a:pt x="6" y="9"/>
                      <a:pt x="6" y="9"/>
                      <a:pt x="6" y="9"/>
                    </a:cubicBezTo>
                    <a:cubicBezTo>
                      <a:pt x="6" y="10"/>
                      <a:pt x="6" y="10"/>
                      <a:pt x="6" y="10"/>
                    </a:cubicBezTo>
                    <a:cubicBezTo>
                      <a:pt x="6" y="10"/>
                      <a:pt x="6" y="10"/>
                      <a:pt x="6" y="10"/>
                    </a:cubicBezTo>
                    <a:cubicBezTo>
                      <a:pt x="10" y="7"/>
                      <a:pt x="10" y="7"/>
                      <a:pt x="10" y="7"/>
                    </a:cubicBezTo>
                    <a:cubicBezTo>
                      <a:pt x="4" y="0"/>
                      <a:pt x="4" y="0"/>
                      <a:pt x="4" y="0"/>
                    </a:cubicBezTo>
                    <a:cubicBezTo>
                      <a:pt x="4" y="0"/>
                      <a:pt x="3" y="0"/>
                      <a:pt x="2" y="0"/>
                    </a:cubicBezTo>
                    <a:cubicBezTo>
                      <a:pt x="2" y="0"/>
                      <a:pt x="1" y="0"/>
                      <a:pt x="1" y="0"/>
                    </a:cubicBezTo>
                    <a:cubicBezTo>
                      <a:pt x="0" y="1"/>
                      <a:pt x="0" y="1"/>
                      <a:pt x="0" y="2"/>
                    </a:cubicBezTo>
                    <a:cubicBezTo>
                      <a:pt x="0" y="3"/>
                      <a:pt x="0" y="3"/>
                      <a:pt x="0" y="4"/>
                    </a:cubicBezTo>
                    <a:cubicBezTo>
                      <a:pt x="0" y="4"/>
                      <a:pt x="3" y="6"/>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1" name="Freeform 855"/>
              <p:cNvSpPr>
                <a:spLocks/>
              </p:cNvSpPr>
              <p:nvPr/>
            </p:nvSpPr>
            <p:spPr bwMode="auto">
              <a:xfrm>
                <a:off x="6475" y="3472"/>
                <a:ext cx="19" cy="28"/>
              </a:xfrm>
              <a:custGeom>
                <a:avLst/>
                <a:gdLst>
                  <a:gd name="T0" fmla="*/ 10 w 14"/>
                  <a:gd name="T1" fmla="*/ 1 h 20"/>
                  <a:gd name="T2" fmla="*/ 1 w 14"/>
                  <a:gd name="T3" fmla="*/ 11 h 20"/>
                  <a:gd name="T4" fmla="*/ 0 w 14"/>
                  <a:gd name="T5" fmla="*/ 13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0" y="13"/>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2" name="Freeform 856"/>
              <p:cNvSpPr>
                <a:spLocks/>
              </p:cNvSpPr>
              <p:nvPr/>
            </p:nvSpPr>
            <p:spPr bwMode="auto">
              <a:xfrm>
                <a:off x="6480" y="3472"/>
                <a:ext cx="14" cy="14"/>
              </a:xfrm>
              <a:custGeom>
                <a:avLst/>
                <a:gdLst>
                  <a:gd name="T0" fmla="*/ 4 w 10"/>
                  <a:gd name="T1" fmla="*/ 10 h 10"/>
                  <a:gd name="T2" fmla="*/ 9 w 10"/>
                  <a:gd name="T3" fmla="*/ 3 h 10"/>
                  <a:gd name="T4" fmla="*/ 10 w 10"/>
                  <a:gd name="T5" fmla="*/ 2 h 10"/>
                  <a:gd name="T6" fmla="*/ 9 w 10"/>
                  <a:gd name="T7" fmla="*/ 0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6"/>
                      <a:pt x="9" y="3"/>
                      <a:pt x="9" y="3"/>
                    </a:cubicBezTo>
                    <a:cubicBezTo>
                      <a:pt x="10" y="3"/>
                      <a:pt x="10" y="2"/>
                      <a:pt x="10" y="2"/>
                    </a:cubicBezTo>
                    <a:cubicBezTo>
                      <a:pt x="10" y="1"/>
                      <a:pt x="9" y="1"/>
                      <a:pt x="9" y="0"/>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3" name="Freeform 857"/>
              <p:cNvSpPr>
                <a:spLocks/>
              </p:cNvSpPr>
              <p:nvPr/>
            </p:nvSpPr>
            <p:spPr bwMode="auto">
              <a:xfrm>
                <a:off x="6480" y="3472"/>
                <a:ext cx="14" cy="14"/>
              </a:xfrm>
              <a:custGeom>
                <a:avLst/>
                <a:gdLst>
                  <a:gd name="T0" fmla="*/ 4 w 10"/>
                  <a:gd name="T1" fmla="*/ 10 h 10"/>
                  <a:gd name="T2" fmla="*/ 4 w 10"/>
                  <a:gd name="T3" fmla="*/ 10 h 10"/>
                  <a:gd name="T4" fmla="*/ 9 w 10"/>
                  <a:gd name="T5" fmla="*/ 4 h 10"/>
                  <a:gd name="T6" fmla="*/ 10 w 10"/>
                  <a:gd name="T7" fmla="*/ 2 h 10"/>
                  <a:gd name="T8" fmla="*/ 9 w 10"/>
                  <a:gd name="T9" fmla="*/ 0 h 10"/>
                  <a:gd name="T10" fmla="*/ 8 w 10"/>
                  <a:gd name="T11" fmla="*/ 0 h 10"/>
                  <a:gd name="T12" fmla="*/ 6 w 10"/>
                  <a:gd name="T13" fmla="*/ 0 h 10"/>
                  <a:gd name="T14" fmla="*/ 0 w 10"/>
                  <a:gd name="T15" fmla="*/ 7 h 10"/>
                  <a:gd name="T16" fmla="*/ 4 w 10"/>
                  <a:gd name="T17" fmla="*/ 10 h 10"/>
                  <a:gd name="T18" fmla="*/ 4 w 10"/>
                  <a:gd name="T19" fmla="*/ 10 h 10"/>
                  <a:gd name="T20" fmla="*/ 4 w 10"/>
                  <a:gd name="T21" fmla="*/ 10 h 10"/>
                  <a:gd name="T22" fmla="*/ 4 w 10"/>
                  <a:gd name="T23" fmla="*/ 9 h 10"/>
                  <a:gd name="T24" fmla="*/ 1 w 10"/>
                  <a:gd name="T25" fmla="*/ 7 h 10"/>
                  <a:gd name="T26" fmla="*/ 6 w 10"/>
                  <a:gd name="T27" fmla="*/ 1 h 10"/>
                  <a:gd name="T28" fmla="*/ 8 w 10"/>
                  <a:gd name="T29" fmla="*/ 0 h 10"/>
                  <a:gd name="T30" fmla="*/ 9 w 10"/>
                  <a:gd name="T31" fmla="*/ 1 h 10"/>
                  <a:gd name="T32" fmla="*/ 9 w 10"/>
                  <a:gd name="T33" fmla="*/ 2 h 10"/>
                  <a:gd name="T34" fmla="*/ 9 w 10"/>
                  <a:gd name="T35" fmla="*/ 3 h 10"/>
                  <a:gd name="T36" fmla="*/ 3 w 10"/>
                  <a:gd name="T37" fmla="*/ 9 h 10"/>
                  <a:gd name="T38" fmla="*/ 4 w 10"/>
                  <a:gd name="T39" fmla="*/ 10 h 10"/>
                  <a:gd name="T40" fmla="*/ 4 w 10"/>
                  <a:gd name="T41" fmla="*/ 9 h 10"/>
                  <a:gd name="T42" fmla="*/ 4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4" y="10"/>
                    </a:moveTo>
                    <a:cubicBezTo>
                      <a:pt x="4" y="10"/>
                      <a:pt x="4" y="10"/>
                      <a:pt x="4" y="10"/>
                    </a:cubicBezTo>
                    <a:cubicBezTo>
                      <a:pt x="7" y="6"/>
                      <a:pt x="9" y="4"/>
                      <a:pt x="9" y="4"/>
                    </a:cubicBezTo>
                    <a:cubicBezTo>
                      <a:pt x="10" y="3"/>
                      <a:pt x="10" y="3"/>
                      <a:pt x="10" y="2"/>
                    </a:cubicBezTo>
                    <a:cubicBezTo>
                      <a:pt x="10" y="1"/>
                      <a:pt x="10" y="1"/>
                      <a:pt x="9" y="0"/>
                    </a:cubicBezTo>
                    <a:cubicBezTo>
                      <a:pt x="9" y="0"/>
                      <a:pt x="8" y="0"/>
                      <a:pt x="8" y="0"/>
                    </a:cubicBezTo>
                    <a:cubicBezTo>
                      <a:pt x="7" y="0"/>
                      <a:pt x="6" y="0"/>
                      <a:pt x="6" y="0"/>
                    </a:cubicBezTo>
                    <a:cubicBezTo>
                      <a:pt x="0" y="7"/>
                      <a:pt x="0" y="7"/>
                      <a:pt x="0" y="7"/>
                    </a:cubicBezTo>
                    <a:cubicBezTo>
                      <a:pt x="4" y="10"/>
                      <a:pt x="4" y="10"/>
                      <a:pt x="4" y="10"/>
                    </a:cubicBezTo>
                    <a:cubicBezTo>
                      <a:pt x="4" y="10"/>
                      <a:pt x="4" y="10"/>
                      <a:pt x="4" y="10"/>
                    </a:cubicBezTo>
                    <a:cubicBezTo>
                      <a:pt x="4" y="10"/>
                      <a:pt x="4" y="10"/>
                      <a:pt x="4" y="10"/>
                    </a:cubicBezTo>
                    <a:cubicBezTo>
                      <a:pt x="4" y="9"/>
                      <a:pt x="4" y="9"/>
                      <a:pt x="4" y="9"/>
                    </a:cubicBezTo>
                    <a:cubicBezTo>
                      <a:pt x="1" y="7"/>
                      <a:pt x="1" y="7"/>
                      <a:pt x="1" y="7"/>
                    </a:cubicBezTo>
                    <a:cubicBezTo>
                      <a:pt x="6" y="1"/>
                      <a:pt x="6" y="1"/>
                      <a:pt x="6" y="1"/>
                    </a:cubicBezTo>
                    <a:cubicBezTo>
                      <a:pt x="7" y="0"/>
                      <a:pt x="7" y="0"/>
                      <a:pt x="8" y="0"/>
                    </a:cubicBezTo>
                    <a:cubicBezTo>
                      <a:pt x="8" y="0"/>
                      <a:pt x="8" y="0"/>
                      <a:pt x="9" y="1"/>
                    </a:cubicBezTo>
                    <a:cubicBezTo>
                      <a:pt x="9" y="1"/>
                      <a:pt x="9" y="1"/>
                      <a:pt x="9" y="2"/>
                    </a:cubicBezTo>
                    <a:cubicBezTo>
                      <a:pt x="9" y="2"/>
                      <a:pt x="9" y="3"/>
                      <a:pt x="9" y="3"/>
                    </a:cubicBezTo>
                    <a:cubicBezTo>
                      <a:pt x="9" y="3"/>
                      <a:pt x="7" y="6"/>
                      <a:pt x="3" y="9"/>
                    </a:cubicBezTo>
                    <a:cubicBezTo>
                      <a:pt x="4" y="10"/>
                      <a:pt x="4" y="10"/>
                      <a:pt x="4" y="10"/>
                    </a:cubicBezTo>
                    <a:cubicBezTo>
                      <a:pt x="4" y="9"/>
                      <a:pt x="4" y="9"/>
                      <a:pt x="4" y="9"/>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4" name="Freeform 858"/>
              <p:cNvSpPr>
                <a:spLocks/>
              </p:cNvSpPr>
              <p:nvPr/>
            </p:nvSpPr>
            <p:spPr bwMode="auto">
              <a:xfrm>
                <a:off x="6488" y="3471"/>
                <a:ext cx="23" cy="45"/>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5" name="Oval 859"/>
              <p:cNvSpPr>
                <a:spLocks noChangeArrowheads="1"/>
              </p:cNvSpPr>
              <p:nvPr/>
            </p:nvSpPr>
            <p:spPr bwMode="auto">
              <a:xfrm>
                <a:off x="6492" y="3564"/>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6" name="Freeform 860"/>
              <p:cNvSpPr>
                <a:spLocks/>
              </p:cNvSpPr>
              <p:nvPr/>
            </p:nvSpPr>
            <p:spPr bwMode="auto">
              <a:xfrm>
                <a:off x="6487" y="3613"/>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3"/>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7" name="Freeform 861"/>
              <p:cNvSpPr>
                <a:spLocks/>
              </p:cNvSpPr>
              <p:nvPr/>
            </p:nvSpPr>
            <p:spPr bwMode="auto">
              <a:xfrm>
                <a:off x="6502" y="3615"/>
                <a:ext cx="11" cy="46"/>
              </a:xfrm>
              <a:custGeom>
                <a:avLst/>
                <a:gdLst>
                  <a:gd name="T0" fmla="*/ 9 w 11"/>
                  <a:gd name="T1" fmla="*/ 4 h 46"/>
                  <a:gd name="T2" fmla="*/ 0 w 11"/>
                  <a:gd name="T3" fmla="*/ 5 h 46"/>
                  <a:gd name="T4" fmla="*/ 1 w 11"/>
                  <a:gd name="T5" fmla="*/ 46 h 46"/>
                  <a:gd name="T6" fmla="*/ 11 w 11"/>
                  <a:gd name="T7" fmla="*/ 46 h 46"/>
                  <a:gd name="T8" fmla="*/ 9 w 11"/>
                  <a:gd name="T9" fmla="*/ 0 h 46"/>
                  <a:gd name="T10" fmla="*/ 9 w 11"/>
                  <a:gd name="T11" fmla="*/ 4 h 46"/>
                </a:gdLst>
                <a:ahLst/>
                <a:cxnLst>
                  <a:cxn ang="0">
                    <a:pos x="T0" y="T1"/>
                  </a:cxn>
                  <a:cxn ang="0">
                    <a:pos x="T2" y="T3"/>
                  </a:cxn>
                  <a:cxn ang="0">
                    <a:pos x="T4" y="T5"/>
                  </a:cxn>
                  <a:cxn ang="0">
                    <a:pos x="T6" y="T7"/>
                  </a:cxn>
                  <a:cxn ang="0">
                    <a:pos x="T8" y="T9"/>
                  </a:cxn>
                  <a:cxn ang="0">
                    <a:pos x="T10" y="T11"/>
                  </a:cxn>
                </a:cxnLst>
                <a:rect l="0" t="0" r="r" b="b"/>
                <a:pathLst>
                  <a:path w="11" h="46">
                    <a:moveTo>
                      <a:pt x="9" y="4"/>
                    </a:moveTo>
                    <a:lnTo>
                      <a:pt x="0" y="5"/>
                    </a:lnTo>
                    <a:lnTo>
                      <a:pt x="1" y="46"/>
                    </a:lnTo>
                    <a:lnTo>
                      <a:pt x="11" y="46"/>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8" name="Freeform 862"/>
              <p:cNvSpPr>
                <a:spLocks/>
              </p:cNvSpPr>
              <p:nvPr/>
            </p:nvSpPr>
            <p:spPr bwMode="auto">
              <a:xfrm>
                <a:off x="6507" y="3582"/>
                <a:ext cx="20" cy="28"/>
              </a:xfrm>
              <a:custGeom>
                <a:avLst/>
                <a:gdLst>
                  <a:gd name="T0" fmla="*/ 4 w 14"/>
                  <a:gd name="T1" fmla="*/ 1 h 21"/>
                  <a:gd name="T2" fmla="*/ 13 w 14"/>
                  <a:gd name="T3" fmla="*/ 12 h 21"/>
                  <a:gd name="T4" fmla="*/ 13 w 14"/>
                  <a:gd name="T5" fmla="*/ 13 h 21"/>
                  <a:gd name="T6" fmla="*/ 12 w 14"/>
                  <a:gd name="T7" fmla="*/ 15 h 21"/>
                  <a:gd name="T8" fmla="*/ 4 w 14"/>
                  <a:gd name="T9" fmla="*/ 20 h 21"/>
                  <a:gd name="T10" fmla="*/ 1 w 14"/>
                  <a:gd name="T11" fmla="*/ 20 h 21"/>
                  <a:gd name="T12" fmla="*/ 0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3" y="13"/>
                    </a:cubicBezTo>
                    <a:cubicBezTo>
                      <a:pt x="13" y="14"/>
                      <a:pt x="13" y="14"/>
                      <a:pt x="12" y="15"/>
                    </a:cubicBezTo>
                    <a:cubicBezTo>
                      <a:pt x="4" y="20"/>
                      <a:pt x="4" y="20"/>
                      <a:pt x="4" y="20"/>
                    </a:cubicBezTo>
                    <a:cubicBezTo>
                      <a:pt x="3" y="21"/>
                      <a:pt x="1" y="21"/>
                      <a:pt x="1" y="20"/>
                    </a:cubicBezTo>
                    <a:cubicBezTo>
                      <a:pt x="0" y="19"/>
                      <a:pt x="0" y="19"/>
                      <a:pt x="0" y="19"/>
                    </a:cubicBezTo>
                    <a:cubicBezTo>
                      <a:pt x="0" y="18"/>
                      <a:pt x="1" y="17"/>
                      <a:pt x="1" y="17"/>
                    </a:cubicBezTo>
                    <a:cubicBezTo>
                      <a:pt x="1" y="17"/>
                      <a:pt x="6" y="14"/>
                      <a:pt x="8" y="13"/>
                    </a:cubicBezTo>
                    <a:cubicBezTo>
                      <a:pt x="6" y="10"/>
                      <a:pt x="1" y="4"/>
                      <a:pt x="1" y="4"/>
                    </a:cubicBezTo>
                    <a:cubicBezTo>
                      <a:pt x="0" y="4"/>
                      <a:pt x="0" y="3"/>
                      <a:pt x="0" y="3"/>
                    </a:cubicBezTo>
                    <a:cubicBezTo>
                      <a:pt x="0" y="2"/>
                      <a:pt x="0"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9" name="Freeform 863"/>
              <p:cNvSpPr>
                <a:spLocks/>
              </p:cNvSpPr>
              <p:nvPr/>
            </p:nvSpPr>
            <p:spPr bwMode="auto">
              <a:xfrm>
                <a:off x="6507" y="3582"/>
                <a:ext cx="13" cy="13"/>
              </a:xfrm>
              <a:custGeom>
                <a:avLst/>
                <a:gdLst>
                  <a:gd name="T0" fmla="*/ 6 w 9"/>
                  <a:gd name="T1" fmla="*/ 10 h 10"/>
                  <a:gd name="T2" fmla="*/ 1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1" y="4"/>
                      <a:pt x="1" y="4"/>
                    </a:cubicBezTo>
                    <a:cubicBezTo>
                      <a:pt x="0" y="4"/>
                      <a:pt x="0" y="3"/>
                      <a:pt x="0" y="3"/>
                    </a:cubicBezTo>
                    <a:cubicBezTo>
                      <a:pt x="0" y="2"/>
                      <a:pt x="0" y="2"/>
                      <a:pt x="1" y="1"/>
                    </a:cubicBezTo>
                    <a:cubicBezTo>
                      <a:pt x="2"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0" name="Freeform 864"/>
              <p:cNvSpPr>
                <a:spLocks/>
              </p:cNvSpPr>
              <p:nvPr/>
            </p:nvSpPr>
            <p:spPr bwMode="auto">
              <a:xfrm>
                <a:off x="6507" y="3582"/>
                <a:ext cx="14" cy="15"/>
              </a:xfrm>
              <a:custGeom>
                <a:avLst/>
                <a:gdLst>
                  <a:gd name="T0" fmla="*/ 6 w 10"/>
                  <a:gd name="T1" fmla="*/ 10 h 11"/>
                  <a:gd name="T2" fmla="*/ 6 w 10"/>
                  <a:gd name="T3" fmla="*/ 10 h 11"/>
                  <a:gd name="T4" fmla="*/ 1 w 10"/>
                  <a:gd name="T5" fmla="*/ 4 h 11"/>
                  <a:gd name="T6" fmla="*/ 1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1" y="4"/>
                      <a:pt x="1" y="3"/>
                      <a:pt x="1" y="3"/>
                    </a:cubicBezTo>
                    <a:cubicBezTo>
                      <a:pt x="1" y="2"/>
                      <a:pt x="1" y="2"/>
                      <a:pt x="1" y="1"/>
                    </a:cubicBezTo>
                    <a:cubicBezTo>
                      <a:pt x="1" y="1"/>
                      <a:pt x="2" y="1"/>
                      <a:pt x="2" y="1"/>
                    </a:cubicBezTo>
                    <a:cubicBezTo>
                      <a:pt x="3"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4" y="1"/>
                      <a:pt x="3" y="0"/>
                      <a:pt x="2" y="0"/>
                    </a:cubicBezTo>
                    <a:cubicBezTo>
                      <a:pt x="2" y="0"/>
                      <a:pt x="1" y="1"/>
                      <a:pt x="1" y="1"/>
                    </a:cubicBezTo>
                    <a:cubicBezTo>
                      <a:pt x="0" y="1"/>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1" name="Freeform 865"/>
              <p:cNvSpPr>
                <a:spLocks/>
              </p:cNvSpPr>
              <p:nvPr/>
            </p:nvSpPr>
            <p:spPr bwMode="auto">
              <a:xfrm>
                <a:off x="6475" y="3582"/>
                <a:ext cx="19" cy="28"/>
              </a:xfrm>
              <a:custGeom>
                <a:avLst/>
                <a:gdLst>
                  <a:gd name="T0" fmla="*/ 10 w 14"/>
                  <a:gd name="T1" fmla="*/ 1 h 21"/>
                  <a:gd name="T2" fmla="*/ 1 w 14"/>
                  <a:gd name="T3" fmla="*/ 12 h 21"/>
                  <a:gd name="T4" fmla="*/ 0 w 14"/>
                  <a:gd name="T5" fmla="*/ 13 h 21"/>
                  <a:gd name="T6" fmla="*/ 1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0" y="13"/>
                    </a:cubicBezTo>
                    <a:cubicBezTo>
                      <a:pt x="1" y="14"/>
                      <a:pt x="1" y="14"/>
                      <a:pt x="1" y="15"/>
                    </a:cubicBezTo>
                    <a:cubicBezTo>
                      <a:pt x="10" y="20"/>
                      <a:pt x="10" y="20"/>
                      <a:pt x="10" y="20"/>
                    </a:cubicBezTo>
                    <a:cubicBezTo>
                      <a:pt x="11" y="21"/>
                      <a:pt x="13" y="21"/>
                      <a:pt x="13" y="20"/>
                    </a:cubicBezTo>
                    <a:cubicBezTo>
                      <a:pt x="13"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2" name="Freeform 866"/>
              <p:cNvSpPr>
                <a:spLocks/>
              </p:cNvSpPr>
              <p:nvPr/>
            </p:nvSpPr>
            <p:spPr bwMode="auto">
              <a:xfrm>
                <a:off x="6480" y="3582"/>
                <a:ext cx="14" cy="13"/>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4"/>
                      <a:pt x="10" y="3"/>
                      <a:pt x="10" y="3"/>
                    </a:cubicBezTo>
                    <a:cubicBezTo>
                      <a:pt x="10" y="2"/>
                      <a:pt x="9" y="2"/>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3" name="Freeform 867"/>
              <p:cNvSpPr>
                <a:spLocks/>
              </p:cNvSpPr>
              <p:nvPr/>
            </p:nvSpPr>
            <p:spPr bwMode="auto">
              <a:xfrm>
                <a:off x="6480" y="3582"/>
                <a:ext cx="14" cy="15"/>
              </a:xfrm>
              <a:custGeom>
                <a:avLst/>
                <a:gdLst>
                  <a:gd name="T0" fmla="*/ 4 w 10"/>
                  <a:gd name="T1" fmla="*/ 10 h 11"/>
                  <a:gd name="T2" fmla="*/ 4 w 10"/>
                  <a:gd name="T3" fmla="*/ 11 h 11"/>
                  <a:gd name="T4" fmla="*/ 9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9" y="4"/>
                      <a:pt x="9" y="4"/>
                    </a:cubicBezTo>
                    <a:cubicBezTo>
                      <a:pt x="10" y="4"/>
                      <a:pt x="10" y="3"/>
                      <a:pt x="10" y="3"/>
                    </a:cubicBezTo>
                    <a:cubicBezTo>
                      <a:pt x="10" y="2"/>
                      <a:pt x="10" y="1"/>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8" y="1"/>
                      <a:pt x="9" y="1"/>
                    </a:cubicBezTo>
                    <a:cubicBezTo>
                      <a:pt x="9" y="2"/>
                      <a:pt x="9" y="2"/>
                      <a:pt x="9" y="3"/>
                    </a:cubicBezTo>
                    <a:cubicBezTo>
                      <a:pt x="9" y="3"/>
                      <a:pt x="9" y="4"/>
                      <a:pt x="9" y="4"/>
                    </a:cubicBezTo>
                    <a:cubicBezTo>
                      <a:pt x="9" y="4"/>
                      <a:pt x="7" y="7"/>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4" name="Freeform 868"/>
              <p:cNvSpPr>
                <a:spLocks/>
              </p:cNvSpPr>
              <p:nvPr/>
            </p:nvSpPr>
            <p:spPr bwMode="auto">
              <a:xfrm>
                <a:off x="6488" y="3582"/>
                <a:ext cx="23" cy="45"/>
              </a:xfrm>
              <a:custGeom>
                <a:avLst/>
                <a:gdLst>
                  <a:gd name="T0" fmla="*/ 0 w 17"/>
                  <a:gd name="T1" fmla="*/ 1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5" name="Oval 869"/>
              <p:cNvSpPr>
                <a:spLocks noChangeArrowheads="1"/>
              </p:cNvSpPr>
              <p:nvPr/>
            </p:nvSpPr>
            <p:spPr bwMode="auto">
              <a:xfrm>
                <a:off x="6492" y="3675"/>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6" name="Freeform 870"/>
              <p:cNvSpPr>
                <a:spLocks/>
              </p:cNvSpPr>
              <p:nvPr/>
            </p:nvSpPr>
            <p:spPr bwMode="auto">
              <a:xfrm>
                <a:off x="6487" y="3723"/>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7" name="Freeform 871"/>
              <p:cNvSpPr>
                <a:spLocks/>
              </p:cNvSpPr>
              <p:nvPr/>
            </p:nvSpPr>
            <p:spPr bwMode="auto">
              <a:xfrm>
                <a:off x="6502" y="3724"/>
                <a:ext cx="11" cy="48"/>
              </a:xfrm>
              <a:custGeom>
                <a:avLst/>
                <a:gdLst>
                  <a:gd name="T0" fmla="*/ 9 w 11"/>
                  <a:gd name="T1" fmla="*/ 5 h 48"/>
                  <a:gd name="T2" fmla="*/ 0 w 11"/>
                  <a:gd name="T3" fmla="*/ 7 h 48"/>
                  <a:gd name="T4" fmla="*/ 1 w 11"/>
                  <a:gd name="T5" fmla="*/ 48 h 48"/>
                  <a:gd name="T6" fmla="*/ 11 w 11"/>
                  <a:gd name="T7" fmla="*/ 48 h 48"/>
                  <a:gd name="T8" fmla="*/ 9 w 11"/>
                  <a:gd name="T9" fmla="*/ 0 h 48"/>
                  <a:gd name="T10" fmla="*/ 9 w 11"/>
                  <a:gd name="T11" fmla="*/ 5 h 48"/>
                </a:gdLst>
                <a:ahLst/>
                <a:cxnLst>
                  <a:cxn ang="0">
                    <a:pos x="T0" y="T1"/>
                  </a:cxn>
                  <a:cxn ang="0">
                    <a:pos x="T2" y="T3"/>
                  </a:cxn>
                  <a:cxn ang="0">
                    <a:pos x="T4" y="T5"/>
                  </a:cxn>
                  <a:cxn ang="0">
                    <a:pos x="T6" y="T7"/>
                  </a:cxn>
                  <a:cxn ang="0">
                    <a:pos x="T8" y="T9"/>
                  </a:cxn>
                  <a:cxn ang="0">
                    <a:pos x="T10" y="T11"/>
                  </a:cxn>
                </a:cxnLst>
                <a:rect l="0" t="0" r="r" b="b"/>
                <a:pathLst>
                  <a:path w="11" h="48">
                    <a:moveTo>
                      <a:pt x="9" y="5"/>
                    </a:moveTo>
                    <a:lnTo>
                      <a:pt x="0" y="7"/>
                    </a:lnTo>
                    <a:lnTo>
                      <a:pt x="1" y="48"/>
                    </a:lnTo>
                    <a:lnTo>
                      <a:pt x="11" y="48"/>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8" name="Freeform 872"/>
              <p:cNvSpPr>
                <a:spLocks/>
              </p:cNvSpPr>
              <p:nvPr/>
            </p:nvSpPr>
            <p:spPr bwMode="auto">
              <a:xfrm>
                <a:off x="6507" y="3692"/>
                <a:ext cx="20" cy="29"/>
              </a:xfrm>
              <a:custGeom>
                <a:avLst/>
                <a:gdLst>
                  <a:gd name="T0" fmla="*/ 4 w 14"/>
                  <a:gd name="T1" fmla="*/ 1 h 21"/>
                  <a:gd name="T2" fmla="*/ 13 w 14"/>
                  <a:gd name="T3" fmla="*/ 11 h 21"/>
                  <a:gd name="T4" fmla="*/ 13 w 14"/>
                  <a:gd name="T5" fmla="*/ 13 h 21"/>
                  <a:gd name="T6" fmla="*/ 12 w 14"/>
                  <a:gd name="T7" fmla="*/ 15 h 21"/>
                  <a:gd name="T8" fmla="*/ 4 w 14"/>
                  <a:gd name="T9" fmla="*/ 20 h 21"/>
                  <a:gd name="T10" fmla="*/ 1 w 14"/>
                  <a:gd name="T11" fmla="*/ 20 h 21"/>
                  <a:gd name="T12" fmla="*/ 0 w 14"/>
                  <a:gd name="T13" fmla="*/ 18 h 21"/>
                  <a:gd name="T14" fmla="*/ 1 w 14"/>
                  <a:gd name="T15" fmla="*/ 17 h 21"/>
                  <a:gd name="T16" fmla="*/ 8 w 14"/>
                  <a:gd name="T17" fmla="*/ 12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2" y="15"/>
                    </a:cubicBezTo>
                    <a:cubicBezTo>
                      <a:pt x="4" y="20"/>
                      <a:pt x="4" y="20"/>
                      <a:pt x="4" y="20"/>
                    </a:cubicBezTo>
                    <a:cubicBezTo>
                      <a:pt x="3" y="21"/>
                      <a:pt x="1" y="21"/>
                      <a:pt x="1" y="20"/>
                    </a:cubicBezTo>
                    <a:cubicBezTo>
                      <a:pt x="0" y="19"/>
                      <a:pt x="0" y="19"/>
                      <a:pt x="0" y="18"/>
                    </a:cubicBezTo>
                    <a:cubicBezTo>
                      <a:pt x="0" y="18"/>
                      <a:pt x="1" y="17"/>
                      <a:pt x="1" y="17"/>
                    </a:cubicBezTo>
                    <a:cubicBezTo>
                      <a:pt x="1" y="17"/>
                      <a:pt x="6" y="14"/>
                      <a:pt x="8" y="12"/>
                    </a:cubicBezTo>
                    <a:cubicBezTo>
                      <a:pt x="6" y="10"/>
                      <a:pt x="1" y="4"/>
                      <a:pt x="1" y="4"/>
                    </a:cubicBezTo>
                    <a:cubicBezTo>
                      <a:pt x="0" y="3"/>
                      <a:pt x="0" y="3"/>
                      <a:pt x="0" y="3"/>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9" name="Freeform 873"/>
              <p:cNvSpPr>
                <a:spLocks/>
              </p:cNvSpPr>
              <p:nvPr/>
            </p:nvSpPr>
            <p:spPr bwMode="auto">
              <a:xfrm>
                <a:off x="6507" y="3692"/>
                <a:ext cx="13" cy="14"/>
              </a:xfrm>
              <a:custGeom>
                <a:avLst/>
                <a:gdLst>
                  <a:gd name="T0" fmla="*/ 6 w 9"/>
                  <a:gd name="T1" fmla="*/ 10 h 10"/>
                  <a:gd name="T2" fmla="*/ 1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1" y="4"/>
                      <a:pt x="1" y="4"/>
                    </a:cubicBezTo>
                    <a:cubicBezTo>
                      <a:pt x="0" y="3"/>
                      <a:pt x="0" y="3"/>
                      <a:pt x="0" y="3"/>
                    </a:cubicBezTo>
                    <a:cubicBezTo>
                      <a:pt x="0" y="2"/>
                      <a:pt x="0" y="1"/>
                      <a:pt x="1" y="1"/>
                    </a:cubicBezTo>
                    <a:cubicBezTo>
                      <a:pt x="2"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0" name="Freeform 874"/>
              <p:cNvSpPr>
                <a:spLocks/>
              </p:cNvSpPr>
              <p:nvPr/>
            </p:nvSpPr>
            <p:spPr bwMode="auto">
              <a:xfrm>
                <a:off x="6507" y="3692"/>
                <a:ext cx="14" cy="16"/>
              </a:xfrm>
              <a:custGeom>
                <a:avLst/>
                <a:gdLst>
                  <a:gd name="T0" fmla="*/ 6 w 10"/>
                  <a:gd name="T1" fmla="*/ 10 h 11"/>
                  <a:gd name="T2" fmla="*/ 6 w 10"/>
                  <a:gd name="T3" fmla="*/ 10 h 11"/>
                  <a:gd name="T4" fmla="*/ 1 w 10"/>
                  <a:gd name="T5" fmla="*/ 4 h 11"/>
                  <a:gd name="T6" fmla="*/ 1 w 10"/>
                  <a:gd name="T7" fmla="*/ 3 h 11"/>
                  <a:gd name="T8" fmla="*/ 1 w 10"/>
                  <a:gd name="T9" fmla="*/ 1 h 11"/>
                  <a:gd name="T10" fmla="*/ 2 w 10"/>
                  <a:gd name="T11" fmla="*/ 1 h 11"/>
                  <a:gd name="T12" fmla="*/ 3 w 10"/>
                  <a:gd name="T13" fmla="*/ 1 h 11"/>
                  <a:gd name="T14" fmla="*/ 9 w 10"/>
                  <a:gd name="T15" fmla="*/ 7 h 11"/>
                  <a:gd name="T16" fmla="*/ 6 w 10"/>
                  <a:gd name="T17" fmla="*/ 10 h 11"/>
                  <a:gd name="T18" fmla="*/ 6 w 10"/>
                  <a:gd name="T19" fmla="*/ 10 h 11"/>
                  <a:gd name="T20" fmla="*/ 6 w 10"/>
                  <a:gd name="T21" fmla="*/ 10 h 11"/>
                  <a:gd name="T22" fmla="*/ 6 w 10"/>
                  <a:gd name="T23" fmla="*/ 10 h 11"/>
                  <a:gd name="T24" fmla="*/ 6 w 10"/>
                  <a:gd name="T25" fmla="*/ 10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0 h 11"/>
                  <a:gd name="T40" fmla="*/ 6 w 10"/>
                  <a:gd name="T41" fmla="*/ 11 h 11"/>
                  <a:gd name="T42" fmla="*/ 6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6" y="10"/>
                    </a:moveTo>
                    <a:cubicBezTo>
                      <a:pt x="6" y="10"/>
                      <a:pt x="6" y="10"/>
                      <a:pt x="6" y="10"/>
                    </a:cubicBezTo>
                    <a:cubicBezTo>
                      <a:pt x="3" y="6"/>
                      <a:pt x="1" y="4"/>
                      <a:pt x="1" y="4"/>
                    </a:cubicBezTo>
                    <a:cubicBezTo>
                      <a:pt x="1" y="3"/>
                      <a:pt x="1" y="3"/>
                      <a:pt x="1" y="3"/>
                    </a:cubicBezTo>
                    <a:cubicBezTo>
                      <a:pt x="1" y="2"/>
                      <a:pt x="1" y="2"/>
                      <a:pt x="1" y="1"/>
                    </a:cubicBezTo>
                    <a:cubicBezTo>
                      <a:pt x="1" y="1"/>
                      <a:pt x="2" y="1"/>
                      <a:pt x="2" y="1"/>
                    </a:cubicBezTo>
                    <a:cubicBezTo>
                      <a:pt x="3"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8"/>
                      <a:pt x="10" y="8"/>
                      <a:pt x="10" y="8"/>
                    </a:cubicBezTo>
                    <a:cubicBezTo>
                      <a:pt x="4" y="1"/>
                      <a:pt x="4" y="1"/>
                      <a:pt x="4" y="1"/>
                    </a:cubicBezTo>
                    <a:cubicBezTo>
                      <a:pt x="4" y="0"/>
                      <a:pt x="3" y="0"/>
                      <a:pt x="2" y="0"/>
                    </a:cubicBezTo>
                    <a:cubicBezTo>
                      <a:pt x="2" y="0"/>
                      <a:pt x="1" y="0"/>
                      <a:pt x="1" y="1"/>
                    </a:cubicBezTo>
                    <a:cubicBezTo>
                      <a:pt x="0" y="1"/>
                      <a:pt x="0" y="2"/>
                      <a:pt x="0" y="3"/>
                    </a:cubicBezTo>
                    <a:cubicBezTo>
                      <a:pt x="0" y="3"/>
                      <a:pt x="0" y="4"/>
                      <a:pt x="0" y="4"/>
                    </a:cubicBezTo>
                    <a:cubicBezTo>
                      <a:pt x="0" y="4"/>
                      <a:pt x="3" y="7"/>
                      <a:pt x="6" y="10"/>
                    </a:cubicBezTo>
                    <a:cubicBezTo>
                      <a:pt x="6" y="11"/>
                      <a:pt x="6" y="11"/>
                      <a:pt x="6" y="11"/>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1" name="Freeform 875"/>
              <p:cNvSpPr>
                <a:spLocks/>
              </p:cNvSpPr>
              <p:nvPr/>
            </p:nvSpPr>
            <p:spPr bwMode="auto">
              <a:xfrm>
                <a:off x="6475" y="3692"/>
                <a:ext cx="19" cy="29"/>
              </a:xfrm>
              <a:custGeom>
                <a:avLst/>
                <a:gdLst>
                  <a:gd name="T0" fmla="*/ 10 w 14"/>
                  <a:gd name="T1" fmla="*/ 1 h 21"/>
                  <a:gd name="T2" fmla="*/ 1 w 14"/>
                  <a:gd name="T3" fmla="*/ 11 h 21"/>
                  <a:gd name="T4" fmla="*/ 0 w 14"/>
                  <a:gd name="T5" fmla="*/ 13 h 21"/>
                  <a:gd name="T6" fmla="*/ 1 w 14"/>
                  <a:gd name="T7" fmla="*/ 15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0" y="13"/>
                    </a:cubicBezTo>
                    <a:cubicBezTo>
                      <a:pt x="1" y="14"/>
                      <a:pt x="1" y="14"/>
                      <a:pt x="1" y="15"/>
                    </a:cubicBezTo>
                    <a:cubicBezTo>
                      <a:pt x="10" y="20"/>
                      <a:pt x="10" y="20"/>
                      <a:pt x="10" y="20"/>
                    </a:cubicBezTo>
                    <a:cubicBezTo>
                      <a:pt x="11" y="21"/>
                      <a:pt x="13" y="21"/>
                      <a:pt x="13" y="20"/>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3"/>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2" name="Freeform 876"/>
              <p:cNvSpPr>
                <a:spLocks/>
              </p:cNvSpPr>
              <p:nvPr/>
            </p:nvSpPr>
            <p:spPr bwMode="auto">
              <a:xfrm>
                <a:off x="6480" y="3692"/>
                <a:ext cx="14" cy="14"/>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3"/>
                      <a:pt x="10" y="3"/>
                      <a:pt x="10" y="3"/>
                    </a:cubicBezTo>
                    <a:cubicBezTo>
                      <a:pt x="10" y="2"/>
                      <a:pt x="9" y="1"/>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3" name="Freeform 877"/>
              <p:cNvSpPr>
                <a:spLocks/>
              </p:cNvSpPr>
              <p:nvPr/>
            </p:nvSpPr>
            <p:spPr bwMode="auto">
              <a:xfrm>
                <a:off x="6480" y="3692"/>
                <a:ext cx="14" cy="16"/>
              </a:xfrm>
              <a:custGeom>
                <a:avLst/>
                <a:gdLst>
                  <a:gd name="T0" fmla="*/ 4 w 10"/>
                  <a:gd name="T1" fmla="*/ 10 h 11"/>
                  <a:gd name="T2" fmla="*/ 4 w 10"/>
                  <a:gd name="T3" fmla="*/ 10 h 11"/>
                  <a:gd name="T4" fmla="*/ 9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7 h 11"/>
                  <a:gd name="T26" fmla="*/ 6 w 10"/>
                  <a:gd name="T27" fmla="*/ 1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9" y="4"/>
                      <a:pt x="9" y="4"/>
                    </a:cubicBezTo>
                    <a:cubicBezTo>
                      <a:pt x="10" y="4"/>
                      <a:pt x="10" y="3"/>
                      <a:pt x="10" y="3"/>
                    </a:cubicBezTo>
                    <a:cubicBezTo>
                      <a:pt x="10" y="2"/>
                      <a:pt x="10" y="1"/>
                      <a:pt x="9" y="1"/>
                    </a:cubicBezTo>
                    <a:cubicBezTo>
                      <a:pt x="9" y="0"/>
                      <a:pt x="8" y="0"/>
                      <a:pt x="8" y="0"/>
                    </a:cubicBezTo>
                    <a:cubicBezTo>
                      <a:pt x="7" y="0"/>
                      <a:pt x="6" y="0"/>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8" y="1"/>
                      <a:pt x="9" y="1"/>
                    </a:cubicBezTo>
                    <a:cubicBezTo>
                      <a:pt x="9" y="2"/>
                      <a:pt x="9" y="2"/>
                      <a:pt x="9" y="3"/>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4" name="Freeform 878"/>
              <p:cNvSpPr>
                <a:spLocks/>
              </p:cNvSpPr>
              <p:nvPr/>
            </p:nvSpPr>
            <p:spPr bwMode="auto">
              <a:xfrm>
                <a:off x="6488" y="3692"/>
                <a:ext cx="23" cy="46"/>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5" name="Freeform 879"/>
              <p:cNvSpPr>
                <a:spLocks/>
              </p:cNvSpPr>
              <p:nvPr/>
            </p:nvSpPr>
            <p:spPr bwMode="auto">
              <a:xfrm>
                <a:off x="6461" y="3405"/>
                <a:ext cx="118" cy="413"/>
              </a:xfrm>
              <a:custGeom>
                <a:avLst/>
                <a:gdLst>
                  <a:gd name="T0" fmla="*/ 53 w 86"/>
                  <a:gd name="T1" fmla="*/ 0 h 302"/>
                  <a:gd name="T2" fmla="*/ 0 w 86"/>
                  <a:gd name="T3" fmla="*/ 0 h 302"/>
                  <a:gd name="T4" fmla="*/ 0 w 86"/>
                  <a:gd name="T5" fmla="*/ 14 h 302"/>
                  <a:gd name="T6" fmla="*/ 53 w 86"/>
                  <a:gd name="T7" fmla="*/ 14 h 302"/>
                  <a:gd name="T8" fmla="*/ 72 w 86"/>
                  <a:gd name="T9" fmla="*/ 33 h 302"/>
                  <a:gd name="T10" fmla="*/ 72 w 86"/>
                  <a:gd name="T11" fmla="*/ 269 h 302"/>
                  <a:gd name="T12" fmla="*/ 53 w 86"/>
                  <a:gd name="T13" fmla="*/ 287 h 302"/>
                  <a:gd name="T14" fmla="*/ 0 w 86"/>
                  <a:gd name="T15" fmla="*/ 287 h 302"/>
                  <a:gd name="T16" fmla="*/ 0 w 86"/>
                  <a:gd name="T17" fmla="*/ 302 h 302"/>
                  <a:gd name="T18" fmla="*/ 53 w 86"/>
                  <a:gd name="T19" fmla="*/ 302 h 302"/>
                  <a:gd name="T20" fmla="*/ 86 w 86"/>
                  <a:gd name="T21" fmla="*/ 269 h 302"/>
                  <a:gd name="T22" fmla="*/ 86 w 86"/>
                  <a:gd name="T23" fmla="*/ 33 h 302"/>
                  <a:gd name="T24" fmla="*/ 53 w 86"/>
                  <a:gd name="T2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302">
                    <a:moveTo>
                      <a:pt x="53" y="0"/>
                    </a:moveTo>
                    <a:cubicBezTo>
                      <a:pt x="0" y="0"/>
                      <a:pt x="0" y="0"/>
                      <a:pt x="0" y="0"/>
                    </a:cubicBezTo>
                    <a:cubicBezTo>
                      <a:pt x="0" y="14"/>
                      <a:pt x="0" y="14"/>
                      <a:pt x="0" y="14"/>
                    </a:cubicBezTo>
                    <a:cubicBezTo>
                      <a:pt x="53" y="14"/>
                      <a:pt x="53" y="14"/>
                      <a:pt x="53" y="14"/>
                    </a:cubicBezTo>
                    <a:cubicBezTo>
                      <a:pt x="63" y="14"/>
                      <a:pt x="72" y="23"/>
                      <a:pt x="72" y="33"/>
                    </a:cubicBezTo>
                    <a:cubicBezTo>
                      <a:pt x="72" y="269"/>
                      <a:pt x="72" y="269"/>
                      <a:pt x="72" y="269"/>
                    </a:cubicBezTo>
                    <a:cubicBezTo>
                      <a:pt x="72" y="279"/>
                      <a:pt x="63" y="287"/>
                      <a:pt x="53" y="287"/>
                    </a:cubicBezTo>
                    <a:cubicBezTo>
                      <a:pt x="0" y="287"/>
                      <a:pt x="0" y="287"/>
                      <a:pt x="0" y="287"/>
                    </a:cubicBezTo>
                    <a:cubicBezTo>
                      <a:pt x="0" y="302"/>
                      <a:pt x="0" y="302"/>
                      <a:pt x="0" y="302"/>
                    </a:cubicBezTo>
                    <a:cubicBezTo>
                      <a:pt x="53" y="302"/>
                      <a:pt x="53" y="302"/>
                      <a:pt x="53" y="302"/>
                    </a:cubicBezTo>
                    <a:cubicBezTo>
                      <a:pt x="72" y="302"/>
                      <a:pt x="86" y="287"/>
                      <a:pt x="86" y="269"/>
                    </a:cubicBezTo>
                    <a:cubicBezTo>
                      <a:pt x="86" y="33"/>
                      <a:pt x="86" y="33"/>
                      <a:pt x="86" y="33"/>
                    </a:cubicBezTo>
                    <a:cubicBezTo>
                      <a:pt x="86" y="15"/>
                      <a:pt x="72" y="0"/>
                      <a:pt x="53"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6" name="Freeform 880"/>
              <p:cNvSpPr>
                <a:spLocks/>
              </p:cNvSpPr>
              <p:nvPr/>
            </p:nvSpPr>
            <p:spPr bwMode="auto">
              <a:xfrm>
                <a:off x="5786" y="3405"/>
                <a:ext cx="119" cy="413"/>
              </a:xfrm>
              <a:custGeom>
                <a:avLst/>
                <a:gdLst>
                  <a:gd name="T0" fmla="*/ 34 w 87"/>
                  <a:gd name="T1" fmla="*/ 287 h 302"/>
                  <a:gd name="T2" fmla="*/ 15 w 87"/>
                  <a:gd name="T3" fmla="*/ 269 h 302"/>
                  <a:gd name="T4" fmla="*/ 15 w 87"/>
                  <a:gd name="T5" fmla="*/ 33 h 302"/>
                  <a:gd name="T6" fmla="*/ 34 w 87"/>
                  <a:gd name="T7" fmla="*/ 14 h 302"/>
                  <a:gd name="T8" fmla="*/ 87 w 87"/>
                  <a:gd name="T9" fmla="*/ 14 h 302"/>
                  <a:gd name="T10" fmla="*/ 87 w 87"/>
                  <a:gd name="T11" fmla="*/ 0 h 302"/>
                  <a:gd name="T12" fmla="*/ 34 w 87"/>
                  <a:gd name="T13" fmla="*/ 0 h 302"/>
                  <a:gd name="T14" fmla="*/ 0 w 87"/>
                  <a:gd name="T15" fmla="*/ 33 h 302"/>
                  <a:gd name="T16" fmla="*/ 0 w 87"/>
                  <a:gd name="T17" fmla="*/ 269 h 302"/>
                  <a:gd name="T18" fmla="*/ 34 w 87"/>
                  <a:gd name="T19" fmla="*/ 302 h 302"/>
                  <a:gd name="T20" fmla="*/ 87 w 87"/>
                  <a:gd name="T21" fmla="*/ 302 h 302"/>
                  <a:gd name="T22" fmla="*/ 87 w 87"/>
                  <a:gd name="T23" fmla="*/ 287 h 302"/>
                  <a:gd name="T24" fmla="*/ 34 w 87"/>
                  <a:gd name="T25" fmla="*/ 28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34" y="287"/>
                    </a:moveTo>
                    <a:cubicBezTo>
                      <a:pt x="23" y="287"/>
                      <a:pt x="15" y="279"/>
                      <a:pt x="15" y="269"/>
                    </a:cubicBezTo>
                    <a:cubicBezTo>
                      <a:pt x="15" y="33"/>
                      <a:pt x="15" y="33"/>
                      <a:pt x="15" y="33"/>
                    </a:cubicBezTo>
                    <a:cubicBezTo>
                      <a:pt x="15" y="23"/>
                      <a:pt x="23" y="14"/>
                      <a:pt x="34" y="14"/>
                    </a:cubicBezTo>
                    <a:cubicBezTo>
                      <a:pt x="87" y="14"/>
                      <a:pt x="87" y="14"/>
                      <a:pt x="87" y="14"/>
                    </a:cubicBezTo>
                    <a:cubicBezTo>
                      <a:pt x="87" y="0"/>
                      <a:pt x="87" y="0"/>
                      <a:pt x="87" y="0"/>
                    </a:cubicBezTo>
                    <a:cubicBezTo>
                      <a:pt x="34" y="0"/>
                      <a:pt x="34" y="0"/>
                      <a:pt x="34" y="0"/>
                    </a:cubicBezTo>
                    <a:cubicBezTo>
                      <a:pt x="15" y="0"/>
                      <a:pt x="0" y="15"/>
                      <a:pt x="0" y="33"/>
                    </a:cubicBezTo>
                    <a:cubicBezTo>
                      <a:pt x="0" y="269"/>
                      <a:pt x="0" y="269"/>
                      <a:pt x="0" y="269"/>
                    </a:cubicBezTo>
                    <a:cubicBezTo>
                      <a:pt x="0" y="287"/>
                      <a:pt x="15" y="302"/>
                      <a:pt x="34" y="302"/>
                    </a:cubicBezTo>
                    <a:cubicBezTo>
                      <a:pt x="87" y="302"/>
                      <a:pt x="87" y="302"/>
                      <a:pt x="87" y="302"/>
                    </a:cubicBezTo>
                    <a:cubicBezTo>
                      <a:pt x="87" y="287"/>
                      <a:pt x="87" y="287"/>
                      <a:pt x="87" y="287"/>
                    </a:cubicBezTo>
                    <a:lnTo>
                      <a:pt x="34" y="287"/>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7" name="Freeform 881"/>
              <p:cNvSpPr>
                <a:spLocks/>
              </p:cNvSpPr>
              <p:nvPr/>
            </p:nvSpPr>
            <p:spPr bwMode="auto">
              <a:xfrm>
                <a:off x="6420" y="3874"/>
                <a:ext cx="115" cy="91"/>
              </a:xfrm>
              <a:custGeom>
                <a:avLst/>
                <a:gdLst>
                  <a:gd name="T0" fmla="*/ 115 w 115"/>
                  <a:gd name="T1" fmla="*/ 91 h 91"/>
                  <a:gd name="T2" fmla="*/ 0 w 115"/>
                  <a:gd name="T3" fmla="*/ 91 h 91"/>
                  <a:gd name="T4" fmla="*/ 0 w 115"/>
                  <a:gd name="T5" fmla="*/ 0 h 91"/>
                  <a:gd name="T6" fmla="*/ 115 w 115"/>
                  <a:gd name="T7" fmla="*/ 0 h 91"/>
                  <a:gd name="T8" fmla="*/ 83 w 115"/>
                  <a:gd name="T9" fmla="*/ 46 h 91"/>
                  <a:gd name="T10" fmla="*/ 115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115" y="91"/>
                    </a:moveTo>
                    <a:lnTo>
                      <a:pt x="0" y="91"/>
                    </a:lnTo>
                    <a:lnTo>
                      <a:pt x="0" y="0"/>
                    </a:lnTo>
                    <a:lnTo>
                      <a:pt x="115" y="0"/>
                    </a:lnTo>
                    <a:lnTo>
                      <a:pt x="83" y="46"/>
                    </a:lnTo>
                    <a:lnTo>
                      <a:pt x="115"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8" name="Freeform 882"/>
              <p:cNvSpPr>
                <a:spLocks/>
              </p:cNvSpPr>
              <p:nvPr/>
            </p:nvSpPr>
            <p:spPr bwMode="auto">
              <a:xfrm>
                <a:off x="6420" y="3836"/>
                <a:ext cx="56" cy="129"/>
              </a:xfrm>
              <a:custGeom>
                <a:avLst/>
                <a:gdLst>
                  <a:gd name="T0" fmla="*/ 56 w 56"/>
                  <a:gd name="T1" fmla="*/ 90 h 129"/>
                  <a:gd name="T2" fmla="*/ 0 w 56"/>
                  <a:gd name="T3" fmla="*/ 129 h 129"/>
                  <a:gd name="T4" fmla="*/ 0 w 56"/>
                  <a:gd name="T5" fmla="*/ 38 h 129"/>
                  <a:gd name="T6" fmla="*/ 56 w 56"/>
                  <a:gd name="T7" fmla="*/ 0 h 129"/>
                  <a:gd name="T8" fmla="*/ 56 w 56"/>
                  <a:gd name="T9" fmla="*/ 90 h 129"/>
                </a:gdLst>
                <a:ahLst/>
                <a:cxnLst>
                  <a:cxn ang="0">
                    <a:pos x="T0" y="T1"/>
                  </a:cxn>
                  <a:cxn ang="0">
                    <a:pos x="T2" y="T3"/>
                  </a:cxn>
                  <a:cxn ang="0">
                    <a:pos x="T4" y="T5"/>
                  </a:cxn>
                  <a:cxn ang="0">
                    <a:pos x="T6" y="T7"/>
                  </a:cxn>
                  <a:cxn ang="0">
                    <a:pos x="T8" y="T9"/>
                  </a:cxn>
                </a:cxnLst>
                <a:rect l="0" t="0" r="r" b="b"/>
                <a:pathLst>
                  <a:path w="56" h="129">
                    <a:moveTo>
                      <a:pt x="56" y="90"/>
                    </a:moveTo>
                    <a:lnTo>
                      <a:pt x="0" y="129"/>
                    </a:lnTo>
                    <a:lnTo>
                      <a:pt x="0" y="38"/>
                    </a:lnTo>
                    <a:lnTo>
                      <a:pt x="56" y="0"/>
                    </a:lnTo>
                    <a:lnTo>
                      <a:pt x="56"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9" name="Freeform 883"/>
              <p:cNvSpPr>
                <a:spLocks/>
              </p:cNvSpPr>
              <p:nvPr/>
            </p:nvSpPr>
            <p:spPr bwMode="auto">
              <a:xfrm>
                <a:off x="5839" y="3874"/>
                <a:ext cx="115" cy="91"/>
              </a:xfrm>
              <a:custGeom>
                <a:avLst/>
                <a:gdLst>
                  <a:gd name="T0" fmla="*/ 0 w 115"/>
                  <a:gd name="T1" fmla="*/ 91 h 91"/>
                  <a:gd name="T2" fmla="*/ 115 w 115"/>
                  <a:gd name="T3" fmla="*/ 91 h 91"/>
                  <a:gd name="T4" fmla="*/ 115 w 115"/>
                  <a:gd name="T5" fmla="*/ 0 h 91"/>
                  <a:gd name="T6" fmla="*/ 0 w 115"/>
                  <a:gd name="T7" fmla="*/ 0 h 91"/>
                  <a:gd name="T8" fmla="*/ 32 w 115"/>
                  <a:gd name="T9" fmla="*/ 46 h 91"/>
                  <a:gd name="T10" fmla="*/ 0 w 115"/>
                  <a:gd name="T11" fmla="*/ 91 h 91"/>
                </a:gdLst>
                <a:ahLst/>
                <a:cxnLst>
                  <a:cxn ang="0">
                    <a:pos x="T0" y="T1"/>
                  </a:cxn>
                  <a:cxn ang="0">
                    <a:pos x="T2" y="T3"/>
                  </a:cxn>
                  <a:cxn ang="0">
                    <a:pos x="T4" y="T5"/>
                  </a:cxn>
                  <a:cxn ang="0">
                    <a:pos x="T6" y="T7"/>
                  </a:cxn>
                  <a:cxn ang="0">
                    <a:pos x="T8" y="T9"/>
                  </a:cxn>
                  <a:cxn ang="0">
                    <a:pos x="T10" y="T11"/>
                  </a:cxn>
                </a:cxnLst>
                <a:rect l="0" t="0" r="r" b="b"/>
                <a:pathLst>
                  <a:path w="115" h="91">
                    <a:moveTo>
                      <a:pt x="0" y="91"/>
                    </a:moveTo>
                    <a:lnTo>
                      <a:pt x="115" y="91"/>
                    </a:lnTo>
                    <a:lnTo>
                      <a:pt x="115" y="0"/>
                    </a:lnTo>
                    <a:lnTo>
                      <a:pt x="0" y="0"/>
                    </a:lnTo>
                    <a:lnTo>
                      <a:pt x="32" y="46"/>
                    </a:lnTo>
                    <a:lnTo>
                      <a:pt x="0" y="91"/>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0" name="Freeform 884"/>
              <p:cNvSpPr>
                <a:spLocks/>
              </p:cNvSpPr>
              <p:nvPr/>
            </p:nvSpPr>
            <p:spPr bwMode="auto">
              <a:xfrm>
                <a:off x="5898" y="3836"/>
                <a:ext cx="56" cy="129"/>
              </a:xfrm>
              <a:custGeom>
                <a:avLst/>
                <a:gdLst>
                  <a:gd name="T0" fmla="*/ 0 w 56"/>
                  <a:gd name="T1" fmla="*/ 90 h 129"/>
                  <a:gd name="T2" fmla="*/ 56 w 56"/>
                  <a:gd name="T3" fmla="*/ 129 h 129"/>
                  <a:gd name="T4" fmla="*/ 56 w 56"/>
                  <a:gd name="T5" fmla="*/ 38 h 129"/>
                  <a:gd name="T6" fmla="*/ 0 w 56"/>
                  <a:gd name="T7" fmla="*/ 0 h 129"/>
                  <a:gd name="T8" fmla="*/ 0 w 56"/>
                  <a:gd name="T9" fmla="*/ 90 h 129"/>
                </a:gdLst>
                <a:ahLst/>
                <a:cxnLst>
                  <a:cxn ang="0">
                    <a:pos x="T0" y="T1"/>
                  </a:cxn>
                  <a:cxn ang="0">
                    <a:pos x="T2" y="T3"/>
                  </a:cxn>
                  <a:cxn ang="0">
                    <a:pos x="T4" y="T5"/>
                  </a:cxn>
                  <a:cxn ang="0">
                    <a:pos x="T6" y="T7"/>
                  </a:cxn>
                  <a:cxn ang="0">
                    <a:pos x="T8" y="T9"/>
                  </a:cxn>
                </a:cxnLst>
                <a:rect l="0" t="0" r="r" b="b"/>
                <a:pathLst>
                  <a:path w="56" h="129">
                    <a:moveTo>
                      <a:pt x="0" y="90"/>
                    </a:moveTo>
                    <a:lnTo>
                      <a:pt x="56" y="129"/>
                    </a:lnTo>
                    <a:lnTo>
                      <a:pt x="56"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1" name="Rectangle 885"/>
              <p:cNvSpPr>
                <a:spLocks noChangeArrowheads="1"/>
              </p:cNvSpPr>
              <p:nvPr/>
            </p:nvSpPr>
            <p:spPr bwMode="auto">
              <a:xfrm>
                <a:off x="5898" y="3836"/>
                <a:ext cx="578" cy="90"/>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2" name="Freeform 886"/>
              <p:cNvSpPr>
                <a:spLocks noEditPoints="1"/>
              </p:cNvSpPr>
              <p:nvPr/>
            </p:nvSpPr>
            <p:spPr bwMode="auto">
              <a:xfrm>
                <a:off x="5982" y="4121"/>
                <a:ext cx="54" cy="71"/>
              </a:xfrm>
              <a:custGeom>
                <a:avLst/>
                <a:gdLst>
                  <a:gd name="T0" fmla="*/ 40 w 40"/>
                  <a:gd name="T1" fmla="*/ 52 h 52"/>
                  <a:gd name="T2" fmla="*/ 30 w 40"/>
                  <a:gd name="T3" fmla="*/ 52 h 52"/>
                  <a:gd name="T4" fmla="*/ 22 w 40"/>
                  <a:gd name="T5" fmla="*/ 38 h 52"/>
                  <a:gd name="T6" fmla="*/ 20 w 40"/>
                  <a:gd name="T7" fmla="*/ 35 h 52"/>
                  <a:gd name="T8" fmla="*/ 18 w 40"/>
                  <a:gd name="T9" fmla="*/ 33 h 52"/>
                  <a:gd name="T10" fmla="*/ 15 w 40"/>
                  <a:gd name="T11" fmla="*/ 31 h 52"/>
                  <a:gd name="T12" fmla="*/ 12 w 40"/>
                  <a:gd name="T13" fmla="*/ 31 h 52"/>
                  <a:gd name="T14" fmla="*/ 9 w 40"/>
                  <a:gd name="T15" fmla="*/ 31 h 52"/>
                  <a:gd name="T16" fmla="*/ 9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4 w 40"/>
                  <a:gd name="T33" fmla="*/ 19 h 52"/>
                  <a:gd name="T34" fmla="*/ 31 w 40"/>
                  <a:gd name="T35" fmla="*/ 23 h 52"/>
                  <a:gd name="T36" fmla="*/ 28 w 40"/>
                  <a:gd name="T37" fmla="*/ 26 h 52"/>
                  <a:gd name="T38" fmla="*/ 23 w 40"/>
                  <a:gd name="T39" fmla="*/ 28 h 52"/>
                  <a:gd name="T40" fmla="*/ 23 w 40"/>
                  <a:gd name="T41" fmla="*/ 28 h 52"/>
                  <a:gd name="T42" fmla="*/ 25 w 40"/>
                  <a:gd name="T43" fmla="*/ 30 h 52"/>
                  <a:gd name="T44" fmla="*/ 27 w 40"/>
                  <a:gd name="T45" fmla="*/ 32 h 52"/>
                  <a:gd name="T46" fmla="*/ 29 w 40"/>
                  <a:gd name="T47" fmla="*/ 35 h 52"/>
                  <a:gd name="T48" fmla="*/ 31 w 40"/>
                  <a:gd name="T49" fmla="*/ 38 h 52"/>
                  <a:gd name="T50" fmla="*/ 40 w 40"/>
                  <a:gd name="T51" fmla="*/ 52 h 52"/>
                  <a:gd name="T52" fmla="*/ 9 w 40"/>
                  <a:gd name="T53" fmla="*/ 7 h 52"/>
                  <a:gd name="T54" fmla="*/ 9 w 40"/>
                  <a:gd name="T55" fmla="*/ 24 h 52"/>
                  <a:gd name="T56" fmla="*/ 16 w 40"/>
                  <a:gd name="T57" fmla="*/ 24 h 52"/>
                  <a:gd name="T58" fmla="*/ 20 w 40"/>
                  <a:gd name="T59" fmla="*/ 23 h 52"/>
                  <a:gd name="T60" fmla="*/ 23 w 40"/>
                  <a:gd name="T61" fmla="*/ 22 h 52"/>
                  <a:gd name="T62" fmla="*/ 24 w 40"/>
                  <a:gd name="T63" fmla="*/ 19 h 52"/>
                  <a:gd name="T64" fmla="*/ 25 w 40"/>
                  <a:gd name="T65" fmla="*/ 15 h 52"/>
                  <a:gd name="T66" fmla="*/ 23 w 40"/>
                  <a:gd name="T67" fmla="*/ 9 h 52"/>
                  <a:gd name="T68" fmla="*/ 16 w 40"/>
                  <a:gd name="T69" fmla="*/ 7 h 52"/>
                  <a:gd name="T70" fmla="*/ 9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8" y="33"/>
                    </a:cubicBezTo>
                    <a:cubicBezTo>
                      <a:pt x="17" y="32"/>
                      <a:pt x="16" y="32"/>
                      <a:pt x="15" y="31"/>
                    </a:cubicBezTo>
                    <a:cubicBezTo>
                      <a:pt x="14" y="31"/>
                      <a:pt x="13"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29" y="3"/>
                    </a:cubicBezTo>
                    <a:cubicBezTo>
                      <a:pt x="31" y="5"/>
                      <a:pt x="32" y="6"/>
                      <a:pt x="33" y="8"/>
                    </a:cubicBezTo>
                    <a:cubicBezTo>
                      <a:pt x="34" y="10"/>
                      <a:pt x="34" y="12"/>
                      <a:pt x="34" y="14"/>
                    </a:cubicBezTo>
                    <a:cubicBezTo>
                      <a:pt x="34" y="16"/>
                      <a:pt x="34" y="18"/>
                      <a:pt x="34" y="19"/>
                    </a:cubicBezTo>
                    <a:cubicBezTo>
                      <a:pt x="33" y="21"/>
                      <a:pt x="32" y="22"/>
                      <a:pt x="31" y="23"/>
                    </a:cubicBezTo>
                    <a:cubicBezTo>
                      <a:pt x="30" y="24"/>
                      <a:pt x="29" y="26"/>
                      <a:pt x="28" y="26"/>
                    </a:cubicBezTo>
                    <a:cubicBezTo>
                      <a:pt x="26" y="27"/>
                      <a:pt x="24" y="28"/>
                      <a:pt x="23" y="28"/>
                    </a:cubicBezTo>
                    <a:cubicBezTo>
                      <a:pt x="23" y="28"/>
                      <a:pt x="23" y="28"/>
                      <a:pt x="23" y="28"/>
                    </a:cubicBezTo>
                    <a:cubicBezTo>
                      <a:pt x="24" y="29"/>
                      <a:pt x="24" y="30"/>
                      <a:pt x="25" y="30"/>
                    </a:cubicBezTo>
                    <a:cubicBezTo>
                      <a:pt x="26" y="31"/>
                      <a:pt x="27" y="32"/>
                      <a:pt x="27" y="32"/>
                    </a:cubicBezTo>
                    <a:cubicBezTo>
                      <a:pt x="28" y="33"/>
                      <a:pt x="28" y="34"/>
                      <a:pt x="29" y="35"/>
                    </a:cubicBezTo>
                    <a:cubicBezTo>
                      <a:pt x="30" y="35"/>
                      <a:pt x="30" y="36"/>
                      <a:pt x="31" y="38"/>
                    </a:cubicBezTo>
                    <a:lnTo>
                      <a:pt x="40" y="52"/>
                    </a:lnTo>
                    <a:close/>
                    <a:moveTo>
                      <a:pt x="9" y="7"/>
                    </a:moveTo>
                    <a:cubicBezTo>
                      <a:pt x="9" y="24"/>
                      <a:pt x="9" y="24"/>
                      <a:pt x="9" y="24"/>
                    </a:cubicBezTo>
                    <a:cubicBezTo>
                      <a:pt x="16" y="24"/>
                      <a:pt x="16" y="24"/>
                      <a:pt x="16" y="24"/>
                    </a:cubicBezTo>
                    <a:cubicBezTo>
                      <a:pt x="17" y="24"/>
                      <a:pt x="18" y="24"/>
                      <a:pt x="20" y="23"/>
                    </a:cubicBezTo>
                    <a:cubicBezTo>
                      <a:pt x="21" y="23"/>
                      <a:pt x="22" y="22"/>
                      <a:pt x="23" y="22"/>
                    </a:cubicBezTo>
                    <a:cubicBezTo>
                      <a:pt x="23" y="21"/>
                      <a:pt x="24" y="20"/>
                      <a:pt x="24" y="19"/>
                    </a:cubicBezTo>
                    <a:cubicBezTo>
                      <a:pt x="25" y="18"/>
                      <a:pt x="25" y="16"/>
                      <a:pt x="25" y="15"/>
                    </a:cubicBezTo>
                    <a:cubicBezTo>
                      <a:pt x="25" y="12"/>
                      <a:pt x="24" y="10"/>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3" name="Freeform 887"/>
              <p:cNvSpPr>
                <a:spLocks/>
              </p:cNvSpPr>
              <p:nvPr/>
            </p:nvSpPr>
            <p:spPr bwMode="auto">
              <a:xfrm>
                <a:off x="6046" y="4121"/>
                <a:ext cx="40" cy="71"/>
              </a:xfrm>
              <a:custGeom>
                <a:avLst/>
                <a:gdLst>
                  <a:gd name="T0" fmla="*/ 40 w 40"/>
                  <a:gd name="T1" fmla="*/ 71 h 71"/>
                  <a:gd name="T2" fmla="*/ 0 w 40"/>
                  <a:gd name="T3" fmla="*/ 71 h 71"/>
                  <a:gd name="T4" fmla="*/ 0 w 40"/>
                  <a:gd name="T5" fmla="*/ 0 h 71"/>
                  <a:gd name="T6" fmla="*/ 38 w 40"/>
                  <a:gd name="T7" fmla="*/ 0 h 71"/>
                  <a:gd name="T8" fmla="*/ 38 w 40"/>
                  <a:gd name="T9" fmla="*/ 9 h 71"/>
                  <a:gd name="T10" fmla="*/ 11 w 40"/>
                  <a:gd name="T11" fmla="*/ 9 h 71"/>
                  <a:gd name="T12" fmla="*/ 11 w 40"/>
                  <a:gd name="T13" fmla="*/ 30 h 71"/>
                  <a:gd name="T14" fmla="*/ 36 w 40"/>
                  <a:gd name="T15" fmla="*/ 30 h 71"/>
                  <a:gd name="T16" fmla="*/ 36 w 40"/>
                  <a:gd name="T17" fmla="*/ 39 h 71"/>
                  <a:gd name="T18" fmla="*/ 11 w 40"/>
                  <a:gd name="T19" fmla="*/ 39 h 71"/>
                  <a:gd name="T20" fmla="*/ 11 w 40"/>
                  <a:gd name="T21" fmla="*/ 61 h 71"/>
                  <a:gd name="T22" fmla="*/ 40 w 40"/>
                  <a:gd name="T23" fmla="*/ 61 h 71"/>
                  <a:gd name="T24" fmla="*/ 40 w 40"/>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71">
                    <a:moveTo>
                      <a:pt x="40" y="71"/>
                    </a:moveTo>
                    <a:lnTo>
                      <a:pt x="0" y="71"/>
                    </a:lnTo>
                    <a:lnTo>
                      <a:pt x="0" y="0"/>
                    </a:lnTo>
                    <a:lnTo>
                      <a:pt x="38" y="0"/>
                    </a:lnTo>
                    <a:lnTo>
                      <a:pt x="38" y="9"/>
                    </a:lnTo>
                    <a:lnTo>
                      <a:pt x="11" y="9"/>
                    </a:lnTo>
                    <a:lnTo>
                      <a:pt x="11" y="30"/>
                    </a:lnTo>
                    <a:lnTo>
                      <a:pt x="36" y="30"/>
                    </a:lnTo>
                    <a:lnTo>
                      <a:pt x="36" y="39"/>
                    </a:lnTo>
                    <a:lnTo>
                      <a:pt x="11" y="39"/>
                    </a:lnTo>
                    <a:lnTo>
                      <a:pt x="11" y="61"/>
                    </a:lnTo>
                    <a:lnTo>
                      <a:pt x="40" y="61"/>
                    </a:lnTo>
                    <a:lnTo>
                      <a:pt x="4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4" name="Freeform 888"/>
              <p:cNvSpPr>
                <a:spLocks noEditPoints="1"/>
              </p:cNvSpPr>
              <p:nvPr/>
            </p:nvSpPr>
            <p:spPr bwMode="auto">
              <a:xfrm>
                <a:off x="6091" y="4121"/>
                <a:ext cx="67" cy="71"/>
              </a:xfrm>
              <a:custGeom>
                <a:avLst/>
                <a:gdLst>
                  <a:gd name="T0" fmla="*/ 49 w 49"/>
                  <a:gd name="T1" fmla="*/ 52 h 52"/>
                  <a:gd name="T2" fmla="*/ 40 w 49"/>
                  <a:gd name="T3" fmla="*/ 52 h 52"/>
                  <a:gd name="T4" fmla="*/ 35 w 49"/>
                  <a:gd name="T5" fmla="*/ 39 h 52"/>
                  <a:gd name="T6" fmla="*/ 14 w 49"/>
                  <a:gd name="T7" fmla="*/ 39 h 52"/>
                  <a:gd name="T8" fmla="*/ 10 w 49"/>
                  <a:gd name="T9" fmla="*/ 52 h 52"/>
                  <a:gd name="T10" fmla="*/ 0 w 49"/>
                  <a:gd name="T11" fmla="*/ 52 h 52"/>
                  <a:gd name="T12" fmla="*/ 20 w 49"/>
                  <a:gd name="T13" fmla="*/ 0 h 52"/>
                  <a:gd name="T14" fmla="*/ 30 w 49"/>
                  <a:gd name="T15" fmla="*/ 0 h 52"/>
                  <a:gd name="T16" fmla="*/ 49 w 49"/>
                  <a:gd name="T17" fmla="*/ 52 h 52"/>
                  <a:gd name="T18" fmla="*/ 32 w 49"/>
                  <a:gd name="T19" fmla="*/ 32 h 52"/>
                  <a:gd name="T20" fmla="*/ 25 w 49"/>
                  <a:gd name="T21" fmla="*/ 11 h 52"/>
                  <a:gd name="T22" fmla="*/ 25 w 49"/>
                  <a:gd name="T23" fmla="*/ 8 h 52"/>
                  <a:gd name="T24" fmla="*/ 24 w 49"/>
                  <a:gd name="T25" fmla="*/ 8 h 52"/>
                  <a:gd name="T26" fmla="*/ 24 w 49"/>
                  <a:gd name="T27" fmla="*/ 11 h 52"/>
                  <a:gd name="T28" fmla="*/ 16 w 49"/>
                  <a:gd name="T29" fmla="*/ 32 h 52"/>
                  <a:gd name="T30" fmla="*/ 32 w 49"/>
                  <a:gd name="T31"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2">
                    <a:moveTo>
                      <a:pt x="49" y="52"/>
                    </a:moveTo>
                    <a:cubicBezTo>
                      <a:pt x="40" y="52"/>
                      <a:pt x="40" y="52"/>
                      <a:pt x="40" y="52"/>
                    </a:cubicBezTo>
                    <a:cubicBezTo>
                      <a:pt x="35" y="39"/>
                      <a:pt x="35" y="39"/>
                      <a:pt x="35" y="39"/>
                    </a:cubicBezTo>
                    <a:cubicBezTo>
                      <a:pt x="14" y="39"/>
                      <a:pt x="14" y="39"/>
                      <a:pt x="14" y="39"/>
                    </a:cubicBezTo>
                    <a:cubicBezTo>
                      <a:pt x="10" y="52"/>
                      <a:pt x="10" y="52"/>
                      <a:pt x="10" y="52"/>
                    </a:cubicBezTo>
                    <a:cubicBezTo>
                      <a:pt x="0" y="52"/>
                      <a:pt x="0" y="52"/>
                      <a:pt x="0" y="52"/>
                    </a:cubicBezTo>
                    <a:cubicBezTo>
                      <a:pt x="20" y="0"/>
                      <a:pt x="20" y="0"/>
                      <a:pt x="20" y="0"/>
                    </a:cubicBezTo>
                    <a:cubicBezTo>
                      <a:pt x="30" y="0"/>
                      <a:pt x="30" y="0"/>
                      <a:pt x="30" y="0"/>
                    </a:cubicBezTo>
                    <a:lnTo>
                      <a:pt x="49" y="52"/>
                    </a:lnTo>
                    <a:close/>
                    <a:moveTo>
                      <a:pt x="32" y="32"/>
                    </a:moveTo>
                    <a:cubicBezTo>
                      <a:pt x="25" y="11"/>
                      <a:pt x="25" y="11"/>
                      <a:pt x="25" y="11"/>
                    </a:cubicBezTo>
                    <a:cubicBezTo>
                      <a:pt x="25" y="10"/>
                      <a:pt x="25" y="9"/>
                      <a:pt x="25" y="8"/>
                    </a:cubicBezTo>
                    <a:cubicBezTo>
                      <a:pt x="24" y="8"/>
                      <a:pt x="24" y="8"/>
                      <a:pt x="24" y="8"/>
                    </a:cubicBezTo>
                    <a:cubicBezTo>
                      <a:pt x="24" y="9"/>
                      <a:pt x="24" y="10"/>
                      <a:pt x="24" y="11"/>
                    </a:cubicBezTo>
                    <a:cubicBezTo>
                      <a:pt x="16" y="32"/>
                      <a:pt x="16" y="32"/>
                      <a:pt x="16" y="32"/>
                    </a:cubicBez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5" name="Freeform 889"/>
              <p:cNvSpPr>
                <a:spLocks noEditPoints="1"/>
              </p:cNvSpPr>
              <p:nvPr/>
            </p:nvSpPr>
            <p:spPr bwMode="auto">
              <a:xfrm>
                <a:off x="6168" y="4121"/>
                <a:ext cx="60" cy="71"/>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5 w 44"/>
                  <a:gd name="T11" fmla="*/ 52 h 52"/>
                  <a:gd name="T12" fmla="*/ 0 w 44"/>
                  <a:gd name="T13" fmla="*/ 52 h 52"/>
                  <a:gd name="T14" fmla="*/ 9 w 44"/>
                  <a:gd name="T15" fmla="*/ 7 h 52"/>
                  <a:gd name="T16" fmla="*/ 9 w 44"/>
                  <a:gd name="T17" fmla="*/ 45 h 52"/>
                  <a:gd name="T18" fmla="*/ 16 w 44"/>
                  <a:gd name="T19" fmla="*/ 45 h 52"/>
                  <a:gd name="T20" fmla="*/ 30 w 44"/>
                  <a:gd name="T21" fmla="*/ 40 h 52"/>
                  <a:gd name="T22" fmla="*/ 35 w 44"/>
                  <a:gd name="T23" fmla="*/ 26 h 52"/>
                  <a:gd name="T24" fmla="*/ 16 w 44"/>
                  <a:gd name="T25" fmla="*/ 7 h 52"/>
                  <a:gd name="T26" fmla="*/ 9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5" y="0"/>
                      <a:pt x="44" y="8"/>
                      <a:pt x="44" y="25"/>
                    </a:cubicBezTo>
                    <a:cubicBezTo>
                      <a:pt x="44" y="34"/>
                      <a:pt x="42" y="40"/>
                      <a:pt x="36" y="45"/>
                    </a:cubicBezTo>
                    <a:cubicBezTo>
                      <a:pt x="31" y="50"/>
                      <a:pt x="24" y="52"/>
                      <a:pt x="15" y="52"/>
                    </a:cubicBezTo>
                    <a:lnTo>
                      <a:pt x="0" y="52"/>
                    </a:lnTo>
                    <a:close/>
                    <a:moveTo>
                      <a:pt x="9" y="7"/>
                    </a:moveTo>
                    <a:cubicBezTo>
                      <a:pt x="9" y="45"/>
                      <a:pt x="9" y="45"/>
                      <a:pt x="9" y="45"/>
                    </a:cubicBezTo>
                    <a:cubicBezTo>
                      <a:pt x="16" y="45"/>
                      <a:pt x="16" y="45"/>
                      <a:pt x="16" y="45"/>
                    </a:cubicBezTo>
                    <a:cubicBezTo>
                      <a:pt x="22" y="45"/>
                      <a:pt x="27" y="43"/>
                      <a:pt x="30" y="40"/>
                    </a:cubicBezTo>
                    <a:cubicBezTo>
                      <a:pt x="34" y="37"/>
                      <a:pt x="35" y="32"/>
                      <a:pt x="35" y="26"/>
                    </a:cubicBezTo>
                    <a:cubicBezTo>
                      <a:pt x="35" y="13"/>
                      <a:pt x="2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6" name="Freeform 890"/>
              <p:cNvSpPr>
                <a:spLocks/>
              </p:cNvSpPr>
              <p:nvPr/>
            </p:nvSpPr>
            <p:spPr bwMode="auto">
              <a:xfrm>
                <a:off x="6242" y="4121"/>
                <a:ext cx="39" cy="71"/>
              </a:xfrm>
              <a:custGeom>
                <a:avLst/>
                <a:gdLst>
                  <a:gd name="T0" fmla="*/ 39 w 39"/>
                  <a:gd name="T1" fmla="*/ 71 h 71"/>
                  <a:gd name="T2" fmla="*/ 0 w 39"/>
                  <a:gd name="T3" fmla="*/ 71 h 71"/>
                  <a:gd name="T4" fmla="*/ 0 w 39"/>
                  <a:gd name="T5" fmla="*/ 0 h 71"/>
                  <a:gd name="T6" fmla="*/ 38 w 39"/>
                  <a:gd name="T7" fmla="*/ 0 h 71"/>
                  <a:gd name="T8" fmla="*/ 38 w 39"/>
                  <a:gd name="T9" fmla="*/ 9 h 71"/>
                  <a:gd name="T10" fmla="*/ 12 w 39"/>
                  <a:gd name="T11" fmla="*/ 9 h 71"/>
                  <a:gd name="T12" fmla="*/ 12 w 39"/>
                  <a:gd name="T13" fmla="*/ 30 h 71"/>
                  <a:gd name="T14" fmla="*/ 37 w 39"/>
                  <a:gd name="T15" fmla="*/ 30 h 71"/>
                  <a:gd name="T16" fmla="*/ 37 w 39"/>
                  <a:gd name="T17" fmla="*/ 39 h 71"/>
                  <a:gd name="T18" fmla="*/ 12 w 39"/>
                  <a:gd name="T19" fmla="*/ 39 h 71"/>
                  <a:gd name="T20" fmla="*/ 12 w 39"/>
                  <a:gd name="T21" fmla="*/ 61 h 71"/>
                  <a:gd name="T22" fmla="*/ 39 w 39"/>
                  <a:gd name="T23" fmla="*/ 61 h 71"/>
                  <a:gd name="T24" fmla="*/ 39 w 39"/>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1">
                    <a:moveTo>
                      <a:pt x="39" y="71"/>
                    </a:moveTo>
                    <a:lnTo>
                      <a:pt x="0" y="71"/>
                    </a:lnTo>
                    <a:lnTo>
                      <a:pt x="0" y="0"/>
                    </a:lnTo>
                    <a:lnTo>
                      <a:pt x="38" y="0"/>
                    </a:lnTo>
                    <a:lnTo>
                      <a:pt x="38" y="9"/>
                    </a:lnTo>
                    <a:lnTo>
                      <a:pt x="12" y="9"/>
                    </a:lnTo>
                    <a:lnTo>
                      <a:pt x="12" y="30"/>
                    </a:lnTo>
                    <a:lnTo>
                      <a:pt x="37" y="30"/>
                    </a:lnTo>
                    <a:lnTo>
                      <a:pt x="37" y="39"/>
                    </a:lnTo>
                    <a:lnTo>
                      <a:pt x="12" y="39"/>
                    </a:lnTo>
                    <a:lnTo>
                      <a:pt x="12" y="61"/>
                    </a:lnTo>
                    <a:lnTo>
                      <a:pt x="39" y="61"/>
                    </a:lnTo>
                    <a:lnTo>
                      <a:pt x="3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7" name="Freeform 891"/>
              <p:cNvSpPr>
                <a:spLocks noEditPoints="1"/>
              </p:cNvSpPr>
              <p:nvPr/>
            </p:nvSpPr>
            <p:spPr bwMode="auto">
              <a:xfrm>
                <a:off x="6295" y="4121"/>
                <a:ext cx="55" cy="71"/>
              </a:xfrm>
              <a:custGeom>
                <a:avLst/>
                <a:gdLst>
                  <a:gd name="T0" fmla="*/ 40 w 40"/>
                  <a:gd name="T1" fmla="*/ 52 h 52"/>
                  <a:gd name="T2" fmla="*/ 30 w 40"/>
                  <a:gd name="T3" fmla="*/ 52 h 52"/>
                  <a:gd name="T4" fmla="*/ 22 w 40"/>
                  <a:gd name="T5" fmla="*/ 38 h 52"/>
                  <a:gd name="T6" fmla="*/ 19 w 40"/>
                  <a:gd name="T7" fmla="*/ 35 h 52"/>
                  <a:gd name="T8" fmla="*/ 17 w 40"/>
                  <a:gd name="T9" fmla="*/ 33 h 52"/>
                  <a:gd name="T10" fmla="*/ 15 w 40"/>
                  <a:gd name="T11" fmla="*/ 31 h 52"/>
                  <a:gd name="T12" fmla="*/ 12 w 40"/>
                  <a:gd name="T13" fmla="*/ 31 h 52"/>
                  <a:gd name="T14" fmla="*/ 8 w 40"/>
                  <a:gd name="T15" fmla="*/ 31 h 52"/>
                  <a:gd name="T16" fmla="*/ 8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2 w 40"/>
                  <a:gd name="T39" fmla="*/ 28 h 52"/>
                  <a:gd name="T40" fmla="*/ 22 w 40"/>
                  <a:gd name="T41" fmla="*/ 28 h 52"/>
                  <a:gd name="T42" fmla="*/ 25 w 40"/>
                  <a:gd name="T43" fmla="*/ 30 h 52"/>
                  <a:gd name="T44" fmla="*/ 27 w 40"/>
                  <a:gd name="T45" fmla="*/ 32 h 52"/>
                  <a:gd name="T46" fmla="*/ 29 w 40"/>
                  <a:gd name="T47" fmla="*/ 35 h 52"/>
                  <a:gd name="T48" fmla="*/ 31 w 40"/>
                  <a:gd name="T49" fmla="*/ 38 h 52"/>
                  <a:gd name="T50" fmla="*/ 40 w 40"/>
                  <a:gd name="T51" fmla="*/ 52 h 52"/>
                  <a:gd name="T52" fmla="*/ 8 w 40"/>
                  <a:gd name="T53" fmla="*/ 7 h 52"/>
                  <a:gd name="T54" fmla="*/ 8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2 w 40"/>
                  <a:gd name="T67" fmla="*/ 9 h 52"/>
                  <a:gd name="T68" fmla="*/ 16 w 40"/>
                  <a:gd name="T69" fmla="*/ 7 h 52"/>
                  <a:gd name="T70" fmla="*/ 8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19" y="35"/>
                    </a:cubicBezTo>
                    <a:cubicBezTo>
                      <a:pt x="19" y="34"/>
                      <a:pt x="18" y="33"/>
                      <a:pt x="17" y="33"/>
                    </a:cubicBezTo>
                    <a:cubicBezTo>
                      <a:pt x="16" y="32"/>
                      <a:pt x="16" y="32"/>
                      <a:pt x="15" y="31"/>
                    </a:cubicBezTo>
                    <a:cubicBezTo>
                      <a:pt x="14" y="31"/>
                      <a:pt x="13" y="31"/>
                      <a:pt x="12" y="31"/>
                    </a:cubicBezTo>
                    <a:cubicBezTo>
                      <a:pt x="8" y="31"/>
                      <a:pt x="8" y="31"/>
                      <a:pt x="8" y="31"/>
                    </a:cubicBezTo>
                    <a:cubicBezTo>
                      <a:pt x="8" y="52"/>
                      <a:pt x="8" y="52"/>
                      <a:pt x="8" y="52"/>
                    </a:cubicBezTo>
                    <a:cubicBezTo>
                      <a:pt x="0" y="52"/>
                      <a:pt x="0" y="52"/>
                      <a:pt x="0" y="52"/>
                    </a:cubicBezTo>
                    <a:cubicBezTo>
                      <a:pt x="0" y="0"/>
                      <a:pt x="0" y="0"/>
                      <a:pt x="0" y="0"/>
                    </a:cubicBezTo>
                    <a:cubicBezTo>
                      <a:pt x="17" y="0"/>
                      <a:pt x="17" y="0"/>
                      <a:pt x="17" y="0"/>
                    </a:cubicBezTo>
                    <a:cubicBezTo>
                      <a:pt x="19"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6"/>
                      <a:pt x="27" y="26"/>
                    </a:cubicBezTo>
                    <a:cubicBezTo>
                      <a:pt x="26" y="27"/>
                      <a:pt x="24" y="28"/>
                      <a:pt x="22" y="28"/>
                    </a:cubicBezTo>
                    <a:cubicBezTo>
                      <a:pt x="22" y="28"/>
                      <a:pt x="22" y="28"/>
                      <a:pt x="22" y="28"/>
                    </a:cubicBezTo>
                    <a:cubicBezTo>
                      <a:pt x="23" y="29"/>
                      <a:pt x="24" y="30"/>
                      <a:pt x="25" y="30"/>
                    </a:cubicBezTo>
                    <a:cubicBezTo>
                      <a:pt x="26" y="31"/>
                      <a:pt x="26" y="32"/>
                      <a:pt x="27" y="32"/>
                    </a:cubicBezTo>
                    <a:cubicBezTo>
                      <a:pt x="27" y="33"/>
                      <a:pt x="28" y="34"/>
                      <a:pt x="29" y="35"/>
                    </a:cubicBezTo>
                    <a:cubicBezTo>
                      <a:pt x="29" y="35"/>
                      <a:pt x="30" y="36"/>
                      <a:pt x="31" y="38"/>
                    </a:cubicBezTo>
                    <a:lnTo>
                      <a:pt x="40" y="52"/>
                    </a:lnTo>
                    <a:close/>
                    <a:moveTo>
                      <a:pt x="8" y="7"/>
                    </a:moveTo>
                    <a:cubicBezTo>
                      <a:pt x="8" y="24"/>
                      <a:pt x="8" y="24"/>
                      <a:pt x="8" y="24"/>
                    </a:cubicBezTo>
                    <a:cubicBezTo>
                      <a:pt x="16" y="24"/>
                      <a:pt x="16" y="24"/>
                      <a:pt x="16" y="24"/>
                    </a:cubicBezTo>
                    <a:cubicBezTo>
                      <a:pt x="17" y="24"/>
                      <a:pt x="18" y="24"/>
                      <a:pt x="19" y="23"/>
                    </a:cubicBezTo>
                    <a:cubicBezTo>
                      <a:pt x="20" y="23"/>
                      <a:pt x="21" y="22"/>
                      <a:pt x="22" y="22"/>
                    </a:cubicBezTo>
                    <a:cubicBezTo>
                      <a:pt x="23" y="21"/>
                      <a:pt x="24" y="20"/>
                      <a:pt x="24" y="19"/>
                    </a:cubicBezTo>
                    <a:cubicBezTo>
                      <a:pt x="25" y="18"/>
                      <a:pt x="25" y="16"/>
                      <a:pt x="25" y="15"/>
                    </a:cubicBezTo>
                    <a:cubicBezTo>
                      <a:pt x="25" y="12"/>
                      <a:pt x="24" y="10"/>
                      <a:pt x="22"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8" name="Freeform 892"/>
              <p:cNvSpPr>
                <a:spLocks/>
              </p:cNvSpPr>
              <p:nvPr/>
            </p:nvSpPr>
            <p:spPr bwMode="auto">
              <a:xfrm>
                <a:off x="6355" y="4119"/>
                <a:ext cx="46" cy="74"/>
              </a:xfrm>
              <a:custGeom>
                <a:avLst/>
                <a:gdLst>
                  <a:gd name="T0" fmla="*/ 0 w 33"/>
                  <a:gd name="T1" fmla="*/ 51 h 54"/>
                  <a:gd name="T2" fmla="*/ 0 w 33"/>
                  <a:gd name="T3" fmla="*/ 42 h 54"/>
                  <a:gd name="T4" fmla="*/ 3 w 33"/>
                  <a:gd name="T5" fmla="*/ 44 h 54"/>
                  <a:gd name="T6" fmla="*/ 6 w 33"/>
                  <a:gd name="T7" fmla="*/ 46 h 54"/>
                  <a:gd name="T8" fmla="*/ 10 w 33"/>
                  <a:gd name="T9" fmla="*/ 47 h 54"/>
                  <a:gd name="T10" fmla="*/ 13 w 33"/>
                  <a:gd name="T11" fmla="*/ 47 h 54"/>
                  <a:gd name="T12" fmla="*/ 22 w 33"/>
                  <a:gd name="T13" fmla="*/ 45 h 54"/>
                  <a:gd name="T14" fmla="*/ 24 w 33"/>
                  <a:gd name="T15" fmla="*/ 40 h 54"/>
                  <a:gd name="T16" fmla="*/ 23 w 33"/>
                  <a:gd name="T17" fmla="*/ 37 h 54"/>
                  <a:gd name="T18" fmla="*/ 21 w 33"/>
                  <a:gd name="T19" fmla="*/ 34 h 54"/>
                  <a:gd name="T20" fmla="*/ 17 w 33"/>
                  <a:gd name="T21" fmla="*/ 32 h 54"/>
                  <a:gd name="T22" fmla="*/ 12 w 33"/>
                  <a:gd name="T23" fmla="*/ 30 h 54"/>
                  <a:gd name="T24" fmla="*/ 7 w 33"/>
                  <a:gd name="T25" fmla="*/ 27 h 54"/>
                  <a:gd name="T26" fmla="*/ 3 w 33"/>
                  <a:gd name="T27" fmla="*/ 24 h 54"/>
                  <a:gd name="T28" fmla="*/ 1 w 33"/>
                  <a:gd name="T29" fmla="*/ 20 h 54"/>
                  <a:gd name="T30" fmla="*/ 0 w 33"/>
                  <a:gd name="T31" fmla="*/ 14 h 54"/>
                  <a:gd name="T32" fmla="*/ 1 w 33"/>
                  <a:gd name="T33" fmla="*/ 8 h 54"/>
                  <a:gd name="T34" fmla="*/ 6 w 33"/>
                  <a:gd name="T35" fmla="*/ 4 h 54"/>
                  <a:gd name="T36" fmla="*/ 12 w 33"/>
                  <a:gd name="T37" fmla="*/ 1 h 54"/>
                  <a:gd name="T38" fmla="*/ 19 w 33"/>
                  <a:gd name="T39" fmla="*/ 0 h 54"/>
                  <a:gd name="T40" fmla="*/ 31 w 33"/>
                  <a:gd name="T41" fmla="*/ 2 h 54"/>
                  <a:gd name="T42" fmla="*/ 31 w 33"/>
                  <a:gd name="T43" fmla="*/ 10 h 54"/>
                  <a:gd name="T44" fmla="*/ 20 w 33"/>
                  <a:gd name="T45" fmla="*/ 7 h 54"/>
                  <a:gd name="T46" fmla="*/ 16 w 33"/>
                  <a:gd name="T47" fmla="*/ 8 h 54"/>
                  <a:gd name="T48" fmla="*/ 12 w 33"/>
                  <a:gd name="T49" fmla="*/ 9 h 54"/>
                  <a:gd name="T50" fmla="*/ 10 w 33"/>
                  <a:gd name="T51" fmla="*/ 11 h 54"/>
                  <a:gd name="T52" fmla="*/ 9 w 33"/>
                  <a:gd name="T53" fmla="*/ 14 h 54"/>
                  <a:gd name="T54" fmla="*/ 10 w 33"/>
                  <a:gd name="T55" fmla="*/ 17 h 54"/>
                  <a:gd name="T56" fmla="*/ 12 w 33"/>
                  <a:gd name="T57" fmla="*/ 20 h 54"/>
                  <a:gd name="T58" fmla="*/ 15 w 33"/>
                  <a:gd name="T59" fmla="*/ 22 h 54"/>
                  <a:gd name="T60" fmla="*/ 20 w 33"/>
                  <a:gd name="T61" fmla="*/ 24 h 54"/>
                  <a:gd name="T62" fmla="*/ 25 w 33"/>
                  <a:gd name="T63" fmla="*/ 27 h 54"/>
                  <a:gd name="T64" fmla="*/ 29 w 33"/>
                  <a:gd name="T65" fmla="*/ 30 h 54"/>
                  <a:gd name="T66" fmla="*/ 32 w 33"/>
                  <a:gd name="T67" fmla="*/ 34 h 54"/>
                  <a:gd name="T68" fmla="*/ 33 w 33"/>
                  <a:gd name="T69" fmla="*/ 40 h 54"/>
                  <a:gd name="T70" fmla="*/ 32 w 33"/>
                  <a:gd name="T71" fmla="*/ 46 h 54"/>
                  <a:gd name="T72" fmla="*/ 27 w 33"/>
                  <a:gd name="T73" fmla="*/ 51 h 54"/>
                  <a:gd name="T74" fmla="*/ 21 w 33"/>
                  <a:gd name="T75" fmla="*/ 53 h 54"/>
                  <a:gd name="T76" fmla="*/ 14 w 33"/>
                  <a:gd name="T77" fmla="*/ 54 h 54"/>
                  <a:gd name="T78" fmla="*/ 10 w 33"/>
                  <a:gd name="T79" fmla="*/ 54 h 54"/>
                  <a:gd name="T80" fmla="*/ 6 w 33"/>
                  <a:gd name="T81" fmla="*/ 53 h 54"/>
                  <a:gd name="T82" fmla="*/ 3 w 33"/>
                  <a:gd name="T83" fmla="*/ 52 h 54"/>
                  <a:gd name="T84" fmla="*/ 0 w 33"/>
                  <a:gd name="T85"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4">
                    <a:moveTo>
                      <a:pt x="0" y="51"/>
                    </a:moveTo>
                    <a:cubicBezTo>
                      <a:pt x="0" y="42"/>
                      <a:pt x="0" y="42"/>
                      <a:pt x="0" y="42"/>
                    </a:cubicBezTo>
                    <a:cubicBezTo>
                      <a:pt x="1" y="43"/>
                      <a:pt x="2" y="44"/>
                      <a:pt x="3" y="44"/>
                    </a:cubicBezTo>
                    <a:cubicBezTo>
                      <a:pt x="4" y="45"/>
                      <a:pt x="5" y="45"/>
                      <a:pt x="6" y="46"/>
                    </a:cubicBezTo>
                    <a:cubicBezTo>
                      <a:pt x="7" y="46"/>
                      <a:pt x="9" y="46"/>
                      <a:pt x="10" y="47"/>
                    </a:cubicBezTo>
                    <a:cubicBezTo>
                      <a:pt x="11" y="47"/>
                      <a:pt x="12" y="47"/>
                      <a:pt x="13" y="47"/>
                    </a:cubicBezTo>
                    <a:cubicBezTo>
                      <a:pt x="17" y="47"/>
                      <a:pt x="20" y="46"/>
                      <a:pt x="22" y="45"/>
                    </a:cubicBezTo>
                    <a:cubicBezTo>
                      <a:pt x="23" y="44"/>
                      <a:pt x="24" y="42"/>
                      <a:pt x="24" y="40"/>
                    </a:cubicBezTo>
                    <a:cubicBezTo>
                      <a:pt x="24" y="39"/>
                      <a:pt x="24" y="38"/>
                      <a:pt x="23" y="37"/>
                    </a:cubicBezTo>
                    <a:cubicBezTo>
                      <a:pt x="23" y="36"/>
                      <a:pt x="22" y="35"/>
                      <a:pt x="21" y="34"/>
                    </a:cubicBezTo>
                    <a:cubicBezTo>
                      <a:pt x="20" y="33"/>
                      <a:pt x="18" y="33"/>
                      <a:pt x="17" y="32"/>
                    </a:cubicBezTo>
                    <a:cubicBezTo>
                      <a:pt x="16" y="31"/>
                      <a:pt x="14" y="31"/>
                      <a:pt x="12" y="30"/>
                    </a:cubicBezTo>
                    <a:cubicBezTo>
                      <a:pt x="11" y="29"/>
                      <a:pt x="9" y="28"/>
                      <a:pt x="7" y="27"/>
                    </a:cubicBezTo>
                    <a:cubicBezTo>
                      <a:pt x="6" y="26"/>
                      <a:pt x="5" y="25"/>
                      <a:pt x="3" y="24"/>
                    </a:cubicBezTo>
                    <a:cubicBezTo>
                      <a:pt x="2" y="22"/>
                      <a:pt x="1" y="21"/>
                      <a:pt x="1" y="20"/>
                    </a:cubicBezTo>
                    <a:cubicBezTo>
                      <a:pt x="0" y="18"/>
                      <a:pt x="0" y="16"/>
                      <a:pt x="0" y="14"/>
                    </a:cubicBezTo>
                    <a:cubicBezTo>
                      <a:pt x="0" y="12"/>
                      <a:pt x="0" y="10"/>
                      <a:pt x="1" y="8"/>
                    </a:cubicBezTo>
                    <a:cubicBezTo>
                      <a:pt x="3" y="6"/>
                      <a:pt x="4" y="5"/>
                      <a:pt x="6" y="4"/>
                    </a:cubicBezTo>
                    <a:cubicBezTo>
                      <a:pt x="8" y="2"/>
                      <a:pt x="10" y="1"/>
                      <a:pt x="12" y="1"/>
                    </a:cubicBezTo>
                    <a:cubicBezTo>
                      <a:pt x="14" y="0"/>
                      <a:pt x="17" y="0"/>
                      <a:pt x="19" y="0"/>
                    </a:cubicBezTo>
                    <a:cubicBezTo>
                      <a:pt x="25" y="0"/>
                      <a:pt x="29" y="1"/>
                      <a:pt x="31" y="2"/>
                    </a:cubicBezTo>
                    <a:cubicBezTo>
                      <a:pt x="31" y="10"/>
                      <a:pt x="31" y="10"/>
                      <a:pt x="31" y="10"/>
                    </a:cubicBezTo>
                    <a:cubicBezTo>
                      <a:pt x="28" y="8"/>
                      <a:pt x="24" y="7"/>
                      <a:pt x="20" y="7"/>
                    </a:cubicBezTo>
                    <a:cubicBezTo>
                      <a:pt x="18" y="7"/>
                      <a:pt x="17" y="7"/>
                      <a:pt x="16" y="8"/>
                    </a:cubicBezTo>
                    <a:cubicBezTo>
                      <a:pt x="14" y="8"/>
                      <a:pt x="13" y="8"/>
                      <a:pt x="12" y="9"/>
                    </a:cubicBezTo>
                    <a:cubicBezTo>
                      <a:pt x="11" y="9"/>
                      <a:pt x="10" y="10"/>
                      <a:pt x="10" y="11"/>
                    </a:cubicBezTo>
                    <a:cubicBezTo>
                      <a:pt x="9" y="12"/>
                      <a:pt x="9" y="13"/>
                      <a:pt x="9" y="14"/>
                    </a:cubicBezTo>
                    <a:cubicBezTo>
                      <a:pt x="9" y="15"/>
                      <a:pt x="9" y="16"/>
                      <a:pt x="10" y="17"/>
                    </a:cubicBezTo>
                    <a:cubicBezTo>
                      <a:pt x="10" y="18"/>
                      <a:pt x="11" y="19"/>
                      <a:pt x="12" y="20"/>
                    </a:cubicBezTo>
                    <a:cubicBezTo>
                      <a:pt x="13" y="20"/>
                      <a:pt x="14" y="21"/>
                      <a:pt x="15" y="22"/>
                    </a:cubicBezTo>
                    <a:cubicBezTo>
                      <a:pt x="17" y="22"/>
                      <a:pt x="18" y="23"/>
                      <a:pt x="20" y="24"/>
                    </a:cubicBezTo>
                    <a:cubicBezTo>
                      <a:pt x="22" y="25"/>
                      <a:pt x="23" y="26"/>
                      <a:pt x="25" y="27"/>
                    </a:cubicBezTo>
                    <a:cubicBezTo>
                      <a:pt x="27" y="28"/>
                      <a:pt x="28" y="29"/>
                      <a:pt x="29" y="30"/>
                    </a:cubicBezTo>
                    <a:cubicBezTo>
                      <a:pt x="31" y="32"/>
                      <a:pt x="32" y="33"/>
                      <a:pt x="32" y="34"/>
                    </a:cubicBezTo>
                    <a:cubicBezTo>
                      <a:pt x="33" y="36"/>
                      <a:pt x="33" y="38"/>
                      <a:pt x="33" y="40"/>
                    </a:cubicBezTo>
                    <a:cubicBezTo>
                      <a:pt x="33" y="42"/>
                      <a:pt x="33" y="45"/>
                      <a:pt x="32" y="46"/>
                    </a:cubicBezTo>
                    <a:cubicBezTo>
                      <a:pt x="31" y="48"/>
                      <a:pt x="29" y="50"/>
                      <a:pt x="27" y="51"/>
                    </a:cubicBezTo>
                    <a:cubicBezTo>
                      <a:pt x="26" y="52"/>
                      <a:pt x="24" y="53"/>
                      <a:pt x="21" y="53"/>
                    </a:cubicBezTo>
                    <a:cubicBezTo>
                      <a:pt x="19" y="54"/>
                      <a:pt x="16" y="54"/>
                      <a:pt x="14" y="54"/>
                    </a:cubicBezTo>
                    <a:cubicBezTo>
                      <a:pt x="13" y="54"/>
                      <a:pt x="12" y="54"/>
                      <a:pt x="10" y="54"/>
                    </a:cubicBezTo>
                    <a:cubicBezTo>
                      <a:pt x="9" y="54"/>
                      <a:pt x="8" y="54"/>
                      <a:pt x="6" y="53"/>
                    </a:cubicBezTo>
                    <a:cubicBezTo>
                      <a:pt x="5" y="53"/>
                      <a:pt x="4" y="53"/>
                      <a:pt x="3" y="52"/>
                    </a:cubicBezTo>
                    <a:cubicBezTo>
                      <a:pt x="2" y="52"/>
                      <a:pt x="1" y="52"/>
                      <a:pt x="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9" name="Freeform 893"/>
              <p:cNvSpPr>
                <a:spLocks noEditPoints="1"/>
              </p:cNvSpPr>
              <p:nvPr/>
            </p:nvSpPr>
            <p:spPr bwMode="auto">
              <a:xfrm>
                <a:off x="6060" y="3863"/>
                <a:ext cx="30" cy="31"/>
              </a:xfrm>
              <a:custGeom>
                <a:avLst/>
                <a:gdLst>
                  <a:gd name="T0" fmla="*/ 22 w 22"/>
                  <a:gd name="T1" fmla="*/ 22 h 22"/>
                  <a:gd name="T2" fmla="*/ 16 w 22"/>
                  <a:gd name="T3" fmla="*/ 22 h 22"/>
                  <a:gd name="T4" fmla="*/ 15 w 22"/>
                  <a:gd name="T5" fmla="*/ 17 h 22"/>
                  <a:gd name="T6" fmla="*/ 7 w 22"/>
                  <a:gd name="T7" fmla="*/ 17 h 22"/>
                  <a:gd name="T8" fmla="*/ 5 w 22"/>
                  <a:gd name="T9" fmla="*/ 22 h 22"/>
                  <a:gd name="T10" fmla="*/ 0 w 22"/>
                  <a:gd name="T11" fmla="*/ 22 h 22"/>
                  <a:gd name="T12" fmla="*/ 8 w 22"/>
                  <a:gd name="T13" fmla="*/ 0 h 22"/>
                  <a:gd name="T14" fmla="*/ 14 w 22"/>
                  <a:gd name="T15" fmla="*/ 0 h 22"/>
                  <a:gd name="T16" fmla="*/ 22 w 22"/>
                  <a:gd name="T17" fmla="*/ 22 h 22"/>
                  <a:gd name="T18" fmla="*/ 13 w 22"/>
                  <a:gd name="T19" fmla="*/ 13 h 22"/>
                  <a:gd name="T20" fmla="*/ 11 w 22"/>
                  <a:gd name="T21" fmla="*/ 6 h 22"/>
                  <a:gd name="T22" fmla="*/ 11 w 22"/>
                  <a:gd name="T23" fmla="*/ 4 h 22"/>
                  <a:gd name="T24" fmla="*/ 11 w 22"/>
                  <a:gd name="T25" fmla="*/ 4 h 22"/>
                  <a:gd name="T26" fmla="*/ 10 w 22"/>
                  <a:gd name="T27" fmla="*/ 6 h 22"/>
                  <a:gd name="T28" fmla="*/ 8 w 22"/>
                  <a:gd name="T29" fmla="*/ 13 h 22"/>
                  <a:gd name="T30" fmla="*/ 13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6" y="22"/>
                      <a:pt x="16" y="22"/>
                      <a:pt x="16" y="22"/>
                    </a:cubicBezTo>
                    <a:cubicBezTo>
                      <a:pt x="15" y="17"/>
                      <a:pt x="15" y="17"/>
                      <a:pt x="15" y="17"/>
                    </a:cubicBezTo>
                    <a:cubicBezTo>
                      <a:pt x="7" y="17"/>
                      <a:pt x="7" y="17"/>
                      <a:pt x="7" y="17"/>
                    </a:cubicBezTo>
                    <a:cubicBezTo>
                      <a:pt x="5" y="22"/>
                      <a:pt x="5" y="22"/>
                      <a:pt x="5" y="22"/>
                    </a:cubicBezTo>
                    <a:cubicBezTo>
                      <a:pt x="0" y="22"/>
                      <a:pt x="0" y="22"/>
                      <a:pt x="0" y="22"/>
                    </a:cubicBezTo>
                    <a:cubicBezTo>
                      <a:pt x="8" y="0"/>
                      <a:pt x="8" y="0"/>
                      <a:pt x="8" y="0"/>
                    </a:cubicBezTo>
                    <a:cubicBezTo>
                      <a:pt x="14" y="0"/>
                      <a:pt x="14" y="0"/>
                      <a:pt x="14" y="0"/>
                    </a:cubicBezTo>
                    <a:lnTo>
                      <a:pt x="22" y="22"/>
                    </a:lnTo>
                    <a:close/>
                    <a:moveTo>
                      <a:pt x="13" y="13"/>
                    </a:moveTo>
                    <a:cubicBezTo>
                      <a:pt x="11" y="6"/>
                      <a:pt x="11" y="6"/>
                      <a:pt x="11" y="6"/>
                    </a:cubicBezTo>
                    <a:cubicBezTo>
                      <a:pt x="11" y="5"/>
                      <a:pt x="11" y="5"/>
                      <a:pt x="11" y="4"/>
                    </a:cubicBezTo>
                    <a:cubicBezTo>
                      <a:pt x="11" y="4"/>
                      <a:pt x="11" y="4"/>
                      <a:pt x="11" y="4"/>
                    </a:cubicBezTo>
                    <a:cubicBezTo>
                      <a:pt x="11"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0" name="Freeform 894"/>
              <p:cNvSpPr>
                <a:spLocks noEditPoints="1"/>
              </p:cNvSpPr>
              <p:nvPr/>
            </p:nvSpPr>
            <p:spPr bwMode="auto">
              <a:xfrm>
                <a:off x="6091" y="3863"/>
                <a:ext cx="30" cy="31"/>
              </a:xfrm>
              <a:custGeom>
                <a:avLst/>
                <a:gdLst>
                  <a:gd name="T0" fmla="*/ 22 w 22"/>
                  <a:gd name="T1" fmla="*/ 22 h 22"/>
                  <a:gd name="T2" fmla="*/ 16 w 22"/>
                  <a:gd name="T3" fmla="*/ 22 h 22"/>
                  <a:gd name="T4" fmla="*/ 15 w 22"/>
                  <a:gd name="T5" fmla="*/ 17 h 22"/>
                  <a:gd name="T6" fmla="*/ 7 w 22"/>
                  <a:gd name="T7" fmla="*/ 17 h 22"/>
                  <a:gd name="T8" fmla="*/ 5 w 22"/>
                  <a:gd name="T9" fmla="*/ 22 h 22"/>
                  <a:gd name="T10" fmla="*/ 0 w 22"/>
                  <a:gd name="T11" fmla="*/ 22 h 22"/>
                  <a:gd name="T12" fmla="*/ 8 w 22"/>
                  <a:gd name="T13" fmla="*/ 0 h 22"/>
                  <a:gd name="T14" fmla="*/ 14 w 22"/>
                  <a:gd name="T15" fmla="*/ 0 h 22"/>
                  <a:gd name="T16" fmla="*/ 22 w 22"/>
                  <a:gd name="T17" fmla="*/ 22 h 22"/>
                  <a:gd name="T18" fmla="*/ 13 w 22"/>
                  <a:gd name="T19" fmla="*/ 13 h 22"/>
                  <a:gd name="T20" fmla="*/ 11 w 22"/>
                  <a:gd name="T21" fmla="*/ 6 h 22"/>
                  <a:gd name="T22" fmla="*/ 11 w 22"/>
                  <a:gd name="T23" fmla="*/ 4 h 22"/>
                  <a:gd name="T24" fmla="*/ 11 w 22"/>
                  <a:gd name="T25" fmla="*/ 4 h 22"/>
                  <a:gd name="T26" fmla="*/ 10 w 22"/>
                  <a:gd name="T27" fmla="*/ 6 h 22"/>
                  <a:gd name="T28" fmla="*/ 8 w 22"/>
                  <a:gd name="T29" fmla="*/ 13 h 22"/>
                  <a:gd name="T30" fmla="*/ 13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6" y="22"/>
                      <a:pt x="16" y="22"/>
                      <a:pt x="16" y="22"/>
                    </a:cubicBezTo>
                    <a:cubicBezTo>
                      <a:pt x="15" y="17"/>
                      <a:pt x="15" y="17"/>
                      <a:pt x="15" y="17"/>
                    </a:cubicBezTo>
                    <a:cubicBezTo>
                      <a:pt x="7" y="17"/>
                      <a:pt x="7" y="17"/>
                      <a:pt x="7" y="17"/>
                    </a:cubicBezTo>
                    <a:cubicBezTo>
                      <a:pt x="5" y="22"/>
                      <a:pt x="5" y="22"/>
                      <a:pt x="5" y="22"/>
                    </a:cubicBezTo>
                    <a:cubicBezTo>
                      <a:pt x="0" y="22"/>
                      <a:pt x="0" y="22"/>
                      <a:pt x="0" y="22"/>
                    </a:cubicBezTo>
                    <a:cubicBezTo>
                      <a:pt x="8" y="0"/>
                      <a:pt x="8" y="0"/>
                      <a:pt x="8" y="0"/>
                    </a:cubicBezTo>
                    <a:cubicBezTo>
                      <a:pt x="14" y="0"/>
                      <a:pt x="14" y="0"/>
                      <a:pt x="14" y="0"/>
                    </a:cubicBezTo>
                    <a:lnTo>
                      <a:pt x="22" y="22"/>
                    </a:lnTo>
                    <a:close/>
                    <a:moveTo>
                      <a:pt x="13" y="13"/>
                    </a:moveTo>
                    <a:cubicBezTo>
                      <a:pt x="11" y="6"/>
                      <a:pt x="11" y="6"/>
                      <a:pt x="11" y="6"/>
                    </a:cubicBezTo>
                    <a:cubicBezTo>
                      <a:pt x="11" y="5"/>
                      <a:pt x="11" y="5"/>
                      <a:pt x="11" y="4"/>
                    </a:cubicBezTo>
                    <a:cubicBezTo>
                      <a:pt x="11" y="4"/>
                      <a:pt x="11" y="4"/>
                      <a:pt x="11" y="4"/>
                    </a:cubicBezTo>
                    <a:cubicBezTo>
                      <a:pt x="10"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1" name="Freeform 895"/>
              <p:cNvSpPr>
                <a:spLocks noEditPoints="1"/>
              </p:cNvSpPr>
              <p:nvPr/>
            </p:nvSpPr>
            <p:spPr bwMode="auto">
              <a:xfrm>
                <a:off x="6125" y="3863"/>
                <a:ext cx="28" cy="31"/>
              </a:xfrm>
              <a:custGeom>
                <a:avLst/>
                <a:gdLst>
                  <a:gd name="T0" fmla="*/ 20 w 20"/>
                  <a:gd name="T1" fmla="*/ 11 h 22"/>
                  <a:gd name="T2" fmla="*/ 18 w 20"/>
                  <a:gd name="T3" fmla="*/ 17 h 22"/>
                  <a:gd name="T4" fmla="*/ 14 w 20"/>
                  <a:gd name="T5" fmla="*/ 21 h 22"/>
                  <a:gd name="T6" fmla="*/ 8 w 20"/>
                  <a:gd name="T7" fmla="*/ 22 h 22"/>
                  <a:gd name="T8" fmla="*/ 0 w 20"/>
                  <a:gd name="T9" fmla="*/ 22 h 22"/>
                  <a:gd name="T10" fmla="*/ 0 w 20"/>
                  <a:gd name="T11" fmla="*/ 0 h 22"/>
                  <a:gd name="T12" fmla="*/ 8 w 20"/>
                  <a:gd name="T13" fmla="*/ 0 h 22"/>
                  <a:gd name="T14" fmla="*/ 20 w 20"/>
                  <a:gd name="T15" fmla="*/ 11 h 22"/>
                  <a:gd name="T16" fmla="*/ 14 w 20"/>
                  <a:gd name="T17" fmla="*/ 11 h 22"/>
                  <a:gd name="T18" fmla="*/ 13 w 20"/>
                  <a:gd name="T19" fmla="*/ 6 h 22"/>
                  <a:gd name="T20" fmla="*/ 7 w 20"/>
                  <a:gd name="T21" fmla="*/ 4 h 22"/>
                  <a:gd name="T22" fmla="*/ 5 w 20"/>
                  <a:gd name="T23" fmla="*/ 4 h 22"/>
                  <a:gd name="T24" fmla="*/ 5 w 20"/>
                  <a:gd name="T25" fmla="*/ 18 h 22"/>
                  <a:gd name="T26" fmla="*/ 7 w 20"/>
                  <a:gd name="T27" fmla="*/ 18 h 22"/>
                  <a:gd name="T28" fmla="*/ 13 w 20"/>
                  <a:gd name="T29" fmla="*/ 16 h 22"/>
                  <a:gd name="T30" fmla="*/ 14 w 20"/>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11"/>
                    </a:moveTo>
                    <a:cubicBezTo>
                      <a:pt x="20" y="13"/>
                      <a:pt x="19" y="15"/>
                      <a:pt x="18" y="17"/>
                    </a:cubicBezTo>
                    <a:cubicBezTo>
                      <a:pt x="17" y="18"/>
                      <a:pt x="16" y="20"/>
                      <a:pt x="14" y="21"/>
                    </a:cubicBezTo>
                    <a:cubicBezTo>
                      <a:pt x="12" y="22"/>
                      <a:pt x="10" y="22"/>
                      <a:pt x="8" y="22"/>
                    </a:cubicBezTo>
                    <a:cubicBezTo>
                      <a:pt x="0" y="22"/>
                      <a:pt x="0" y="22"/>
                      <a:pt x="0" y="22"/>
                    </a:cubicBezTo>
                    <a:cubicBezTo>
                      <a:pt x="0" y="0"/>
                      <a:pt x="0" y="0"/>
                      <a:pt x="0" y="0"/>
                    </a:cubicBezTo>
                    <a:cubicBezTo>
                      <a:pt x="8" y="0"/>
                      <a:pt x="8" y="0"/>
                      <a:pt x="8" y="0"/>
                    </a:cubicBezTo>
                    <a:cubicBezTo>
                      <a:pt x="16" y="0"/>
                      <a:pt x="20" y="4"/>
                      <a:pt x="20" y="11"/>
                    </a:cubicBezTo>
                    <a:close/>
                    <a:moveTo>
                      <a:pt x="14" y="11"/>
                    </a:moveTo>
                    <a:cubicBezTo>
                      <a:pt x="14" y="9"/>
                      <a:pt x="14" y="7"/>
                      <a:pt x="13" y="6"/>
                    </a:cubicBezTo>
                    <a:cubicBezTo>
                      <a:pt x="11" y="5"/>
                      <a:pt x="10" y="4"/>
                      <a:pt x="7" y="4"/>
                    </a:cubicBezTo>
                    <a:cubicBezTo>
                      <a:pt x="5" y="4"/>
                      <a:pt x="5" y="4"/>
                      <a:pt x="5" y="4"/>
                    </a:cubicBezTo>
                    <a:cubicBezTo>
                      <a:pt x="5" y="18"/>
                      <a:pt x="5" y="18"/>
                      <a:pt x="5" y="18"/>
                    </a:cubicBezTo>
                    <a:cubicBezTo>
                      <a:pt x="7" y="18"/>
                      <a:pt x="7" y="18"/>
                      <a:pt x="7" y="18"/>
                    </a:cubicBezTo>
                    <a:cubicBezTo>
                      <a:pt x="10" y="18"/>
                      <a:pt x="11" y="17"/>
                      <a:pt x="13" y="16"/>
                    </a:cubicBezTo>
                    <a:cubicBezTo>
                      <a:pt x="14"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2" name="Freeform 896"/>
              <p:cNvSpPr>
                <a:spLocks/>
              </p:cNvSpPr>
              <p:nvPr/>
            </p:nvSpPr>
            <p:spPr bwMode="auto">
              <a:xfrm>
                <a:off x="6168" y="3863"/>
                <a:ext cx="26" cy="31"/>
              </a:xfrm>
              <a:custGeom>
                <a:avLst/>
                <a:gdLst>
                  <a:gd name="T0" fmla="*/ 19 w 19"/>
                  <a:gd name="T1" fmla="*/ 21 h 22"/>
                  <a:gd name="T2" fmla="*/ 11 w 19"/>
                  <a:gd name="T3" fmla="*/ 22 h 22"/>
                  <a:gd name="T4" fmla="*/ 3 w 19"/>
                  <a:gd name="T5" fmla="*/ 20 h 22"/>
                  <a:gd name="T6" fmla="*/ 0 w 19"/>
                  <a:gd name="T7" fmla="*/ 11 h 22"/>
                  <a:gd name="T8" fmla="*/ 1 w 19"/>
                  <a:gd name="T9" fmla="*/ 5 h 22"/>
                  <a:gd name="T10" fmla="*/ 6 w 19"/>
                  <a:gd name="T11" fmla="*/ 1 h 22"/>
                  <a:gd name="T12" fmla="*/ 12 w 19"/>
                  <a:gd name="T13" fmla="*/ 0 h 22"/>
                  <a:gd name="T14" fmla="*/ 18 w 19"/>
                  <a:gd name="T15" fmla="*/ 1 h 22"/>
                  <a:gd name="T16" fmla="*/ 18 w 19"/>
                  <a:gd name="T17" fmla="*/ 5 h 22"/>
                  <a:gd name="T18" fmla="*/ 12 w 19"/>
                  <a:gd name="T19" fmla="*/ 4 h 22"/>
                  <a:gd name="T20" fmla="*/ 8 w 19"/>
                  <a:gd name="T21" fmla="*/ 5 h 22"/>
                  <a:gd name="T22" fmla="*/ 6 w 19"/>
                  <a:gd name="T23" fmla="*/ 7 h 22"/>
                  <a:gd name="T24" fmla="*/ 5 w 19"/>
                  <a:gd name="T25" fmla="*/ 11 h 22"/>
                  <a:gd name="T26" fmla="*/ 7 w 19"/>
                  <a:gd name="T27" fmla="*/ 16 h 22"/>
                  <a:gd name="T28" fmla="*/ 12 w 19"/>
                  <a:gd name="T29" fmla="*/ 18 h 22"/>
                  <a:gd name="T30" fmla="*/ 14 w 19"/>
                  <a:gd name="T31" fmla="*/ 18 h 22"/>
                  <a:gd name="T32" fmla="*/ 14 w 19"/>
                  <a:gd name="T33" fmla="*/ 14 h 22"/>
                  <a:gd name="T34" fmla="*/ 10 w 19"/>
                  <a:gd name="T35" fmla="*/ 14 h 22"/>
                  <a:gd name="T36" fmla="*/ 10 w 19"/>
                  <a:gd name="T37" fmla="*/ 10 h 22"/>
                  <a:gd name="T38" fmla="*/ 19 w 19"/>
                  <a:gd name="T39" fmla="*/ 10 h 22"/>
                  <a:gd name="T40" fmla="*/ 19 w 19"/>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2">
                    <a:moveTo>
                      <a:pt x="19" y="21"/>
                    </a:moveTo>
                    <a:cubicBezTo>
                      <a:pt x="17" y="22"/>
                      <a:pt x="15" y="22"/>
                      <a:pt x="11" y="22"/>
                    </a:cubicBezTo>
                    <a:cubicBezTo>
                      <a:pt x="8" y="22"/>
                      <a:pt x="5" y="22"/>
                      <a:pt x="3" y="20"/>
                    </a:cubicBezTo>
                    <a:cubicBezTo>
                      <a:pt x="1" y="18"/>
                      <a:pt x="0" y="15"/>
                      <a:pt x="0" y="11"/>
                    </a:cubicBezTo>
                    <a:cubicBezTo>
                      <a:pt x="0" y="9"/>
                      <a:pt x="0" y="7"/>
                      <a:pt x="1" y="5"/>
                    </a:cubicBezTo>
                    <a:cubicBezTo>
                      <a:pt x="2" y="4"/>
                      <a:pt x="4" y="2"/>
                      <a:pt x="6" y="1"/>
                    </a:cubicBezTo>
                    <a:cubicBezTo>
                      <a:pt x="8" y="0"/>
                      <a:pt x="10" y="0"/>
                      <a:pt x="12" y="0"/>
                    </a:cubicBezTo>
                    <a:cubicBezTo>
                      <a:pt x="14" y="0"/>
                      <a:pt x="17" y="0"/>
                      <a:pt x="18" y="1"/>
                    </a:cubicBezTo>
                    <a:cubicBezTo>
                      <a:pt x="18" y="5"/>
                      <a:pt x="18" y="5"/>
                      <a:pt x="18" y="5"/>
                    </a:cubicBezTo>
                    <a:cubicBezTo>
                      <a:pt x="17" y="4"/>
                      <a:pt x="15" y="4"/>
                      <a:pt x="12" y="4"/>
                    </a:cubicBezTo>
                    <a:cubicBezTo>
                      <a:pt x="11" y="4"/>
                      <a:pt x="10" y="4"/>
                      <a:pt x="8" y="5"/>
                    </a:cubicBezTo>
                    <a:cubicBezTo>
                      <a:pt x="7" y="5"/>
                      <a:pt x="7" y="6"/>
                      <a:pt x="6" y="7"/>
                    </a:cubicBezTo>
                    <a:cubicBezTo>
                      <a:pt x="5" y="8"/>
                      <a:pt x="5" y="10"/>
                      <a:pt x="5" y="11"/>
                    </a:cubicBezTo>
                    <a:cubicBezTo>
                      <a:pt x="5" y="13"/>
                      <a:pt x="6" y="15"/>
                      <a:pt x="7" y="16"/>
                    </a:cubicBezTo>
                    <a:cubicBezTo>
                      <a:pt x="8" y="18"/>
                      <a:pt x="10" y="18"/>
                      <a:pt x="12" y="18"/>
                    </a:cubicBezTo>
                    <a:cubicBezTo>
                      <a:pt x="13" y="18"/>
                      <a:pt x="14" y="18"/>
                      <a:pt x="14" y="18"/>
                    </a:cubicBezTo>
                    <a:cubicBezTo>
                      <a:pt x="14" y="14"/>
                      <a:pt x="14" y="14"/>
                      <a:pt x="14" y="14"/>
                    </a:cubicBezTo>
                    <a:cubicBezTo>
                      <a:pt x="10" y="14"/>
                      <a:pt x="10" y="14"/>
                      <a:pt x="10" y="14"/>
                    </a:cubicBezTo>
                    <a:cubicBezTo>
                      <a:pt x="10" y="10"/>
                      <a:pt x="10" y="10"/>
                      <a:pt x="10" y="10"/>
                    </a:cubicBezTo>
                    <a:cubicBezTo>
                      <a:pt x="19" y="10"/>
                      <a:pt x="19" y="10"/>
                      <a:pt x="19" y="10"/>
                    </a:cubicBezTo>
                    <a:lnTo>
                      <a:pt x="1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3" name="Freeform 897"/>
              <p:cNvSpPr>
                <a:spLocks noEditPoints="1"/>
              </p:cNvSpPr>
              <p:nvPr/>
            </p:nvSpPr>
            <p:spPr bwMode="auto">
              <a:xfrm>
                <a:off x="6201" y="3863"/>
                <a:ext cx="23" cy="31"/>
              </a:xfrm>
              <a:custGeom>
                <a:avLst/>
                <a:gdLst>
                  <a:gd name="T0" fmla="*/ 17 w 17"/>
                  <a:gd name="T1" fmla="*/ 22 h 22"/>
                  <a:gd name="T2" fmla="*/ 12 w 17"/>
                  <a:gd name="T3" fmla="*/ 22 h 22"/>
                  <a:gd name="T4" fmla="*/ 9 w 17"/>
                  <a:gd name="T5" fmla="*/ 16 h 22"/>
                  <a:gd name="T6" fmla="*/ 7 w 17"/>
                  <a:gd name="T7" fmla="*/ 14 h 22"/>
                  <a:gd name="T8" fmla="*/ 5 w 17"/>
                  <a:gd name="T9" fmla="*/ 14 h 22"/>
                  <a:gd name="T10" fmla="*/ 5 w 17"/>
                  <a:gd name="T11" fmla="*/ 22 h 22"/>
                  <a:gd name="T12" fmla="*/ 0 w 17"/>
                  <a:gd name="T13" fmla="*/ 22 h 22"/>
                  <a:gd name="T14" fmla="*/ 0 w 17"/>
                  <a:gd name="T15" fmla="*/ 0 h 22"/>
                  <a:gd name="T16" fmla="*/ 8 w 17"/>
                  <a:gd name="T17" fmla="*/ 0 h 22"/>
                  <a:gd name="T18" fmla="*/ 16 w 17"/>
                  <a:gd name="T19" fmla="*/ 6 h 22"/>
                  <a:gd name="T20" fmla="*/ 15 w 17"/>
                  <a:gd name="T21" fmla="*/ 10 h 22"/>
                  <a:gd name="T22" fmla="*/ 11 w 17"/>
                  <a:gd name="T23" fmla="*/ 12 h 22"/>
                  <a:gd name="T24" fmla="*/ 11 w 17"/>
                  <a:gd name="T25" fmla="*/ 12 h 22"/>
                  <a:gd name="T26" fmla="*/ 15 w 17"/>
                  <a:gd name="T27" fmla="*/ 16 h 22"/>
                  <a:gd name="T28" fmla="*/ 17 w 17"/>
                  <a:gd name="T29" fmla="*/ 22 h 22"/>
                  <a:gd name="T30" fmla="*/ 11 w 17"/>
                  <a:gd name="T31" fmla="*/ 7 h 22"/>
                  <a:gd name="T32" fmla="*/ 8 w 17"/>
                  <a:gd name="T33" fmla="*/ 4 h 22"/>
                  <a:gd name="T34" fmla="*/ 5 w 17"/>
                  <a:gd name="T35" fmla="*/ 4 h 22"/>
                  <a:gd name="T36" fmla="*/ 5 w 17"/>
                  <a:gd name="T37" fmla="*/ 10 h 22"/>
                  <a:gd name="T38" fmla="*/ 8 w 17"/>
                  <a:gd name="T39" fmla="*/ 10 h 22"/>
                  <a:gd name="T40" fmla="*/ 10 w 17"/>
                  <a:gd name="T41" fmla="*/ 9 h 22"/>
                  <a:gd name="T42" fmla="*/ 11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2" y="22"/>
                      <a:pt x="12" y="22"/>
                      <a:pt x="12" y="22"/>
                    </a:cubicBezTo>
                    <a:cubicBezTo>
                      <a:pt x="9" y="16"/>
                      <a:pt x="9" y="16"/>
                      <a:pt x="9" y="16"/>
                    </a:cubicBezTo>
                    <a:cubicBezTo>
                      <a:pt x="9" y="15"/>
                      <a:pt x="8" y="14"/>
                      <a:pt x="7" y="14"/>
                    </a:cubicBezTo>
                    <a:cubicBezTo>
                      <a:pt x="5" y="14"/>
                      <a:pt x="5" y="14"/>
                      <a:pt x="5" y="14"/>
                    </a:cubicBezTo>
                    <a:cubicBezTo>
                      <a:pt x="5" y="22"/>
                      <a:pt x="5" y="22"/>
                      <a:pt x="5" y="22"/>
                    </a:cubicBezTo>
                    <a:cubicBezTo>
                      <a:pt x="0" y="22"/>
                      <a:pt x="0" y="22"/>
                      <a:pt x="0" y="22"/>
                    </a:cubicBezTo>
                    <a:cubicBezTo>
                      <a:pt x="0" y="0"/>
                      <a:pt x="0" y="0"/>
                      <a:pt x="0" y="0"/>
                    </a:cubicBezTo>
                    <a:cubicBezTo>
                      <a:pt x="8" y="0"/>
                      <a:pt x="8" y="0"/>
                      <a:pt x="8" y="0"/>
                    </a:cubicBezTo>
                    <a:cubicBezTo>
                      <a:pt x="14" y="0"/>
                      <a:pt x="16" y="2"/>
                      <a:pt x="16" y="6"/>
                    </a:cubicBezTo>
                    <a:cubicBezTo>
                      <a:pt x="16" y="8"/>
                      <a:pt x="16" y="9"/>
                      <a:pt x="15" y="10"/>
                    </a:cubicBezTo>
                    <a:cubicBezTo>
                      <a:pt x="14" y="11"/>
                      <a:pt x="13" y="12"/>
                      <a:pt x="11" y="12"/>
                    </a:cubicBezTo>
                    <a:cubicBezTo>
                      <a:pt x="11" y="12"/>
                      <a:pt x="11" y="12"/>
                      <a:pt x="11" y="12"/>
                    </a:cubicBezTo>
                    <a:cubicBezTo>
                      <a:pt x="13" y="13"/>
                      <a:pt x="14" y="14"/>
                      <a:pt x="15" y="16"/>
                    </a:cubicBezTo>
                    <a:lnTo>
                      <a:pt x="17" y="22"/>
                    </a:lnTo>
                    <a:close/>
                    <a:moveTo>
                      <a:pt x="11" y="7"/>
                    </a:moveTo>
                    <a:cubicBezTo>
                      <a:pt x="11" y="5"/>
                      <a:pt x="10" y="4"/>
                      <a:pt x="8" y="4"/>
                    </a:cubicBezTo>
                    <a:cubicBezTo>
                      <a:pt x="5" y="4"/>
                      <a:pt x="5" y="4"/>
                      <a:pt x="5" y="4"/>
                    </a:cubicBezTo>
                    <a:cubicBezTo>
                      <a:pt x="5" y="10"/>
                      <a:pt x="5" y="10"/>
                      <a:pt x="5" y="10"/>
                    </a:cubicBezTo>
                    <a:cubicBezTo>
                      <a:pt x="8" y="10"/>
                      <a:pt x="8" y="10"/>
                      <a:pt x="8" y="10"/>
                    </a:cubicBezTo>
                    <a:cubicBezTo>
                      <a:pt x="9" y="10"/>
                      <a:pt x="9" y="10"/>
                      <a:pt x="10" y="9"/>
                    </a:cubicBezTo>
                    <a:cubicBezTo>
                      <a:pt x="11" y="8"/>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4" name="Freeform 898"/>
              <p:cNvSpPr>
                <a:spLocks noEditPoints="1"/>
              </p:cNvSpPr>
              <p:nvPr/>
            </p:nvSpPr>
            <p:spPr bwMode="auto">
              <a:xfrm>
                <a:off x="6228" y="3863"/>
                <a:ext cx="30" cy="31"/>
              </a:xfrm>
              <a:custGeom>
                <a:avLst/>
                <a:gdLst>
                  <a:gd name="T0" fmla="*/ 22 w 22"/>
                  <a:gd name="T1" fmla="*/ 11 h 22"/>
                  <a:gd name="T2" fmla="*/ 20 w 22"/>
                  <a:gd name="T3" fmla="*/ 17 h 22"/>
                  <a:gd name="T4" fmla="*/ 16 w 22"/>
                  <a:gd name="T5" fmla="*/ 21 h 22"/>
                  <a:gd name="T6" fmla="*/ 11 w 22"/>
                  <a:gd name="T7" fmla="*/ 22 h 22"/>
                  <a:gd name="T8" fmla="*/ 5 w 22"/>
                  <a:gd name="T9" fmla="*/ 21 h 22"/>
                  <a:gd name="T10" fmla="*/ 1 w 22"/>
                  <a:gd name="T11" fmla="*/ 17 h 22"/>
                  <a:gd name="T12" fmla="*/ 0 w 22"/>
                  <a:gd name="T13" fmla="*/ 11 h 22"/>
                  <a:gd name="T14" fmla="*/ 1 w 22"/>
                  <a:gd name="T15" fmla="*/ 5 h 22"/>
                  <a:gd name="T16" fmla="*/ 5 w 22"/>
                  <a:gd name="T17" fmla="*/ 1 h 22"/>
                  <a:gd name="T18" fmla="*/ 11 w 22"/>
                  <a:gd name="T19" fmla="*/ 0 h 22"/>
                  <a:gd name="T20" fmla="*/ 16 w 22"/>
                  <a:gd name="T21" fmla="*/ 1 h 22"/>
                  <a:gd name="T22" fmla="*/ 20 w 22"/>
                  <a:gd name="T23" fmla="*/ 5 h 22"/>
                  <a:gd name="T24" fmla="*/ 22 w 22"/>
                  <a:gd name="T25" fmla="*/ 11 h 22"/>
                  <a:gd name="T26" fmla="*/ 16 w 22"/>
                  <a:gd name="T27" fmla="*/ 11 h 22"/>
                  <a:gd name="T28" fmla="*/ 15 w 22"/>
                  <a:gd name="T29" fmla="*/ 6 h 22"/>
                  <a:gd name="T30" fmla="*/ 11 w 22"/>
                  <a:gd name="T31" fmla="*/ 4 h 22"/>
                  <a:gd name="T32" fmla="*/ 7 w 22"/>
                  <a:gd name="T33" fmla="*/ 6 h 22"/>
                  <a:gd name="T34" fmla="*/ 5 w 22"/>
                  <a:gd name="T35" fmla="*/ 11 h 22"/>
                  <a:gd name="T36" fmla="*/ 7 w 22"/>
                  <a:gd name="T37" fmla="*/ 16 h 22"/>
                  <a:gd name="T38" fmla="*/ 11 w 22"/>
                  <a:gd name="T39" fmla="*/ 18 h 22"/>
                  <a:gd name="T40" fmla="*/ 15 w 22"/>
                  <a:gd name="T41" fmla="*/ 16 h 22"/>
                  <a:gd name="T42" fmla="*/ 16 w 22"/>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1"/>
                    </a:moveTo>
                    <a:cubicBezTo>
                      <a:pt x="22" y="13"/>
                      <a:pt x="21" y="15"/>
                      <a:pt x="20" y="17"/>
                    </a:cubicBezTo>
                    <a:cubicBezTo>
                      <a:pt x="19" y="19"/>
                      <a:pt x="18" y="20"/>
                      <a:pt x="16" y="21"/>
                    </a:cubicBezTo>
                    <a:cubicBezTo>
                      <a:pt x="15" y="22"/>
                      <a:pt x="13" y="22"/>
                      <a:pt x="11" y="22"/>
                    </a:cubicBezTo>
                    <a:cubicBezTo>
                      <a:pt x="9" y="22"/>
                      <a:pt x="7" y="22"/>
                      <a:pt x="5" y="21"/>
                    </a:cubicBezTo>
                    <a:cubicBezTo>
                      <a:pt x="3" y="20"/>
                      <a:pt x="2" y="19"/>
                      <a:pt x="1" y="17"/>
                    </a:cubicBezTo>
                    <a:cubicBezTo>
                      <a:pt x="0" y="15"/>
                      <a:pt x="0" y="14"/>
                      <a:pt x="0" y="11"/>
                    </a:cubicBezTo>
                    <a:cubicBezTo>
                      <a:pt x="0" y="9"/>
                      <a:pt x="0" y="7"/>
                      <a:pt x="1" y="5"/>
                    </a:cubicBezTo>
                    <a:cubicBezTo>
                      <a:pt x="2" y="3"/>
                      <a:pt x="4" y="2"/>
                      <a:pt x="5" y="1"/>
                    </a:cubicBezTo>
                    <a:cubicBezTo>
                      <a:pt x="7" y="0"/>
                      <a:pt x="9" y="0"/>
                      <a:pt x="11" y="0"/>
                    </a:cubicBezTo>
                    <a:cubicBezTo>
                      <a:pt x="13" y="0"/>
                      <a:pt x="15" y="0"/>
                      <a:pt x="16" y="1"/>
                    </a:cubicBezTo>
                    <a:cubicBezTo>
                      <a:pt x="18" y="2"/>
                      <a:pt x="19" y="3"/>
                      <a:pt x="20" y="5"/>
                    </a:cubicBezTo>
                    <a:cubicBezTo>
                      <a:pt x="21" y="7"/>
                      <a:pt x="22" y="9"/>
                      <a:pt x="22" y="11"/>
                    </a:cubicBezTo>
                    <a:close/>
                    <a:moveTo>
                      <a:pt x="16" y="11"/>
                    </a:moveTo>
                    <a:cubicBezTo>
                      <a:pt x="16" y="9"/>
                      <a:pt x="16" y="7"/>
                      <a:pt x="15" y="6"/>
                    </a:cubicBezTo>
                    <a:cubicBezTo>
                      <a:pt x="14" y="5"/>
                      <a:pt x="13" y="4"/>
                      <a:pt x="11" y="4"/>
                    </a:cubicBezTo>
                    <a:cubicBezTo>
                      <a:pt x="9" y="4"/>
                      <a:pt x="8" y="5"/>
                      <a:pt x="7" y="6"/>
                    </a:cubicBezTo>
                    <a:cubicBezTo>
                      <a:pt x="6" y="7"/>
                      <a:pt x="5" y="9"/>
                      <a:pt x="5" y="11"/>
                    </a:cubicBezTo>
                    <a:cubicBezTo>
                      <a:pt x="5" y="13"/>
                      <a:pt x="6" y="15"/>
                      <a:pt x="7" y="16"/>
                    </a:cubicBezTo>
                    <a:cubicBezTo>
                      <a:pt x="8" y="18"/>
                      <a:pt x="9" y="18"/>
                      <a:pt x="11" y="18"/>
                    </a:cubicBezTo>
                    <a:cubicBezTo>
                      <a:pt x="12" y="18"/>
                      <a:pt x="14" y="18"/>
                      <a:pt x="15" y="16"/>
                    </a:cubicBezTo>
                    <a:cubicBezTo>
                      <a:pt x="16" y="15"/>
                      <a:pt x="16" y="13"/>
                      <a:pt x="1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5" name="Freeform 899"/>
              <p:cNvSpPr>
                <a:spLocks/>
              </p:cNvSpPr>
              <p:nvPr/>
            </p:nvSpPr>
            <p:spPr bwMode="auto">
              <a:xfrm>
                <a:off x="6264" y="3863"/>
                <a:ext cx="24" cy="31"/>
              </a:xfrm>
              <a:custGeom>
                <a:avLst/>
                <a:gdLst>
                  <a:gd name="T0" fmla="*/ 18 w 18"/>
                  <a:gd name="T1" fmla="*/ 13 h 22"/>
                  <a:gd name="T2" fmla="*/ 9 w 18"/>
                  <a:gd name="T3" fmla="*/ 22 h 22"/>
                  <a:gd name="T4" fmla="*/ 0 w 18"/>
                  <a:gd name="T5" fmla="*/ 13 h 22"/>
                  <a:gd name="T6" fmla="*/ 0 w 18"/>
                  <a:gd name="T7" fmla="*/ 0 h 22"/>
                  <a:gd name="T8" fmla="*/ 5 w 18"/>
                  <a:gd name="T9" fmla="*/ 0 h 22"/>
                  <a:gd name="T10" fmla="*/ 5 w 18"/>
                  <a:gd name="T11" fmla="*/ 13 h 22"/>
                  <a:gd name="T12" fmla="*/ 9 w 18"/>
                  <a:gd name="T13" fmla="*/ 18 h 22"/>
                  <a:gd name="T14" fmla="*/ 13 w 18"/>
                  <a:gd name="T15" fmla="*/ 13 h 22"/>
                  <a:gd name="T16" fmla="*/ 13 w 18"/>
                  <a:gd name="T17" fmla="*/ 0 h 22"/>
                  <a:gd name="T18" fmla="*/ 18 w 18"/>
                  <a:gd name="T19" fmla="*/ 0 h 22"/>
                  <a:gd name="T20" fmla="*/ 18 w 18"/>
                  <a:gd name="T2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2">
                    <a:moveTo>
                      <a:pt x="18" y="13"/>
                    </a:moveTo>
                    <a:cubicBezTo>
                      <a:pt x="18" y="19"/>
                      <a:pt x="15" y="22"/>
                      <a:pt x="9" y="22"/>
                    </a:cubicBezTo>
                    <a:cubicBezTo>
                      <a:pt x="3" y="22"/>
                      <a:pt x="0" y="19"/>
                      <a:pt x="0" y="13"/>
                    </a:cubicBezTo>
                    <a:cubicBezTo>
                      <a:pt x="0" y="0"/>
                      <a:pt x="0" y="0"/>
                      <a:pt x="0" y="0"/>
                    </a:cubicBezTo>
                    <a:cubicBezTo>
                      <a:pt x="5" y="0"/>
                      <a:pt x="5" y="0"/>
                      <a:pt x="5" y="0"/>
                    </a:cubicBezTo>
                    <a:cubicBezTo>
                      <a:pt x="5" y="13"/>
                      <a:pt x="5" y="13"/>
                      <a:pt x="5" y="13"/>
                    </a:cubicBezTo>
                    <a:cubicBezTo>
                      <a:pt x="5" y="16"/>
                      <a:pt x="6" y="18"/>
                      <a:pt x="9" y="18"/>
                    </a:cubicBezTo>
                    <a:cubicBezTo>
                      <a:pt x="12" y="18"/>
                      <a:pt x="13" y="16"/>
                      <a:pt x="13" y="13"/>
                    </a:cubicBezTo>
                    <a:cubicBezTo>
                      <a:pt x="13" y="0"/>
                      <a:pt x="13" y="0"/>
                      <a:pt x="13" y="0"/>
                    </a:cubicBezTo>
                    <a:cubicBezTo>
                      <a:pt x="18" y="0"/>
                      <a:pt x="18" y="0"/>
                      <a:pt x="18" y="0"/>
                    </a:cubicBezTo>
                    <a:lnTo>
                      <a:pt x="1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6" name="Freeform 900"/>
              <p:cNvSpPr>
                <a:spLocks noEditPoints="1"/>
              </p:cNvSpPr>
              <p:nvPr/>
            </p:nvSpPr>
            <p:spPr bwMode="auto">
              <a:xfrm>
                <a:off x="6297" y="3863"/>
                <a:ext cx="21" cy="31"/>
              </a:xfrm>
              <a:custGeom>
                <a:avLst/>
                <a:gdLst>
                  <a:gd name="T0" fmla="*/ 16 w 16"/>
                  <a:gd name="T1" fmla="*/ 7 h 22"/>
                  <a:gd name="T2" fmla="*/ 15 w 16"/>
                  <a:gd name="T3" fmla="*/ 11 h 22"/>
                  <a:gd name="T4" fmla="*/ 12 w 16"/>
                  <a:gd name="T5" fmla="*/ 14 h 22"/>
                  <a:gd name="T6" fmla="*/ 7 w 16"/>
                  <a:gd name="T7" fmla="*/ 15 h 22"/>
                  <a:gd name="T8" fmla="*/ 5 w 16"/>
                  <a:gd name="T9" fmla="*/ 15 h 22"/>
                  <a:gd name="T10" fmla="*/ 5 w 16"/>
                  <a:gd name="T11" fmla="*/ 22 h 22"/>
                  <a:gd name="T12" fmla="*/ 0 w 16"/>
                  <a:gd name="T13" fmla="*/ 22 h 22"/>
                  <a:gd name="T14" fmla="*/ 0 w 16"/>
                  <a:gd name="T15" fmla="*/ 0 h 22"/>
                  <a:gd name="T16" fmla="*/ 7 w 16"/>
                  <a:gd name="T17" fmla="*/ 0 h 22"/>
                  <a:gd name="T18" fmla="*/ 16 w 16"/>
                  <a:gd name="T19" fmla="*/ 7 h 22"/>
                  <a:gd name="T20" fmla="*/ 10 w 16"/>
                  <a:gd name="T21" fmla="*/ 7 h 22"/>
                  <a:gd name="T22" fmla="*/ 7 w 16"/>
                  <a:gd name="T23" fmla="*/ 4 h 22"/>
                  <a:gd name="T24" fmla="*/ 5 w 16"/>
                  <a:gd name="T25" fmla="*/ 4 h 22"/>
                  <a:gd name="T26" fmla="*/ 5 w 16"/>
                  <a:gd name="T27" fmla="*/ 11 h 22"/>
                  <a:gd name="T28" fmla="*/ 7 w 16"/>
                  <a:gd name="T29" fmla="*/ 11 h 22"/>
                  <a:gd name="T30" fmla="*/ 10 w 16"/>
                  <a:gd name="T31"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16" y="7"/>
                    </a:moveTo>
                    <a:cubicBezTo>
                      <a:pt x="16" y="9"/>
                      <a:pt x="15" y="10"/>
                      <a:pt x="15" y="11"/>
                    </a:cubicBezTo>
                    <a:cubicBezTo>
                      <a:pt x="14" y="12"/>
                      <a:pt x="13" y="13"/>
                      <a:pt x="12" y="14"/>
                    </a:cubicBezTo>
                    <a:cubicBezTo>
                      <a:pt x="10" y="14"/>
                      <a:pt x="9" y="15"/>
                      <a:pt x="7" y="15"/>
                    </a:cubicBezTo>
                    <a:cubicBezTo>
                      <a:pt x="5" y="15"/>
                      <a:pt x="5" y="15"/>
                      <a:pt x="5" y="15"/>
                    </a:cubicBezTo>
                    <a:cubicBezTo>
                      <a:pt x="5" y="22"/>
                      <a:pt x="5" y="22"/>
                      <a:pt x="5" y="22"/>
                    </a:cubicBezTo>
                    <a:cubicBezTo>
                      <a:pt x="0" y="22"/>
                      <a:pt x="0" y="22"/>
                      <a:pt x="0" y="22"/>
                    </a:cubicBezTo>
                    <a:cubicBezTo>
                      <a:pt x="0" y="0"/>
                      <a:pt x="0" y="0"/>
                      <a:pt x="0" y="0"/>
                    </a:cubicBezTo>
                    <a:cubicBezTo>
                      <a:pt x="7" y="0"/>
                      <a:pt x="7" y="0"/>
                      <a:pt x="7" y="0"/>
                    </a:cubicBezTo>
                    <a:cubicBezTo>
                      <a:pt x="13" y="0"/>
                      <a:pt x="16" y="2"/>
                      <a:pt x="16" y="7"/>
                    </a:cubicBezTo>
                    <a:close/>
                    <a:moveTo>
                      <a:pt x="10" y="7"/>
                    </a:moveTo>
                    <a:cubicBezTo>
                      <a:pt x="10" y="5"/>
                      <a:pt x="9" y="4"/>
                      <a:pt x="7" y="4"/>
                    </a:cubicBezTo>
                    <a:cubicBezTo>
                      <a:pt x="5" y="4"/>
                      <a:pt x="5" y="4"/>
                      <a:pt x="5" y="4"/>
                    </a:cubicBezTo>
                    <a:cubicBezTo>
                      <a:pt x="5" y="11"/>
                      <a:pt x="5" y="11"/>
                      <a:pt x="5" y="11"/>
                    </a:cubicBezTo>
                    <a:cubicBezTo>
                      <a:pt x="7" y="11"/>
                      <a:pt x="7" y="11"/>
                      <a:pt x="7" y="11"/>
                    </a:cubicBezTo>
                    <a:cubicBezTo>
                      <a:pt x="9" y="11"/>
                      <a:pt x="10" y="1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7" name="Freeform 901"/>
              <p:cNvSpPr>
                <a:spLocks/>
              </p:cNvSpPr>
              <p:nvPr/>
            </p:nvSpPr>
            <p:spPr bwMode="auto">
              <a:xfrm>
                <a:off x="5318" y="1273"/>
                <a:ext cx="159" cy="413"/>
              </a:xfrm>
              <a:custGeom>
                <a:avLst/>
                <a:gdLst>
                  <a:gd name="T0" fmla="*/ 12 w 116"/>
                  <a:gd name="T1" fmla="*/ 0 h 302"/>
                  <a:gd name="T2" fmla="*/ 12 w 116"/>
                  <a:gd name="T3" fmla="*/ 13 h 302"/>
                  <a:gd name="T4" fmla="*/ 0 w 116"/>
                  <a:gd name="T5" fmla="*/ 302 h 302"/>
                  <a:gd name="T6" fmla="*/ 42 w 116"/>
                  <a:gd name="T7" fmla="*/ 302 h 302"/>
                  <a:gd name="T8" fmla="*/ 58 w 116"/>
                  <a:gd name="T9" fmla="*/ 79 h 302"/>
                  <a:gd name="T10" fmla="*/ 65 w 116"/>
                  <a:gd name="T11" fmla="*/ 79 h 302"/>
                  <a:gd name="T12" fmla="*/ 73 w 116"/>
                  <a:gd name="T13" fmla="*/ 300 h 302"/>
                  <a:gd name="T14" fmla="*/ 116 w 116"/>
                  <a:gd name="T15" fmla="*/ 300 h 302"/>
                  <a:gd name="T16" fmla="*/ 116 w 116"/>
                  <a:gd name="T17" fmla="*/ 79 h 302"/>
                  <a:gd name="T18" fmla="*/ 116 w 116"/>
                  <a:gd name="T19" fmla="*/ 10 h 302"/>
                  <a:gd name="T20" fmla="*/ 116 w 116"/>
                  <a:gd name="T21" fmla="*/ 0 h 302"/>
                  <a:gd name="T22" fmla="*/ 12 w 116"/>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302">
                    <a:moveTo>
                      <a:pt x="12" y="0"/>
                    </a:moveTo>
                    <a:cubicBezTo>
                      <a:pt x="12" y="13"/>
                      <a:pt x="12" y="13"/>
                      <a:pt x="12" y="13"/>
                    </a:cubicBezTo>
                    <a:cubicBezTo>
                      <a:pt x="10" y="50"/>
                      <a:pt x="0" y="211"/>
                      <a:pt x="0" y="302"/>
                    </a:cubicBezTo>
                    <a:cubicBezTo>
                      <a:pt x="42" y="302"/>
                      <a:pt x="42" y="302"/>
                      <a:pt x="42" y="302"/>
                    </a:cubicBezTo>
                    <a:cubicBezTo>
                      <a:pt x="42" y="241"/>
                      <a:pt x="51" y="144"/>
                      <a:pt x="58" y="79"/>
                    </a:cubicBezTo>
                    <a:cubicBezTo>
                      <a:pt x="65" y="79"/>
                      <a:pt x="65" y="79"/>
                      <a:pt x="65" y="79"/>
                    </a:cubicBezTo>
                    <a:cubicBezTo>
                      <a:pt x="73" y="300"/>
                      <a:pt x="73" y="300"/>
                      <a:pt x="73" y="300"/>
                    </a:cubicBezTo>
                    <a:cubicBezTo>
                      <a:pt x="116" y="300"/>
                      <a:pt x="116" y="300"/>
                      <a:pt x="116" y="300"/>
                    </a:cubicBezTo>
                    <a:cubicBezTo>
                      <a:pt x="116" y="79"/>
                      <a:pt x="116" y="79"/>
                      <a:pt x="116" y="79"/>
                    </a:cubicBezTo>
                    <a:cubicBezTo>
                      <a:pt x="116" y="10"/>
                      <a:pt x="116" y="10"/>
                      <a:pt x="116" y="10"/>
                    </a:cubicBezTo>
                    <a:cubicBezTo>
                      <a:pt x="116" y="0"/>
                      <a:pt x="116" y="0"/>
                      <a:pt x="116" y="0"/>
                    </a:cubicBezTo>
                    <a:lnTo>
                      <a:pt x="12" y="0"/>
                    </a:lnTo>
                    <a:close/>
                  </a:path>
                </a:pathLst>
              </a:custGeom>
              <a:solidFill>
                <a:srgbClr val="266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8" name="Freeform 902"/>
              <p:cNvSpPr>
                <a:spLocks/>
              </p:cNvSpPr>
              <p:nvPr/>
            </p:nvSpPr>
            <p:spPr bwMode="auto">
              <a:xfrm>
                <a:off x="5334" y="1049"/>
                <a:ext cx="143" cy="224"/>
              </a:xfrm>
              <a:custGeom>
                <a:avLst/>
                <a:gdLst>
                  <a:gd name="T0" fmla="*/ 29 w 104"/>
                  <a:gd name="T1" fmla="*/ 0 h 164"/>
                  <a:gd name="T2" fmla="*/ 8 w 104"/>
                  <a:gd name="T3" fmla="*/ 6 h 164"/>
                  <a:gd name="T4" fmla="*/ 0 w 104"/>
                  <a:gd name="T5" fmla="*/ 15 h 164"/>
                  <a:gd name="T6" fmla="*/ 0 w 104"/>
                  <a:gd name="T7" fmla="*/ 164 h 164"/>
                  <a:gd name="T8" fmla="*/ 104 w 104"/>
                  <a:gd name="T9" fmla="*/ 164 h 164"/>
                  <a:gd name="T10" fmla="*/ 104 w 104"/>
                  <a:gd name="T11" fmla="*/ 15 h 164"/>
                  <a:gd name="T12" fmla="*/ 96 w 104"/>
                  <a:gd name="T13" fmla="*/ 6 h 164"/>
                  <a:gd name="T14" fmla="*/ 75 w 104"/>
                  <a:gd name="T15" fmla="*/ 0 h 164"/>
                  <a:gd name="T16" fmla="*/ 52 w 104"/>
                  <a:gd name="T17" fmla="*/ 22 h 164"/>
                  <a:gd name="T18" fmla="*/ 29 w 104"/>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4">
                    <a:moveTo>
                      <a:pt x="29" y="0"/>
                    </a:moveTo>
                    <a:cubicBezTo>
                      <a:pt x="8" y="6"/>
                      <a:pt x="8" y="6"/>
                      <a:pt x="8" y="6"/>
                    </a:cubicBezTo>
                    <a:cubicBezTo>
                      <a:pt x="4" y="6"/>
                      <a:pt x="0" y="10"/>
                      <a:pt x="0" y="15"/>
                    </a:cubicBezTo>
                    <a:cubicBezTo>
                      <a:pt x="0" y="164"/>
                      <a:pt x="0" y="164"/>
                      <a:pt x="0" y="164"/>
                    </a:cubicBezTo>
                    <a:cubicBezTo>
                      <a:pt x="104" y="164"/>
                      <a:pt x="104" y="164"/>
                      <a:pt x="104" y="164"/>
                    </a:cubicBezTo>
                    <a:cubicBezTo>
                      <a:pt x="104" y="15"/>
                      <a:pt x="104" y="15"/>
                      <a:pt x="104" y="15"/>
                    </a:cubicBezTo>
                    <a:cubicBezTo>
                      <a:pt x="104" y="10"/>
                      <a:pt x="101" y="6"/>
                      <a:pt x="96" y="6"/>
                    </a:cubicBezTo>
                    <a:cubicBezTo>
                      <a:pt x="75" y="0"/>
                      <a:pt x="75" y="0"/>
                      <a:pt x="75" y="0"/>
                    </a:cubicBezTo>
                    <a:cubicBezTo>
                      <a:pt x="52" y="22"/>
                      <a:pt x="52" y="22"/>
                      <a:pt x="52" y="22"/>
                    </a:cubicBezTo>
                    <a:lnTo>
                      <a:pt x="29" y="0"/>
                    </a:lnTo>
                    <a:close/>
                  </a:path>
                </a:pathLst>
              </a:custGeom>
              <a:solidFill>
                <a:srgbClr val="BD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9" name="Oval 903"/>
              <p:cNvSpPr>
                <a:spLocks noChangeArrowheads="1"/>
              </p:cNvSpPr>
              <p:nvPr/>
            </p:nvSpPr>
            <p:spPr bwMode="auto">
              <a:xfrm>
                <a:off x="5351" y="926"/>
                <a:ext cx="113" cy="124"/>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0" name="Freeform 904"/>
              <p:cNvSpPr>
                <a:spLocks/>
              </p:cNvSpPr>
              <p:nvPr/>
            </p:nvSpPr>
            <p:spPr bwMode="auto">
              <a:xfrm>
                <a:off x="5437" y="937"/>
                <a:ext cx="42" cy="52"/>
              </a:xfrm>
              <a:custGeom>
                <a:avLst/>
                <a:gdLst>
                  <a:gd name="T0" fmla="*/ 0 w 31"/>
                  <a:gd name="T1" fmla="*/ 0 h 38"/>
                  <a:gd name="T2" fmla="*/ 22 w 31"/>
                  <a:gd name="T3" fmla="*/ 38 h 38"/>
                  <a:gd name="T4" fmla="*/ 0 w 31"/>
                  <a:gd name="T5" fmla="*/ 0 h 38"/>
                </a:gdLst>
                <a:ahLst/>
                <a:cxnLst>
                  <a:cxn ang="0">
                    <a:pos x="T0" y="T1"/>
                  </a:cxn>
                  <a:cxn ang="0">
                    <a:pos x="T2" y="T3"/>
                  </a:cxn>
                  <a:cxn ang="0">
                    <a:pos x="T4" y="T5"/>
                  </a:cxn>
                </a:cxnLst>
                <a:rect l="0" t="0" r="r" b="b"/>
                <a:pathLst>
                  <a:path w="31" h="38">
                    <a:moveTo>
                      <a:pt x="0" y="0"/>
                    </a:moveTo>
                    <a:cubicBezTo>
                      <a:pt x="0" y="0"/>
                      <a:pt x="9" y="35"/>
                      <a:pt x="22" y="38"/>
                    </a:cubicBezTo>
                    <a:cubicBezTo>
                      <a:pt x="22" y="38"/>
                      <a:pt x="31" y="14"/>
                      <a:pt x="0" y="0"/>
                    </a:cubicBezTo>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1" name="Freeform 905"/>
              <p:cNvSpPr>
                <a:spLocks/>
              </p:cNvSpPr>
              <p:nvPr/>
            </p:nvSpPr>
            <p:spPr bwMode="auto">
              <a:xfrm>
                <a:off x="5445" y="949"/>
                <a:ext cx="21" cy="35"/>
              </a:xfrm>
              <a:custGeom>
                <a:avLst/>
                <a:gdLst>
                  <a:gd name="T0" fmla="*/ 0 w 15"/>
                  <a:gd name="T1" fmla="*/ 0 h 26"/>
                  <a:gd name="T2" fmla="*/ 15 w 15"/>
                  <a:gd name="T3" fmla="*/ 26 h 26"/>
                  <a:gd name="T4" fmla="*/ 0 w 15"/>
                  <a:gd name="T5" fmla="*/ 0 h 26"/>
                </a:gdLst>
                <a:ahLst/>
                <a:cxnLst>
                  <a:cxn ang="0">
                    <a:pos x="T0" y="T1"/>
                  </a:cxn>
                  <a:cxn ang="0">
                    <a:pos x="T2" y="T3"/>
                  </a:cxn>
                  <a:cxn ang="0">
                    <a:pos x="T4" y="T5"/>
                  </a:cxn>
                </a:cxnLst>
                <a:rect l="0" t="0" r="r" b="b"/>
                <a:pathLst>
                  <a:path w="15" h="26">
                    <a:moveTo>
                      <a:pt x="0" y="0"/>
                    </a:moveTo>
                    <a:cubicBezTo>
                      <a:pt x="15" y="26"/>
                      <a:pt x="15" y="26"/>
                      <a:pt x="15" y="26"/>
                    </a:cubicBezTo>
                    <a:cubicBezTo>
                      <a:pt x="15" y="26"/>
                      <a:pt x="8" y="8"/>
                      <a:pt x="0" y="0"/>
                    </a:cubicBezTo>
                  </a:path>
                </a:pathLst>
              </a:custGeom>
              <a:solidFill>
                <a:srgbClr val="74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2" name="Freeform 906"/>
              <p:cNvSpPr>
                <a:spLocks/>
              </p:cNvSpPr>
              <p:nvPr/>
            </p:nvSpPr>
            <p:spPr bwMode="auto">
              <a:xfrm>
                <a:off x="5371" y="900"/>
                <a:ext cx="85" cy="57"/>
              </a:xfrm>
              <a:custGeom>
                <a:avLst/>
                <a:gdLst>
                  <a:gd name="T0" fmla="*/ 0 w 62"/>
                  <a:gd name="T1" fmla="*/ 25 h 42"/>
                  <a:gd name="T2" fmla="*/ 62 w 62"/>
                  <a:gd name="T3" fmla="*/ 30 h 42"/>
                  <a:gd name="T4" fmla="*/ 0 w 62"/>
                  <a:gd name="T5" fmla="*/ 25 h 42"/>
                </a:gdLst>
                <a:ahLst/>
                <a:cxnLst>
                  <a:cxn ang="0">
                    <a:pos x="T0" y="T1"/>
                  </a:cxn>
                  <a:cxn ang="0">
                    <a:pos x="T2" y="T3"/>
                  </a:cxn>
                  <a:cxn ang="0">
                    <a:pos x="T4" y="T5"/>
                  </a:cxn>
                </a:cxnLst>
                <a:rect l="0" t="0" r="r" b="b"/>
                <a:pathLst>
                  <a:path w="62" h="42">
                    <a:moveTo>
                      <a:pt x="0" y="25"/>
                    </a:moveTo>
                    <a:cubicBezTo>
                      <a:pt x="0" y="25"/>
                      <a:pt x="48" y="42"/>
                      <a:pt x="62" y="30"/>
                    </a:cubicBezTo>
                    <a:cubicBezTo>
                      <a:pt x="62" y="30"/>
                      <a:pt x="41" y="0"/>
                      <a:pt x="0" y="25"/>
                    </a:cubicBezTo>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3" name="Freeform 907"/>
              <p:cNvSpPr>
                <a:spLocks/>
              </p:cNvSpPr>
              <p:nvPr/>
            </p:nvSpPr>
            <p:spPr bwMode="auto">
              <a:xfrm>
                <a:off x="5393" y="932"/>
                <a:ext cx="58" cy="6"/>
              </a:xfrm>
              <a:custGeom>
                <a:avLst/>
                <a:gdLst>
                  <a:gd name="T0" fmla="*/ 10 w 42"/>
                  <a:gd name="T1" fmla="*/ 0 h 4"/>
                  <a:gd name="T2" fmla="*/ 0 w 42"/>
                  <a:gd name="T3" fmla="*/ 1 h 4"/>
                  <a:gd name="T4" fmla="*/ 42 w 42"/>
                  <a:gd name="T5" fmla="*/ 4 h 4"/>
                  <a:gd name="T6" fmla="*/ 10 w 42"/>
                  <a:gd name="T7" fmla="*/ 0 h 4"/>
                </a:gdLst>
                <a:ahLst/>
                <a:cxnLst>
                  <a:cxn ang="0">
                    <a:pos x="T0" y="T1"/>
                  </a:cxn>
                  <a:cxn ang="0">
                    <a:pos x="T2" y="T3"/>
                  </a:cxn>
                  <a:cxn ang="0">
                    <a:pos x="T4" y="T5"/>
                  </a:cxn>
                  <a:cxn ang="0">
                    <a:pos x="T6" y="T7"/>
                  </a:cxn>
                </a:cxnLst>
                <a:rect l="0" t="0" r="r" b="b"/>
                <a:pathLst>
                  <a:path w="42" h="4">
                    <a:moveTo>
                      <a:pt x="10" y="0"/>
                    </a:moveTo>
                    <a:cubicBezTo>
                      <a:pt x="6" y="0"/>
                      <a:pt x="3" y="0"/>
                      <a:pt x="0" y="1"/>
                    </a:cubicBezTo>
                    <a:cubicBezTo>
                      <a:pt x="42" y="4"/>
                      <a:pt x="42" y="4"/>
                      <a:pt x="42" y="4"/>
                    </a:cubicBezTo>
                    <a:cubicBezTo>
                      <a:pt x="42" y="4"/>
                      <a:pt x="24" y="0"/>
                      <a:pt x="10" y="0"/>
                    </a:cubicBezTo>
                  </a:path>
                </a:pathLst>
              </a:custGeom>
              <a:solidFill>
                <a:srgbClr val="74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4" name="Freeform 908"/>
              <p:cNvSpPr>
                <a:spLocks/>
              </p:cNvSpPr>
              <p:nvPr/>
            </p:nvSpPr>
            <p:spPr bwMode="auto">
              <a:xfrm>
                <a:off x="5504" y="1038"/>
                <a:ext cx="137" cy="130"/>
              </a:xfrm>
              <a:custGeom>
                <a:avLst/>
                <a:gdLst>
                  <a:gd name="T0" fmla="*/ 89 w 100"/>
                  <a:gd name="T1" fmla="*/ 2 h 95"/>
                  <a:gd name="T2" fmla="*/ 82 w 100"/>
                  <a:gd name="T3" fmla="*/ 1 h 95"/>
                  <a:gd name="T4" fmla="*/ 71 w 100"/>
                  <a:gd name="T5" fmla="*/ 9 h 95"/>
                  <a:gd name="T6" fmla="*/ 62 w 100"/>
                  <a:gd name="T7" fmla="*/ 30 h 95"/>
                  <a:gd name="T8" fmla="*/ 50 w 100"/>
                  <a:gd name="T9" fmla="*/ 60 h 95"/>
                  <a:gd name="T10" fmla="*/ 14 w 100"/>
                  <a:gd name="T11" fmla="*/ 39 h 95"/>
                  <a:gd name="T12" fmla="*/ 0 w 100"/>
                  <a:gd name="T13" fmla="*/ 63 h 95"/>
                  <a:gd name="T14" fmla="*/ 49 w 100"/>
                  <a:gd name="T15" fmla="*/ 92 h 95"/>
                  <a:gd name="T16" fmla="*/ 61 w 100"/>
                  <a:gd name="T17" fmla="*/ 94 h 95"/>
                  <a:gd name="T18" fmla="*/ 69 w 100"/>
                  <a:gd name="T19" fmla="*/ 86 h 95"/>
                  <a:gd name="T20" fmla="*/ 87 w 100"/>
                  <a:gd name="T21" fmla="*/ 43 h 95"/>
                  <a:gd name="T22" fmla="*/ 97 w 100"/>
                  <a:gd name="T23" fmla="*/ 20 h 95"/>
                  <a:gd name="T24" fmla="*/ 89 w 100"/>
                  <a:gd name="T25"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95">
                    <a:moveTo>
                      <a:pt x="89" y="2"/>
                    </a:moveTo>
                    <a:cubicBezTo>
                      <a:pt x="87" y="1"/>
                      <a:pt x="84" y="0"/>
                      <a:pt x="82" y="1"/>
                    </a:cubicBezTo>
                    <a:cubicBezTo>
                      <a:pt x="77" y="2"/>
                      <a:pt x="73" y="5"/>
                      <a:pt x="71" y="9"/>
                    </a:cubicBezTo>
                    <a:cubicBezTo>
                      <a:pt x="71" y="9"/>
                      <a:pt x="67" y="19"/>
                      <a:pt x="62" y="30"/>
                    </a:cubicBezTo>
                    <a:cubicBezTo>
                      <a:pt x="58" y="40"/>
                      <a:pt x="53" y="52"/>
                      <a:pt x="50" y="60"/>
                    </a:cubicBezTo>
                    <a:cubicBezTo>
                      <a:pt x="43" y="56"/>
                      <a:pt x="25" y="45"/>
                      <a:pt x="14" y="39"/>
                    </a:cubicBezTo>
                    <a:cubicBezTo>
                      <a:pt x="0" y="63"/>
                      <a:pt x="0" y="63"/>
                      <a:pt x="0" y="63"/>
                    </a:cubicBezTo>
                    <a:cubicBezTo>
                      <a:pt x="49" y="92"/>
                      <a:pt x="49" y="92"/>
                      <a:pt x="49" y="92"/>
                    </a:cubicBezTo>
                    <a:cubicBezTo>
                      <a:pt x="52" y="95"/>
                      <a:pt x="57" y="95"/>
                      <a:pt x="61" y="94"/>
                    </a:cubicBezTo>
                    <a:cubicBezTo>
                      <a:pt x="65" y="93"/>
                      <a:pt x="68" y="90"/>
                      <a:pt x="69" y="86"/>
                    </a:cubicBezTo>
                    <a:cubicBezTo>
                      <a:pt x="87" y="43"/>
                      <a:pt x="87" y="43"/>
                      <a:pt x="87" y="43"/>
                    </a:cubicBezTo>
                    <a:cubicBezTo>
                      <a:pt x="97" y="20"/>
                      <a:pt x="97" y="20"/>
                      <a:pt x="97" y="20"/>
                    </a:cubicBezTo>
                    <a:cubicBezTo>
                      <a:pt x="100" y="13"/>
                      <a:pt x="96" y="5"/>
                      <a:pt x="89" y="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5" name="Freeform 909"/>
              <p:cNvSpPr>
                <a:spLocks/>
              </p:cNvSpPr>
              <p:nvPr/>
            </p:nvSpPr>
            <p:spPr bwMode="auto">
              <a:xfrm>
                <a:off x="5229" y="1106"/>
                <a:ext cx="116" cy="149"/>
              </a:xfrm>
              <a:custGeom>
                <a:avLst/>
                <a:gdLst>
                  <a:gd name="T0" fmla="*/ 79 w 85"/>
                  <a:gd name="T1" fmla="*/ 82 h 109"/>
                  <a:gd name="T2" fmla="*/ 61 w 85"/>
                  <a:gd name="T3" fmla="*/ 68 h 109"/>
                  <a:gd name="T4" fmla="*/ 35 w 85"/>
                  <a:gd name="T5" fmla="*/ 49 h 109"/>
                  <a:gd name="T6" fmla="*/ 66 w 85"/>
                  <a:gd name="T7" fmla="*/ 20 h 109"/>
                  <a:gd name="T8" fmla="*/ 47 w 85"/>
                  <a:gd name="T9" fmla="*/ 0 h 109"/>
                  <a:gd name="T10" fmla="*/ 4 w 85"/>
                  <a:gd name="T11" fmla="*/ 40 h 109"/>
                  <a:gd name="T12" fmla="*/ 0 w 85"/>
                  <a:gd name="T13" fmla="*/ 50 h 109"/>
                  <a:gd name="T14" fmla="*/ 5 w 85"/>
                  <a:gd name="T15" fmla="*/ 61 h 109"/>
                  <a:gd name="T16" fmla="*/ 42 w 85"/>
                  <a:gd name="T17" fmla="*/ 89 h 109"/>
                  <a:gd name="T18" fmla="*/ 62 w 85"/>
                  <a:gd name="T19" fmla="*/ 104 h 109"/>
                  <a:gd name="T20" fmla="*/ 81 w 85"/>
                  <a:gd name="T21" fmla="*/ 102 h 109"/>
                  <a:gd name="T22" fmla="*/ 84 w 85"/>
                  <a:gd name="T23" fmla="*/ 95 h 109"/>
                  <a:gd name="T24" fmla="*/ 79 w 85"/>
                  <a:gd name="T25" fmla="*/ 8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09">
                    <a:moveTo>
                      <a:pt x="79" y="82"/>
                    </a:moveTo>
                    <a:cubicBezTo>
                      <a:pt x="79" y="82"/>
                      <a:pt x="71" y="76"/>
                      <a:pt x="61" y="68"/>
                    </a:cubicBezTo>
                    <a:cubicBezTo>
                      <a:pt x="52" y="62"/>
                      <a:pt x="42" y="54"/>
                      <a:pt x="35" y="49"/>
                    </a:cubicBezTo>
                    <a:cubicBezTo>
                      <a:pt x="41" y="43"/>
                      <a:pt x="57" y="28"/>
                      <a:pt x="66" y="20"/>
                    </a:cubicBezTo>
                    <a:cubicBezTo>
                      <a:pt x="47" y="0"/>
                      <a:pt x="47" y="0"/>
                      <a:pt x="47" y="0"/>
                    </a:cubicBezTo>
                    <a:cubicBezTo>
                      <a:pt x="4" y="40"/>
                      <a:pt x="4" y="40"/>
                      <a:pt x="4" y="40"/>
                    </a:cubicBezTo>
                    <a:cubicBezTo>
                      <a:pt x="1" y="42"/>
                      <a:pt x="0" y="46"/>
                      <a:pt x="0" y="50"/>
                    </a:cubicBezTo>
                    <a:cubicBezTo>
                      <a:pt x="0" y="55"/>
                      <a:pt x="2" y="58"/>
                      <a:pt x="5" y="61"/>
                    </a:cubicBezTo>
                    <a:cubicBezTo>
                      <a:pt x="42" y="89"/>
                      <a:pt x="42" y="89"/>
                      <a:pt x="42" y="89"/>
                    </a:cubicBezTo>
                    <a:cubicBezTo>
                      <a:pt x="62" y="104"/>
                      <a:pt x="62" y="104"/>
                      <a:pt x="62" y="104"/>
                    </a:cubicBezTo>
                    <a:cubicBezTo>
                      <a:pt x="68" y="109"/>
                      <a:pt x="77" y="108"/>
                      <a:pt x="81" y="102"/>
                    </a:cubicBezTo>
                    <a:cubicBezTo>
                      <a:pt x="83" y="100"/>
                      <a:pt x="84" y="97"/>
                      <a:pt x="84" y="95"/>
                    </a:cubicBezTo>
                    <a:cubicBezTo>
                      <a:pt x="85" y="90"/>
                      <a:pt x="83" y="85"/>
                      <a:pt x="79" y="8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6" name="Freeform 910"/>
              <p:cNvSpPr>
                <a:spLocks/>
              </p:cNvSpPr>
              <p:nvPr/>
            </p:nvSpPr>
            <p:spPr bwMode="auto">
              <a:xfrm>
                <a:off x="5440" y="1056"/>
                <a:ext cx="90" cy="73"/>
              </a:xfrm>
              <a:custGeom>
                <a:avLst/>
                <a:gdLst>
                  <a:gd name="T0" fmla="*/ 26 w 66"/>
                  <a:gd name="T1" fmla="*/ 3 h 54"/>
                  <a:gd name="T2" fmla="*/ 15 w 66"/>
                  <a:gd name="T3" fmla="*/ 1 h 54"/>
                  <a:gd name="T4" fmla="*/ 5 w 66"/>
                  <a:gd name="T5" fmla="*/ 8 h 54"/>
                  <a:gd name="T6" fmla="*/ 10 w 66"/>
                  <a:gd name="T7" fmla="*/ 29 h 54"/>
                  <a:gd name="T8" fmla="*/ 50 w 66"/>
                  <a:gd name="T9" fmla="*/ 54 h 54"/>
                  <a:gd name="T10" fmla="*/ 66 w 66"/>
                  <a:gd name="T11" fmla="*/ 28 h 54"/>
                  <a:gd name="T12" fmla="*/ 26 w 66"/>
                  <a:gd name="T13" fmla="*/ 3 h 54"/>
                </a:gdLst>
                <a:ahLst/>
                <a:cxnLst>
                  <a:cxn ang="0">
                    <a:pos x="T0" y="T1"/>
                  </a:cxn>
                  <a:cxn ang="0">
                    <a:pos x="T2" y="T3"/>
                  </a:cxn>
                  <a:cxn ang="0">
                    <a:pos x="T4" y="T5"/>
                  </a:cxn>
                  <a:cxn ang="0">
                    <a:pos x="T6" y="T7"/>
                  </a:cxn>
                  <a:cxn ang="0">
                    <a:pos x="T8" y="T9"/>
                  </a:cxn>
                  <a:cxn ang="0">
                    <a:pos x="T10" y="T11"/>
                  </a:cxn>
                  <a:cxn ang="0">
                    <a:pos x="T12" y="T13"/>
                  </a:cxn>
                </a:cxnLst>
                <a:rect l="0" t="0" r="r" b="b"/>
                <a:pathLst>
                  <a:path w="66" h="54">
                    <a:moveTo>
                      <a:pt x="26" y="3"/>
                    </a:moveTo>
                    <a:cubicBezTo>
                      <a:pt x="22" y="1"/>
                      <a:pt x="19" y="0"/>
                      <a:pt x="15" y="1"/>
                    </a:cubicBezTo>
                    <a:cubicBezTo>
                      <a:pt x="11" y="2"/>
                      <a:pt x="7" y="4"/>
                      <a:pt x="5" y="8"/>
                    </a:cubicBezTo>
                    <a:cubicBezTo>
                      <a:pt x="0" y="15"/>
                      <a:pt x="2" y="24"/>
                      <a:pt x="10" y="29"/>
                    </a:cubicBezTo>
                    <a:cubicBezTo>
                      <a:pt x="50" y="54"/>
                      <a:pt x="50" y="54"/>
                      <a:pt x="50" y="54"/>
                    </a:cubicBezTo>
                    <a:cubicBezTo>
                      <a:pt x="66" y="28"/>
                      <a:pt x="66" y="28"/>
                      <a:pt x="66" y="28"/>
                    </a:cubicBezTo>
                    <a:cubicBezTo>
                      <a:pt x="46" y="16"/>
                      <a:pt x="26" y="3"/>
                      <a:pt x="26" y="3"/>
                    </a:cubicBezTo>
                    <a:close/>
                  </a:path>
                </a:pathLst>
              </a:custGeom>
              <a:solidFill>
                <a:srgbClr val="BD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7" name="Freeform 911"/>
              <p:cNvSpPr>
                <a:spLocks/>
              </p:cNvSpPr>
              <p:nvPr/>
            </p:nvSpPr>
            <p:spPr bwMode="auto">
              <a:xfrm>
                <a:off x="5281" y="1054"/>
                <a:ext cx="89" cy="88"/>
              </a:xfrm>
              <a:custGeom>
                <a:avLst/>
                <a:gdLst>
                  <a:gd name="T0" fmla="*/ 59 w 65"/>
                  <a:gd name="T1" fmla="*/ 30 h 64"/>
                  <a:gd name="T2" fmla="*/ 64 w 65"/>
                  <a:gd name="T3" fmla="*/ 19 h 64"/>
                  <a:gd name="T4" fmla="*/ 60 w 65"/>
                  <a:gd name="T5" fmla="*/ 7 h 64"/>
                  <a:gd name="T6" fmla="*/ 37 w 65"/>
                  <a:gd name="T7" fmla="*/ 6 h 64"/>
                  <a:gd name="T8" fmla="*/ 0 w 65"/>
                  <a:gd name="T9" fmla="*/ 41 h 64"/>
                  <a:gd name="T10" fmla="*/ 22 w 65"/>
                  <a:gd name="T11" fmla="*/ 64 h 64"/>
                  <a:gd name="T12" fmla="*/ 59 w 65"/>
                  <a:gd name="T13" fmla="*/ 30 h 64"/>
                </a:gdLst>
                <a:ahLst/>
                <a:cxnLst>
                  <a:cxn ang="0">
                    <a:pos x="T0" y="T1"/>
                  </a:cxn>
                  <a:cxn ang="0">
                    <a:pos x="T2" y="T3"/>
                  </a:cxn>
                  <a:cxn ang="0">
                    <a:pos x="T4" y="T5"/>
                  </a:cxn>
                  <a:cxn ang="0">
                    <a:pos x="T6" y="T7"/>
                  </a:cxn>
                  <a:cxn ang="0">
                    <a:pos x="T8" y="T9"/>
                  </a:cxn>
                  <a:cxn ang="0">
                    <a:pos x="T10" y="T11"/>
                  </a:cxn>
                  <a:cxn ang="0">
                    <a:pos x="T12" y="T13"/>
                  </a:cxn>
                </a:cxnLst>
                <a:rect l="0" t="0" r="r" b="b"/>
                <a:pathLst>
                  <a:path w="65" h="64">
                    <a:moveTo>
                      <a:pt x="59" y="30"/>
                    </a:moveTo>
                    <a:cubicBezTo>
                      <a:pt x="62" y="27"/>
                      <a:pt x="64" y="23"/>
                      <a:pt x="64" y="19"/>
                    </a:cubicBezTo>
                    <a:cubicBezTo>
                      <a:pt x="65" y="15"/>
                      <a:pt x="63" y="10"/>
                      <a:pt x="60" y="7"/>
                    </a:cubicBezTo>
                    <a:cubicBezTo>
                      <a:pt x="54" y="0"/>
                      <a:pt x="44" y="0"/>
                      <a:pt x="37" y="6"/>
                    </a:cubicBezTo>
                    <a:cubicBezTo>
                      <a:pt x="0" y="41"/>
                      <a:pt x="0" y="41"/>
                      <a:pt x="0" y="41"/>
                    </a:cubicBezTo>
                    <a:cubicBezTo>
                      <a:pt x="22" y="64"/>
                      <a:pt x="22" y="64"/>
                      <a:pt x="22" y="64"/>
                    </a:cubicBezTo>
                    <a:cubicBezTo>
                      <a:pt x="41" y="47"/>
                      <a:pt x="59" y="30"/>
                      <a:pt x="59" y="30"/>
                    </a:cubicBezTo>
                    <a:close/>
                  </a:path>
                </a:pathLst>
              </a:custGeom>
              <a:solidFill>
                <a:srgbClr val="BD2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8" name="Rectangle 912"/>
              <p:cNvSpPr>
                <a:spLocks noChangeArrowheads="1"/>
              </p:cNvSpPr>
              <p:nvPr/>
            </p:nvSpPr>
            <p:spPr bwMode="auto">
              <a:xfrm>
                <a:off x="5453" y="1281"/>
                <a:ext cx="15" cy="14"/>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9" name="Rectangle 913"/>
              <p:cNvSpPr>
                <a:spLocks noChangeArrowheads="1"/>
              </p:cNvSpPr>
              <p:nvPr/>
            </p:nvSpPr>
            <p:spPr bwMode="auto">
              <a:xfrm>
                <a:off x="5422" y="1281"/>
                <a:ext cx="23" cy="14"/>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0" name="Rectangle 914"/>
              <p:cNvSpPr>
                <a:spLocks noChangeArrowheads="1"/>
              </p:cNvSpPr>
              <p:nvPr/>
            </p:nvSpPr>
            <p:spPr bwMode="auto">
              <a:xfrm>
                <a:off x="5394" y="1277"/>
                <a:ext cx="20" cy="22"/>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1" name="Freeform 915"/>
              <p:cNvSpPr>
                <a:spLocks/>
              </p:cNvSpPr>
              <p:nvPr/>
            </p:nvSpPr>
            <p:spPr bwMode="auto">
              <a:xfrm>
                <a:off x="5393" y="1276"/>
                <a:ext cx="22" cy="24"/>
              </a:xfrm>
              <a:custGeom>
                <a:avLst/>
                <a:gdLst>
                  <a:gd name="T0" fmla="*/ 1 w 22"/>
                  <a:gd name="T1" fmla="*/ 1 h 24"/>
                  <a:gd name="T2" fmla="*/ 1 w 22"/>
                  <a:gd name="T3" fmla="*/ 2 h 24"/>
                  <a:gd name="T4" fmla="*/ 21 w 22"/>
                  <a:gd name="T5" fmla="*/ 2 h 24"/>
                  <a:gd name="T6" fmla="*/ 21 w 22"/>
                  <a:gd name="T7" fmla="*/ 22 h 24"/>
                  <a:gd name="T8" fmla="*/ 3 w 22"/>
                  <a:gd name="T9" fmla="*/ 22 h 24"/>
                  <a:gd name="T10" fmla="*/ 3 w 22"/>
                  <a:gd name="T11" fmla="*/ 1 h 24"/>
                  <a:gd name="T12" fmla="*/ 1 w 22"/>
                  <a:gd name="T13" fmla="*/ 1 h 24"/>
                  <a:gd name="T14" fmla="*/ 1 w 22"/>
                  <a:gd name="T15" fmla="*/ 2 h 24"/>
                  <a:gd name="T16" fmla="*/ 1 w 22"/>
                  <a:gd name="T17" fmla="*/ 1 h 24"/>
                  <a:gd name="T18" fmla="*/ 0 w 22"/>
                  <a:gd name="T19" fmla="*/ 1 h 24"/>
                  <a:gd name="T20" fmla="*/ 0 w 22"/>
                  <a:gd name="T21" fmla="*/ 24 h 24"/>
                  <a:gd name="T22" fmla="*/ 22 w 22"/>
                  <a:gd name="T23" fmla="*/ 24 h 24"/>
                  <a:gd name="T24" fmla="*/ 22 w 22"/>
                  <a:gd name="T25" fmla="*/ 0 h 24"/>
                  <a:gd name="T26" fmla="*/ 0 w 22"/>
                  <a:gd name="T27" fmla="*/ 0 h 24"/>
                  <a:gd name="T28" fmla="*/ 0 w 22"/>
                  <a:gd name="T29" fmla="*/ 1 h 24"/>
                  <a:gd name="T30" fmla="*/ 1 w 22"/>
                  <a:gd name="T3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 y="1"/>
                    </a:moveTo>
                    <a:lnTo>
                      <a:pt x="1" y="2"/>
                    </a:lnTo>
                    <a:lnTo>
                      <a:pt x="21" y="2"/>
                    </a:lnTo>
                    <a:lnTo>
                      <a:pt x="21" y="22"/>
                    </a:lnTo>
                    <a:lnTo>
                      <a:pt x="3" y="22"/>
                    </a:lnTo>
                    <a:lnTo>
                      <a:pt x="3" y="1"/>
                    </a:lnTo>
                    <a:lnTo>
                      <a:pt x="1" y="1"/>
                    </a:lnTo>
                    <a:lnTo>
                      <a:pt x="1" y="2"/>
                    </a:lnTo>
                    <a:lnTo>
                      <a:pt x="1" y="1"/>
                    </a:lnTo>
                    <a:lnTo>
                      <a:pt x="0" y="1"/>
                    </a:lnTo>
                    <a:lnTo>
                      <a:pt x="0" y="24"/>
                    </a:lnTo>
                    <a:lnTo>
                      <a:pt x="22" y="24"/>
                    </a:lnTo>
                    <a:lnTo>
                      <a:pt x="22" y="0"/>
                    </a:lnTo>
                    <a:lnTo>
                      <a:pt x="0" y="0"/>
                    </a:lnTo>
                    <a:lnTo>
                      <a:pt x="0" y="1"/>
                    </a:lnTo>
                    <a:lnTo>
                      <a:pt x="1" y="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2" name="Rectangle 916"/>
              <p:cNvSpPr>
                <a:spLocks noChangeArrowheads="1"/>
              </p:cNvSpPr>
              <p:nvPr/>
            </p:nvSpPr>
            <p:spPr bwMode="auto">
              <a:xfrm>
                <a:off x="5363" y="1281"/>
                <a:ext cx="25" cy="14"/>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3" name="Rectangle 917"/>
              <p:cNvSpPr>
                <a:spLocks noChangeArrowheads="1"/>
              </p:cNvSpPr>
              <p:nvPr/>
            </p:nvSpPr>
            <p:spPr bwMode="auto">
              <a:xfrm>
                <a:off x="5341" y="1281"/>
                <a:ext cx="15" cy="14"/>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4" name="Freeform 918"/>
              <p:cNvSpPr>
                <a:spLocks/>
              </p:cNvSpPr>
              <p:nvPr/>
            </p:nvSpPr>
            <p:spPr bwMode="auto">
              <a:xfrm>
                <a:off x="5411" y="1046"/>
                <a:ext cx="38" cy="38"/>
              </a:xfrm>
              <a:custGeom>
                <a:avLst/>
                <a:gdLst>
                  <a:gd name="T0" fmla="*/ 0 w 38"/>
                  <a:gd name="T1" fmla="*/ 27 h 38"/>
                  <a:gd name="T2" fmla="*/ 20 w 38"/>
                  <a:gd name="T3" fmla="*/ 38 h 38"/>
                  <a:gd name="T4" fmla="*/ 38 w 38"/>
                  <a:gd name="T5" fmla="*/ 4 h 38"/>
                  <a:gd name="T6" fmla="*/ 30 w 38"/>
                  <a:gd name="T7" fmla="*/ 0 h 38"/>
                  <a:gd name="T8" fmla="*/ 0 w 38"/>
                  <a:gd name="T9" fmla="*/ 27 h 38"/>
                </a:gdLst>
                <a:ahLst/>
                <a:cxnLst>
                  <a:cxn ang="0">
                    <a:pos x="T0" y="T1"/>
                  </a:cxn>
                  <a:cxn ang="0">
                    <a:pos x="T2" y="T3"/>
                  </a:cxn>
                  <a:cxn ang="0">
                    <a:pos x="T4" y="T5"/>
                  </a:cxn>
                  <a:cxn ang="0">
                    <a:pos x="T6" y="T7"/>
                  </a:cxn>
                  <a:cxn ang="0">
                    <a:pos x="T8" y="T9"/>
                  </a:cxn>
                </a:cxnLst>
                <a:rect l="0" t="0" r="r" b="b"/>
                <a:pathLst>
                  <a:path w="38" h="38">
                    <a:moveTo>
                      <a:pt x="0" y="27"/>
                    </a:moveTo>
                    <a:lnTo>
                      <a:pt x="20" y="38"/>
                    </a:lnTo>
                    <a:lnTo>
                      <a:pt x="38" y="4"/>
                    </a:lnTo>
                    <a:lnTo>
                      <a:pt x="30" y="0"/>
                    </a:lnTo>
                    <a:lnTo>
                      <a:pt x="0" y="27"/>
                    </a:lnTo>
                    <a:close/>
                  </a:path>
                </a:pathLst>
              </a:custGeom>
              <a:solidFill>
                <a:srgbClr val="EE4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5" name="Freeform 919"/>
              <p:cNvSpPr>
                <a:spLocks/>
              </p:cNvSpPr>
              <p:nvPr/>
            </p:nvSpPr>
            <p:spPr bwMode="auto">
              <a:xfrm>
                <a:off x="5363" y="1045"/>
                <a:ext cx="37" cy="39"/>
              </a:xfrm>
              <a:custGeom>
                <a:avLst/>
                <a:gdLst>
                  <a:gd name="T0" fmla="*/ 37 w 37"/>
                  <a:gd name="T1" fmla="*/ 28 h 39"/>
                  <a:gd name="T2" fmla="*/ 16 w 37"/>
                  <a:gd name="T3" fmla="*/ 39 h 39"/>
                  <a:gd name="T4" fmla="*/ 0 w 37"/>
                  <a:gd name="T5" fmla="*/ 5 h 39"/>
                  <a:gd name="T6" fmla="*/ 7 w 37"/>
                  <a:gd name="T7" fmla="*/ 0 h 39"/>
                  <a:gd name="T8" fmla="*/ 37 w 37"/>
                  <a:gd name="T9" fmla="*/ 28 h 39"/>
                </a:gdLst>
                <a:ahLst/>
                <a:cxnLst>
                  <a:cxn ang="0">
                    <a:pos x="T0" y="T1"/>
                  </a:cxn>
                  <a:cxn ang="0">
                    <a:pos x="T2" y="T3"/>
                  </a:cxn>
                  <a:cxn ang="0">
                    <a:pos x="T4" y="T5"/>
                  </a:cxn>
                  <a:cxn ang="0">
                    <a:pos x="T6" y="T7"/>
                  </a:cxn>
                  <a:cxn ang="0">
                    <a:pos x="T8" y="T9"/>
                  </a:cxn>
                </a:cxnLst>
                <a:rect l="0" t="0" r="r" b="b"/>
                <a:pathLst>
                  <a:path w="37" h="39">
                    <a:moveTo>
                      <a:pt x="37" y="28"/>
                    </a:moveTo>
                    <a:lnTo>
                      <a:pt x="16" y="39"/>
                    </a:lnTo>
                    <a:lnTo>
                      <a:pt x="0" y="5"/>
                    </a:lnTo>
                    <a:lnTo>
                      <a:pt x="7" y="0"/>
                    </a:lnTo>
                    <a:lnTo>
                      <a:pt x="37" y="28"/>
                    </a:lnTo>
                    <a:close/>
                  </a:path>
                </a:pathLst>
              </a:custGeom>
              <a:solidFill>
                <a:srgbClr val="EE4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6" name="Freeform 920"/>
              <p:cNvSpPr>
                <a:spLocks/>
              </p:cNvSpPr>
              <p:nvPr/>
            </p:nvSpPr>
            <p:spPr bwMode="auto">
              <a:xfrm>
                <a:off x="5337" y="930"/>
                <a:ext cx="44" cy="60"/>
              </a:xfrm>
              <a:custGeom>
                <a:avLst/>
                <a:gdLst>
                  <a:gd name="T0" fmla="*/ 32 w 32"/>
                  <a:gd name="T1" fmla="*/ 0 h 44"/>
                  <a:gd name="T2" fmla="*/ 8 w 32"/>
                  <a:gd name="T3" fmla="*/ 44 h 44"/>
                  <a:gd name="T4" fmla="*/ 32 w 32"/>
                  <a:gd name="T5" fmla="*/ 0 h 44"/>
                </a:gdLst>
                <a:ahLst/>
                <a:cxnLst>
                  <a:cxn ang="0">
                    <a:pos x="T0" y="T1"/>
                  </a:cxn>
                  <a:cxn ang="0">
                    <a:pos x="T2" y="T3"/>
                  </a:cxn>
                  <a:cxn ang="0">
                    <a:pos x="T4" y="T5"/>
                  </a:cxn>
                </a:cxnLst>
                <a:rect l="0" t="0" r="r" b="b"/>
                <a:pathLst>
                  <a:path w="32" h="44">
                    <a:moveTo>
                      <a:pt x="32" y="0"/>
                    </a:moveTo>
                    <a:cubicBezTo>
                      <a:pt x="32" y="0"/>
                      <a:pt x="32" y="26"/>
                      <a:pt x="8" y="44"/>
                    </a:cubicBezTo>
                    <a:cubicBezTo>
                      <a:pt x="8" y="44"/>
                      <a:pt x="0" y="12"/>
                      <a:pt x="32" y="0"/>
                    </a:cubicBezTo>
                  </a:path>
                </a:pathLst>
              </a:custGeom>
              <a:solidFill>
                <a:srgbClr val="3C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7" name="Freeform 921"/>
              <p:cNvSpPr>
                <a:spLocks/>
              </p:cNvSpPr>
              <p:nvPr/>
            </p:nvSpPr>
            <p:spPr bwMode="auto">
              <a:xfrm>
                <a:off x="5351" y="954"/>
                <a:ext cx="19" cy="30"/>
              </a:xfrm>
              <a:custGeom>
                <a:avLst/>
                <a:gdLst>
                  <a:gd name="T0" fmla="*/ 14 w 14"/>
                  <a:gd name="T1" fmla="*/ 0 h 22"/>
                  <a:gd name="T2" fmla="*/ 0 w 14"/>
                  <a:gd name="T3" fmla="*/ 22 h 22"/>
                  <a:gd name="T4" fmla="*/ 14 w 14"/>
                  <a:gd name="T5" fmla="*/ 0 h 22"/>
                </a:gdLst>
                <a:ahLst/>
                <a:cxnLst>
                  <a:cxn ang="0">
                    <a:pos x="T0" y="T1"/>
                  </a:cxn>
                  <a:cxn ang="0">
                    <a:pos x="T2" y="T3"/>
                  </a:cxn>
                  <a:cxn ang="0">
                    <a:pos x="T4" y="T5"/>
                  </a:cxn>
                </a:cxnLst>
                <a:rect l="0" t="0" r="r" b="b"/>
                <a:pathLst>
                  <a:path w="14" h="22">
                    <a:moveTo>
                      <a:pt x="14" y="0"/>
                    </a:moveTo>
                    <a:cubicBezTo>
                      <a:pt x="0" y="22"/>
                      <a:pt x="0" y="22"/>
                      <a:pt x="0" y="22"/>
                    </a:cubicBezTo>
                    <a:cubicBezTo>
                      <a:pt x="5" y="21"/>
                      <a:pt x="14" y="0"/>
                      <a:pt x="14" y="0"/>
                    </a:cubicBezTo>
                  </a:path>
                </a:pathLst>
              </a:custGeom>
              <a:solidFill>
                <a:srgbClr val="74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8" name="Freeform 922"/>
              <p:cNvSpPr>
                <a:spLocks/>
              </p:cNvSpPr>
              <p:nvPr/>
            </p:nvSpPr>
            <p:spPr bwMode="auto">
              <a:xfrm>
                <a:off x="4524" y="1097"/>
                <a:ext cx="103" cy="62"/>
              </a:xfrm>
              <a:custGeom>
                <a:avLst/>
                <a:gdLst>
                  <a:gd name="T0" fmla="*/ 52 w 75"/>
                  <a:gd name="T1" fmla="*/ 24 h 46"/>
                  <a:gd name="T2" fmla="*/ 15 w 75"/>
                  <a:gd name="T3" fmla="*/ 1 h 46"/>
                  <a:gd name="T4" fmla="*/ 9 w 75"/>
                  <a:gd name="T5" fmla="*/ 0 h 46"/>
                  <a:gd name="T6" fmla="*/ 3 w 75"/>
                  <a:gd name="T7" fmla="*/ 4 h 46"/>
                  <a:gd name="T8" fmla="*/ 6 w 75"/>
                  <a:gd name="T9" fmla="*/ 16 h 46"/>
                  <a:gd name="T10" fmla="*/ 51 w 75"/>
                  <a:gd name="T11" fmla="*/ 44 h 46"/>
                  <a:gd name="T12" fmla="*/ 58 w 75"/>
                  <a:gd name="T13" fmla="*/ 45 h 46"/>
                  <a:gd name="T14" fmla="*/ 64 w 75"/>
                  <a:gd name="T15" fmla="*/ 40 h 46"/>
                  <a:gd name="T16" fmla="*/ 75 w 75"/>
                  <a:gd name="T17" fmla="*/ 14 h 46"/>
                  <a:gd name="T18" fmla="*/ 59 w 75"/>
                  <a:gd name="T19" fmla="*/ 6 h 46"/>
                  <a:gd name="T20" fmla="*/ 52 w 75"/>
                  <a:gd name="T21"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6">
                    <a:moveTo>
                      <a:pt x="52" y="24"/>
                    </a:moveTo>
                    <a:cubicBezTo>
                      <a:pt x="40" y="17"/>
                      <a:pt x="15" y="1"/>
                      <a:pt x="15" y="1"/>
                    </a:cubicBezTo>
                    <a:cubicBezTo>
                      <a:pt x="13" y="0"/>
                      <a:pt x="11" y="0"/>
                      <a:pt x="9" y="0"/>
                    </a:cubicBezTo>
                    <a:cubicBezTo>
                      <a:pt x="6" y="1"/>
                      <a:pt x="4" y="2"/>
                      <a:pt x="3" y="4"/>
                    </a:cubicBezTo>
                    <a:cubicBezTo>
                      <a:pt x="0" y="8"/>
                      <a:pt x="2" y="14"/>
                      <a:pt x="6" y="16"/>
                    </a:cubicBezTo>
                    <a:cubicBezTo>
                      <a:pt x="51" y="44"/>
                      <a:pt x="51" y="44"/>
                      <a:pt x="51" y="44"/>
                    </a:cubicBezTo>
                    <a:cubicBezTo>
                      <a:pt x="53" y="46"/>
                      <a:pt x="56" y="46"/>
                      <a:pt x="58" y="45"/>
                    </a:cubicBezTo>
                    <a:cubicBezTo>
                      <a:pt x="61" y="45"/>
                      <a:pt x="63" y="43"/>
                      <a:pt x="64" y="40"/>
                    </a:cubicBezTo>
                    <a:cubicBezTo>
                      <a:pt x="75" y="14"/>
                      <a:pt x="75" y="14"/>
                      <a:pt x="75" y="14"/>
                    </a:cubicBezTo>
                    <a:cubicBezTo>
                      <a:pt x="59" y="6"/>
                      <a:pt x="59" y="6"/>
                      <a:pt x="59" y="6"/>
                    </a:cubicBezTo>
                    <a:cubicBezTo>
                      <a:pt x="57" y="12"/>
                      <a:pt x="54" y="19"/>
                      <a:pt x="52" y="24"/>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9" name="Freeform 923"/>
              <p:cNvSpPr>
                <a:spLocks/>
              </p:cNvSpPr>
              <p:nvPr/>
            </p:nvSpPr>
            <p:spPr bwMode="auto">
              <a:xfrm>
                <a:off x="4605" y="1079"/>
                <a:ext cx="33" cy="37"/>
              </a:xfrm>
              <a:custGeom>
                <a:avLst/>
                <a:gdLst>
                  <a:gd name="T0" fmla="*/ 17 w 24"/>
                  <a:gd name="T1" fmla="*/ 1 h 27"/>
                  <a:gd name="T2" fmla="*/ 12 w 24"/>
                  <a:gd name="T3" fmla="*/ 1 h 27"/>
                  <a:gd name="T4" fmla="*/ 6 w 24"/>
                  <a:gd name="T5" fmla="*/ 6 h 27"/>
                  <a:gd name="T6" fmla="*/ 0 w 24"/>
                  <a:gd name="T7" fmla="*/ 19 h 27"/>
                  <a:gd name="T8" fmla="*/ 16 w 24"/>
                  <a:gd name="T9" fmla="*/ 27 h 27"/>
                  <a:gd name="T10" fmla="*/ 22 w 24"/>
                  <a:gd name="T11" fmla="*/ 13 h 27"/>
                  <a:gd name="T12" fmla="*/ 17 w 24"/>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17" y="1"/>
                    </a:moveTo>
                    <a:cubicBezTo>
                      <a:pt x="15" y="1"/>
                      <a:pt x="14" y="0"/>
                      <a:pt x="12" y="1"/>
                    </a:cubicBezTo>
                    <a:cubicBezTo>
                      <a:pt x="9" y="1"/>
                      <a:pt x="7" y="3"/>
                      <a:pt x="6" y="6"/>
                    </a:cubicBezTo>
                    <a:cubicBezTo>
                      <a:pt x="6" y="6"/>
                      <a:pt x="3" y="12"/>
                      <a:pt x="0" y="19"/>
                    </a:cubicBezTo>
                    <a:cubicBezTo>
                      <a:pt x="16" y="27"/>
                      <a:pt x="16" y="27"/>
                      <a:pt x="16" y="27"/>
                    </a:cubicBezTo>
                    <a:cubicBezTo>
                      <a:pt x="22" y="13"/>
                      <a:pt x="22" y="13"/>
                      <a:pt x="22" y="13"/>
                    </a:cubicBezTo>
                    <a:cubicBezTo>
                      <a:pt x="24" y="8"/>
                      <a:pt x="21" y="3"/>
                      <a:pt x="17" y="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0" name="Oval 924"/>
              <p:cNvSpPr>
                <a:spLocks noChangeArrowheads="1"/>
              </p:cNvSpPr>
              <p:nvPr/>
            </p:nvSpPr>
            <p:spPr bwMode="auto">
              <a:xfrm>
                <a:off x="4465" y="1019"/>
                <a:ext cx="71" cy="71"/>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1" name="Freeform 925"/>
              <p:cNvSpPr>
                <a:spLocks/>
              </p:cNvSpPr>
              <p:nvPr/>
            </p:nvSpPr>
            <p:spPr bwMode="auto">
              <a:xfrm>
                <a:off x="4497" y="1222"/>
                <a:ext cx="61" cy="201"/>
              </a:xfrm>
              <a:custGeom>
                <a:avLst/>
                <a:gdLst>
                  <a:gd name="T0" fmla="*/ 45 w 45"/>
                  <a:gd name="T1" fmla="*/ 147 h 147"/>
                  <a:gd name="T2" fmla="*/ 16 w 45"/>
                  <a:gd name="T3" fmla="*/ 147 h 147"/>
                  <a:gd name="T4" fmla="*/ 0 w 45"/>
                  <a:gd name="T5" fmla="*/ 5 h 147"/>
                  <a:gd name="T6" fmla="*/ 36 w 45"/>
                  <a:gd name="T7" fmla="*/ 0 h 147"/>
                  <a:gd name="T8" fmla="*/ 45 w 45"/>
                  <a:gd name="T9" fmla="*/ 147 h 147"/>
                </a:gdLst>
                <a:ahLst/>
                <a:cxnLst>
                  <a:cxn ang="0">
                    <a:pos x="T0" y="T1"/>
                  </a:cxn>
                  <a:cxn ang="0">
                    <a:pos x="T2" y="T3"/>
                  </a:cxn>
                  <a:cxn ang="0">
                    <a:pos x="T4" y="T5"/>
                  </a:cxn>
                  <a:cxn ang="0">
                    <a:pos x="T6" y="T7"/>
                  </a:cxn>
                  <a:cxn ang="0">
                    <a:pos x="T8" y="T9"/>
                  </a:cxn>
                </a:cxnLst>
                <a:rect l="0" t="0" r="r" b="b"/>
                <a:pathLst>
                  <a:path w="45" h="147">
                    <a:moveTo>
                      <a:pt x="45" y="147"/>
                    </a:moveTo>
                    <a:cubicBezTo>
                      <a:pt x="16" y="147"/>
                      <a:pt x="16" y="147"/>
                      <a:pt x="16" y="147"/>
                    </a:cubicBezTo>
                    <a:cubicBezTo>
                      <a:pt x="16" y="86"/>
                      <a:pt x="0" y="6"/>
                      <a:pt x="0" y="5"/>
                    </a:cubicBezTo>
                    <a:cubicBezTo>
                      <a:pt x="36" y="0"/>
                      <a:pt x="36" y="0"/>
                      <a:pt x="36" y="0"/>
                    </a:cubicBezTo>
                    <a:cubicBezTo>
                      <a:pt x="37" y="2"/>
                      <a:pt x="45" y="83"/>
                      <a:pt x="45" y="14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2" name="Freeform 926"/>
              <p:cNvSpPr>
                <a:spLocks/>
              </p:cNvSpPr>
              <p:nvPr/>
            </p:nvSpPr>
            <p:spPr bwMode="auto">
              <a:xfrm>
                <a:off x="4453" y="1226"/>
                <a:ext cx="49" cy="195"/>
              </a:xfrm>
              <a:custGeom>
                <a:avLst/>
                <a:gdLst>
                  <a:gd name="T0" fmla="*/ 49 w 49"/>
                  <a:gd name="T1" fmla="*/ 0 h 195"/>
                  <a:gd name="T2" fmla="*/ 39 w 49"/>
                  <a:gd name="T3" fmla="*/ 195 h 195"/>
                  <a:gd name="T4" fmla="*/ 0 w 49"/>
                  <a:gd name="T5" fmla="*/ 195 h 195"/>
                  <a:gd name="T6" fmla="*/ 0 w 49"/>
                  <a:gd name="T7" fmla="*/ 0 h 195"/>
                  <a:gd name="T8" fmla="*/ 49 w 49"/>
                  <a:gd name="T9" fmla="*/ 0 h 195"/>
                </a:gdLst>
                <a:ahLst/>
                <a:cxnLst>
                  <a:cxn ang="0">
                    <a:pos x="T0" y="T1"/>
                  </a:cxn>
                  <a:cxn ang="0">
                    <a:pos x="T2" y="T3"/>
                  </a:cxn>
                  <a:cxn ang="0">
                    <a:pos x="T4" y="T5"/>
                  </a:cxn>
                  <a:cxn ang="0">
                    <a:pos x="T6" y="T7"/>
                  </a:cxn>
                  <a:cxn ang="0">
                    <a:pos x="T8" y="T9"/>
                  </a:cxn>
                </a:cxnLst>
                <a:rect l="0" t="0" r="r" b="b"/>
                <a:pathLst>
                  <a:path w="49" h="195">
                    <a:moveTo>
                      <a:pt x="49" y="0"/>
                    </a:moveTo>
                    <a:lnTo>
                      <a:pt x="39" y="195"/>
                    </a:lnTo>
                    <a:lnTo>
                      <a:pt x="0" y="195"/>
                    </a:lnTo>
                    <a:lnTo>
                      <a:pt x="0"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3" name="Freeform 927"/>
              <p:cNvSpPr>
                <a:spLocks/>
              </p:cNvSpPr>
              <p:nvPr/>
            </p:nvSpPr>
            <p:spPr bwMode="auto">
              <a:xfrm>
                <a:off x="4453" y="1226"/>
                <a:ext cx="49" cy="195"/>
              </a:xfrm>
              <a:custGeom>
                <a:avLst/>
                <a:gdLst>
                  <a:gd name="T0" fmla="*/ 49 w 49"/>
                  <a:gd name="T1" fmla="*/ 0 h 195"/>
                  <a:gd name="T2" fmla="*/ 39 w 49"/>
                  <a:gd name="T3" fmla="*/ 195 h 195"/>
                  <a:gd name="T4" fmla="*/ 0 w 49"/>
                  <a:gd name="T5" fmla="*/ 195 h 195"/>
                  <a:gd name="T6" fmla="*/ 0 w 49"/>
                  <a:gd name="T7" fmla="*/ 0 h 195"/>
                  <a:gd name="T8" fmla="*/ 49 w 49"/>
                  <a:gd name="T9" fmla="*/ 0 h 195"/>
                </a:gdLst>
                <a:ahLst/>
                <a:cxnLst>
                  <a:cxn ang="0">
                    <a:pos x="T0" y="T1"/>
                  </a:cxn>
                  <a:cxn ang="0">
                    <a:pos x="T2" y="T3"/>
                  </a:cxn>
                  <a:cxn ang="0">
                    <a:pos x="T4" y="T5"/>
                  </a:cxn>
                  <a:cxn ang="0">
                    <a:pos x="T6" y="T7"/>
                  </a:cxn>
                  <a:cxn ang="0">
                    <a:pos x="T8" y="T9"/>
                  </a:cxn>
                </a:cxnLst>
                <a:rect l="0" t="0" r="r" b="b"/>
                <a:pathLst>
                  <a:path w="49" h="195">
                    <a:moveTo>
                      <a:pt x="49" y="0"/>
                    </a:moveTo>
                    <a:lnTo>
                      <a:pt x="39" y="195"/>
                    </a:lnTo>
                    <a:lnTo>
                      <a:pt x="0" y="195"/>
                    </a:lnTo>
                    <a:lnTo>
                      <a:pt x="0" y="0"/>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4" name="Freeform 928"/>
              <p:cNvSpPr>
                <a:spLocks/>
              </p:cNvSpPr>
              <p:nvPr/>
            </p:nvSpPr>
            <p:spPr bwMode="auto">
              <a:xfrm>
                <a:off x="4477" y="1095"/>
                <a:ext cx="43" cy="28"/>
              </a:xfrm>
              <a:custGeom>
                <a:avLst/>
                <a:gdLst>
                  <a:gd name="T0" fmla="*/ 0 w 31"/>
                  <a:gd name="T1" fmla="*/ 0 h 20"/>
                  <a:gd name="T2" fmla="*/ 16 w 31"/>
                  <a:gd name="T3" fmla="*/ 6 h 20"/>
                  <a:gd name="T4" fmla="*/ 31 w 31"/>
                  <a:gd name="T5" fmla="*/ 0 h 20"/>
                  <a:gd name="T6" fmla="*/ 31 w 31"/>
                  <a:gd name="T7" fmla="*/ 6 h 20"/>
                  <a:gd name="T8" fmla="*/ 16 w 31"/>
                  <a:gd name="T9" fmla="*/ 20 h 20"/>
                  <a:gd name="T10" fmla="*/ 0 w 31"/>
                  <a:gd name="T11" fmla="*/ 8 h 20"/>
                  <a:gd name="T12" fmla="*/ 0 w 3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 h="20">
                    <a:moveTo>
                      <a:pt x="0" y="0"/>
                    </a:moveTo>
                    <a:cubicBezTo>
                      <a:pt x="4" y="4"/>
                      <a:pt x="10" y="6"/>
                      <a:pt x="16" y="6"/>
                    </a:cubicBezTo>
                    <a:cubicBezTo>
                      <a:pt x="22" y="6"/>
                      <a:pt x="27" y="4"/>
                      <a:pt x="31" y="0"/>
                    </a:cubicBezTo>
                    <a:cubicBezTo>
                      <a:pt x="31" y="6"/>
                      <a:pt x="31" y="6"/>
                      <a:pt x="31" y="6"/>
                    </a:cubicBezTo>
                    <a:cubicBezTo>
                      <a:pt x="16" y="20"/>
                      <a:pt x="16" y="20"/>
                      <a:pt x="16" y="20"/>
                    </a:cubicBezTo>
                    <a:cubicBezTo>
                      <a:pt x="0" y="8"/>
                      <a:pt x="0" y="8"/>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5" name="Freeform 929"/>
              <p:cNvSpPr>
                <a:spLocks/>
              </p:cNvSpPr>
              <p:nvPr/>
            </p:nvSpPr>
            <p:spPr bwMode="auto">
              <a:xfrm>
                <a:off x="4450" y="1094"/>
                <a:ext cx="99" cy="153"/>
              </a:xfrm>
              <a:custGeom>
                <a:avLst/>
                <a:gdLst>
                  <a:gd name="T0" fmla="*/ 20 w 72"/>
                  <a:gd name="T1" fmla="*/ 0 h 112"/>
                  <a:gd name="T2" fmla="*/ 6 w 72"/>
                  <a:gd name="T3" fmla="*/ 3 h 112"/>
                  <a:gd name="T4" fmla="*/ 2 w 72"/>
                  <a:gd name="T5" fmla="*/ 8 h 112"/>
                  <a:gd name="T6" fmla="*/ 0 w 72"/>
                  <a:gd name="T7" fmla="*/ 112 h 112"/>
                  <a:gd name="T8" fmla="*/ 72 w 72"/>
                  <a:gd name="T9" fmla="*/ 107 h 112"/>
                  <a:gd name="T10" fmla="*/ 70 w 72"/>
                  <a:gd name="T11" fmla="*/ 8 h 112"/>
                  <a:gd name="T12" fmla="*/ 66 w 72"/>
                  <a:gd name="T13" fmla="*/ 3 h 112"/>
                  <a:gd name="T14" fmla="*/ 52 w 72"/>
                  <a:gd name="T15" fmla="*/ 0 h 112"/>
                  <a:gd name="T16" fmla="*/ 36 w 72"/>
                  <a:gd name="T17" fmla="*/ 15 h 112"/>
                  <a:gd name="T18" fmla="*/ 20 w 7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2">
                    <a:moveTo>
                      <a:pt x="20" y="0"/>
                    </a:moveTo>
                    <a:cubicBezTo>
                      <a:pt x="6" y="3"/>
                      <a:pt x="6" y="3"/>
                      <a:pt x="6" y="3"/>
                    </a:cubicBezTo>
                    <a:cubicBezTo>
                      <a:pt x="2" y="3"/>
                      <a:pt x="2" y="5"/>
                      <a:pt x="2" y="8"/>
                    </a:cubicBezTo>
                    <a:cubicBezTo>
                      <a:pt x="0" y="112"/>
                      <a:pt x="0" y="112"/>
                      <a:pt x="0" y="112"/>
                    </a:cubicBezTo>
                    <a:cubicBezTo>
                      <a:pt x="72" y="107"/>
                      <a:pt x="72" y="107"/>
                      <a:pt x="72" y="107"/>
                    </a:cubicBezTo>
                    <a:cubicBezTo>
                      <a:pt x="70" y="8"/>
                      <a:pt x="70" y="8"/>
                      <a:pt x="70" y="8"/>
                    </a:cubicBezTo>
                    <a:cubicBezTo>
                      <a:pt x="70" y="5"/>
                      <a:pt x="69" y="3"/>
                      <a:pt x="66" y="3"/>
                    </a:cubicBezTo>
                    <a:cubicBezTo>
                      <a:pt x="52" y="0"/>
                      <a:pt x="52" y="0"/>
                      <a:pt x="52" y="0"/>
                    </a:cubicBezTo>
                    <a:cubicBezTo>
                      <a:pt x="36" y="15"/>
                      <a:pt x="36" y="15"/>
                      <a:pt x="36" y="15"/>
                    </a:cubicBezTo>
                    <a:cubicBezTo>
                      <a:pt x="20" y="0"/>
                      <a:pt x="20" y="0"/>
                      <a:pt x="20"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6" name="Freeform 930"/>
              <p:cNvSpPr>
                <a:spLocks/>
              </p:cNvSpPr>
              <p:nvPr/>
            </p:nvSpPr>
            <p:spPr bwMode="auto">
              <a:xfrm>
                <a:off x="4384" y="1097"/>
                <a:ext cx="89" cy="90"/>
              </a:xfrm>
              <a:custGeom>
                <a:avLst/>
                <a:gdLst>
                  <a:gd name="T0" fmla="*/ 24 w 65"/>
                  <a:gd name="T1" fmla="*/ 41 h 66"/>
                  <a:gd name="T2" fmla="*/ 60 w 65"/>
                  <a:gd name="T3" fmla="*/ 16 h 66"/>
                  <a:gd name="T4" fmla="*/ 62 w 65"/>
                  <a:gd name="T5" fmla="*/ 4 h 66"/>
                  <a:gd name="T6" fmla="*/ 50 w 65"/>
                  <a:gd name="T7" fmla="*/ 2 h 66"/>
                  <a:gd name="T8" fmla="*/ 3 w 65"/>
                  <a:gd name="T9" fmla="*/ 34 h 66"/>
                  <a:gd name="T10" fmla="*/ 0 w 65"/>
                  <a:gd name="T11" fmla="*/ 42 h 66"/>
                  <a:gd name="T12" fmla="*/ 4 w 65"/>
                  <a:gd name="T13" fmla="*/ 49 h 66"/>
                  <a:gd name="T14" fmla="*/ 31 w 65"/>
                  <a:gd name="T15" fmla="*/ 66 h 66"/>
                  <a:gd name="T16" fmla="*/ 42 w 65"/>
                  <a:gd name="T17" fmla="*/ 52 h 66"/>
                  <a:gd name="T18" fmla="*/ 24 w 65"/>
                  <a:gd name="T1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24" y="41"/>
                    </a:moveTo>
                    <a:cubicBezTo>
                      <a:pt x="37" y="32"/>
                      <a:pt x="60" y="16"/>
                      <a:pt x="60" y="16"/>
                    </a:cubicBezTo>
                    <a:cubicBezTo>
                      <a:pt x="64" y="14"/>
                      <a:pt x="65" y="8"/>
                      <a:pt x="62" y="4"/>
                    </a:cubicBezTo>
                    <a:cubicBezTo>
                      <a:pt x="59" y="0"/>
                      <a:pt x="54" y="0"/>
                      <a:pt x="50" y="2"/>
                    </a:cubicBezTo>
                    <a:cubicBezTo>
                      <a:pt x="3" y="34"/>
                      <a:pt x="3" y="34"/>
                      <a:pt x="3" y="34"/>
                    </a:cubicBezTo>
                    <a:cubicBezTo>
                      <a:pt x="1" y="36"/>
                      <a:pt x="0" y="39"/>
                      <a:pt x="0" y="42"/>
                    </a:cubicBezTo>
                    <a:cubicBezTo>
                      <a:pt x="0" y="45"/>
                      <a:pt x="1" y="47"/>
                      <a:pt x="4" y="49"/>
                    </a:cubicBezTo>
                    <a:cubicBezTo>
                      <a:pt x="31" y="66"/>
                      <a:pt x="31" y="66"/>
                      <a:pt x="31" y="66"/>
                    </a:cubicBezTo>
                    <a:cubicBezTo>
                      <a:pt x="42" y="52"/>
                      <a:pt x="42" y="52"/>
                      <a:pt x="42" y="52"/>
                    </a:cubicBezTo>
                    <a:cubicBezTo>
                      <a:pt x="36" y="49"/>
                      <a:pt x="30" y="45"/>
                      <a:pt x="24" y="41"/>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7" name="Freeform 931"/>
              <p:cNvSpPr>
                <a:spLocks/>
              </p:cNvSpPr>
              <p:nvPr/>
            </p:nvSpPr>
            <p:spPr bwMode="auto">
              <a:xfrm>
                <a:off x="4427" y="1168"/>
                <a:ext cx="35" cy="33"/>
              </a:xfrm>
              <a:custGeom>
                <a:avLst/>
                <a:gdLst>
                  <a:gd name="T0" fmla="*/ 24 w 26"/>
                  <a:gd name="T1" fmla="*/ 18 h 24"/>
                  <a:gd name="T2" fmla="*/ 21 w 26"/>
                  <a:gd name="T3" fmla="*/ 6 h 24"/>
                  <a:gd name="T4" fmla="*/ 11 w 26"/>
                  <a:gd name="T5" fmla="*/ 0 h 24"/>
                  <a:gd name="T6" fmla="*/ 0 w 26"/>
                  <a:gd name="T7" fmla="*/ 14 h 24"/>
                  <a:gd name="T8" fmla="*/ 12 w 26"/>
                  <a:gd name="T9" fmla="*/ 21 h 24"/>
                  <a:gd name="T10" fmla="*/ 24 w 26"/>
                  <a:gd name="T11" fmla="*/ 18 h 24"/>
                </a:gdLst>
                <a:ahLst/>
                <a:cxnLst>
                  <a:cxn ang="0">
                    <a:pos x="T0" y="T1"/>
                  </a:cxn>
                  <a:cxn ang="0">
                    <a:pos x="T2" y="T3"/>
                  </a:cxn>
                  <a:cxn ang="0">
                    <a:pos x="T4" y="T5"/>
                  </a:cxn>
                  <a:cxn ang="0">
                    <a:pos x="T6" y="T7"/>
                  </a:cxn>
                  <a:cxn ang="0">
                    <a:pos x="T8" y="T9"/>
                  </a:cxn>
                  <a:cxn ang="0">
                    <a:pos x="T10" y="T11"/>
                  </a:cxn>
                </a:cxnLst>
                <a:rect l="0" t="0" r="r" b="b"/>
                <a:pathLst>
                  <a:path w="26" h="24">
                    <a:moveTo>
                      <a:pt x="24" y="18"/>
                    </a:moveTo>
                    <a:cubicBezTo>
                      <a:pt x="26" y="14"/>
                      <a:pt x="25" y="9"/>
                      <a:pt x="21" y="6"/>
                    </a:cubicBezTo>
                    <a:cubicBezTo>
                      <a:pt x="21" y="6"/>
                      <a:pt x="17" y="4"/>
                      <a:pt x="11" y="0"/>
                    </a:cubicBezTo>
                    <a:cubicBezTo>
                      <a:pt x="0" y="14"/>
                      <a:pt x="0" y="14"/>
                      <a:pt x="0" y="14"/>
                    </a:cubicBezTo>
                    <a:cubicBezTo>
                      <a:pt x="12" y="21"/>
                      <a:pt x="12" y="21"/>
                      <a:pt x="12" y="21"/>
                    </a:cubicBezTo>
                    <a:cubicBezTo>
                      <a:pt x="16" y="24"/>
                      <a:pt x="21" y="22"/>
                      <a:pt x="24" y="18"/>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8" name="Freeform 932"/>
              <p:cNvSpPr>
                <a:spLocks/>
              </p:cNvSpPr>
              <p:nvPr/>
            </p:nvSpPr>
            <p:spPr bwMode="auto">
              <a:xfrm>
                <a:off x="4462" y="1016"/>
                <a:ext cx="77" cy="63"/>
              </a:xfrm>
              <a:custGeom>
                <a:avLst/>
                <a:gdLst>
                  <a:gd name="T0" fmla="*/ 27 w 56"/>
                  <a:gd name="T1" fmla="*/ 0 h 46"/>
                  <a:gd name="T2" fmla="*/ 28 w 56"/>
                  <a:gd name="T3" fmla="*/ 2 h 46"/>
                  <a:gd name="T4" fmla="*/ 29 w 56"/>
                  <a:gd name="T5" fmla="*/ 0 h 46"/>
                  <a:gd name="T6" fmla="*/ 56 w 56"/>
                  <a:gd name="T7" fmla="*/ 26 h 46"/>
                  <a:gd name="T8" fmla="*/ 49 w 56"/>
                  <a:gd name="T9" fmla="*/ 46 h 46"/>
                  <a:gd name="T10" fmla="*/ 49 w 56"/>
                  <a:gd name="T11" fmla="*/ 19 h 46"/>
                  <a:gd name="T12" fmla="*/ 48 w 56"/>
                  <a:gd name="T13" fmla="*/ 19 h 46"/>
                  <a:gd name="T14" fmla="*/ 8 w 56"/>
                  <a:gd name="T15" fmla="*/ 19 h 46"/>
                  <a:gd name="T16" fmla="*/ 8 w 56"/>
                  <a:gd name="T17" fmla="*/ 19 h 46"/>
                  <a:gd name="T18" fmla="*/ 8 w 56"/>
                  <a:gd name="T19" fmla="*/ 46 h 46"/>
                  <a:gd name="T20" fmla="*/ 0 w 56"/>
                  <a:gd name="T21" fmla="*/ 26 h 46"/>
                  <a:gd name="T22" fmla="*/ 27 w 56"/>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6">
                    <a:moveTo>
                      <a:pt x="27" y="0"/>
                    </a:moveTo>
                    <a:cubicBezTo>
                      <a:pt x="28" y="2"/>
                      <a:pt x="28" y="2"/>
                      <a:pt x="28" y="2"/>
                    </a:cubicBezTo>
                    <a:cubicBezTo>
                      <a:pt x="29" y="0"/>
                      <a:pt x="29" y="0"/>
                      <a:pt x="29" y="0"/>
                    </a:cubicBezTo>
                    <a:cubicBezTo>
                      <a:pt x="45" y="0"/>
                      <a:pt x="56" y="13"/>
                      <a:pt x="56" y="26"/>
                    </a:cubicBezTo>
                    <a:cubicBezTo>
                      <a:pt x="56" y="40"/>
                      <a:pt x="49" y="46"/>
                      <a:pt x="49" y="46"/>
                    </a:cubicBezTo>
                    <a:cubicBezTo>
                      <a:pt x="49" y="19"/>
                      <a:pt x="49" y="19"/>
                      <a:pt x="49" y="19"/>
                    </a:cubicBezTo>
                    <a:cubicBezTo>
                      <a:pt x="48" y="19"/>
                      <a:pt x="48" y="19"/>
                      <a:pt x="48" y="19"/>
                    </a:cubicBezTo>
                    <a:cubicBezTo>
                      <a:pt x="8" y="19"/>
                      <a:pt x="8" y="19"/>
                      <a:pt x="8" y="19"/>
                    </a:cubicBezTo>
                    <a:cubicBezTo>
                      <a:pt x="8" y="19"/>
                      <a:pt x="8" y="19"/>
                      <a:pt x="8" y="19"/>
                    </a:cubicBezTo>
                    <a:cubicBezTo>
                      <a:pt x="8" y="46"/>
                      <a:pt x="8" y="46"/>
                      <a:pt x="8" y="46"/>
                    </a:cubicBezTo>
                    <a:cubicBezTo>
                      <a:pt x="8" y="46"/>
                      <a:pt x="0" y="40"/>
                      <a:pt x="0" y="26"/>
                    </a:cubicBezTo>
                    <a:cubicBezTo>
                      <a:pt x="0" y="13"/>
                      <a:pt x="11" y="0"/>
                      <a:pt x="2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9" name="Freeform 933"/>
              <p:cNvSpPr>
                <a:spLocks/>
              </p:cNvSpPr>
              <p:nvPr/>
            </p:nvSpPr>
            <p:spPr bwMode="auto">
              <a:xfrm>
                <a:off x="4487" y="1226"/>
                <a:ext cx="53" cy="7"/>
              </a:xfrm>
              <a:custGeom>
                <a:avLst/>
                <a:gdLst>
                  <a:gd name="T0" fmla="*/ 31 w 39"/>
                  <a:gd name="T1" fmla="*/ 0 h 5"/>
                  <a:gd name="T2" fmla="*/ 0 w 39"/>
                  <a:gd name="T3" fmla="*/ 5 h 5"/>
                  <a:gd name="T4" fmla="*/ 39 w 39"/>
                  <a:gd name="T5" fmla="*/ 1 h 5"/>
                  <a:gd name="T6" fmla="*/ 31 w 39"/>
                  <a:gd name="T7" fmla="*/ 0 h 5"/>
                </a:gdLst>
                <a:ahLst/>
                <a:cxnLst>
                  <a:cxn ang="0">
                    <a:pos x="T0" y="T1"/>
                  </a:cxn>
                  <a:cxn ang="0">
                    <a:pos x="T2" y="T3"/>
                  </a:cxn>
                  <a:cxn ang="0">
                    <a:pos x="T4" y="T5"/>
                  </a:cxn>
                  <a:cxn ang="0">
                    <a:pos x="T6" y="T7"/>
                  </a:cxn>
                </a:cxnLst>
                <a:rect l="0" t="0" r="r" b="b"/>
                <a:pathLst>
                  <a:path w="39" h="5">
                    <a:moveTo>
                      <a:pt x="31" y="0"/>
                    </a:moveTo>
                    <a:cubicBezTo>
                      <a:pt x="20" y="0"/>
                      <a:pt x="0" y="5"/>
                      <a:pt x="0" y="5"/>
                    </a:cubicBezTo>
                    <a:cubicBezTo>
                      <a:pt x="39" y="1"/>
                      <a:pt x="39" y="1"/>
                      <a:pt x="39" y="1"/>
                    </a:cubicBezTo>
                    <a:cubicBezTo>
                      <a:pt x="37" y="0"/>
                      <a:pt x="35" y="0"/>
                      <a:pt x="31"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0" name="Freeform 934"/>
              <p:cNvSpPr>
                <a:spLocks/>
              </p:cNvSpPr>
              <p:nvPr/>
            </p:nvSpPr>
            <p:spPr bwMode="auto">
              <a:xfrm>
                <a:off x="5552" y="1500"/>
                <a:ext cx="115" cy="90"/>
              </a:xfrm>
              <a:custGeom>
                <a:avLst/>
                <a:gdLst>
                  <a:gd name="T0" fmla="*/ 115 w 115"/>
                  <a:gd name="T1" fmla="*/ 90 h 90"/>
                  <a:gd name="T2" fmla="*/ 0 w 115"/>
                  <a:gd name="T3" fmla="*/ 90 h 90"/>
                  <a:gd name="T4" fmla="*/ 0 w 115"/>
                  <a:gd name="T5" fmla="*/ 0 h 90"/>
                  <a:gd name="T6" fmla="*/ 115 w 115"/>
                  <a:gd name="T7" fmla="*/ 0 h 90"/>
                  <a:gd name="T8" fmla="*/ 83 w 115"/>
                  <a:gd name="T9" fmla="*/ 45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5"/>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1" name="Freeform 935"/>
              <p:cNvSpPr>
                <a:spLocks/>
              </p:cNvSpPr>
              <p:nvPr/>
            </p:nvSpPr>
            <p:spPr bwMode="auto">
              <a:xfrm>
                <a:off x="5552" y="1462"/>
                <a:ext cx="56" cy="128"/>
              </a:xfrm>
              <a:custGeom>
                <a:avLst/>
                <a:gdLst>
                  <a:gd name="T0" fmla="*/ 56 w 56"/>
                  <a:gd name="T1" fmla="*/ 90 h 128"/>
                  <a:gd name="T2" fmla="*/ 0 w 56"/>
                  <a:gd name="T3" fmla="*/ 128 h 128"/>
                  <a:gd name="T4" fmla="*/ 0 w 56"/>
                  <a:gd name="T5" fmla="*/ 38 h 128"/>
                  <a:gd name="T6" fmla="*/ 56 w 56"/>
                  <a:gd name="T7" fmla="*/ 0 h 128"/>
                  <a:gd name="T8" fmla="*/ 56 w 56"/>
                  <a:gd name="T9" fmla="*/ 90 h 128"/>
                </a:gdLst>
                <a:ahLst/>
                <a:cxnLst>
                  <a:cxn ang="0">
                    <a:pos x="T0" y="T1"/>
                  </a:cxn>
                  <a:cxn ang="0">
                    <a:pos x="T2" y="T3"/>
                  </a:cxn>
                  <a:cxn ang="0">
                    <a:pos x="T4" y="T5"/>
                  </a:cxn>
                  <a:cxn ang="0">
                    <a:pos x="T6" y="T7"/>
                  </a:cxn>
                  <a:cxn ang="0">
                    <a:pos x="T8" y="T9"/>
                  </a:cxn>
                </a:cxnLst>
                <a:rect l="0" t="0" r="r" b="b"/>
                <a:pathLst>
                  <a:path w="56" h="128">
                    <a:moveTo>
                      <a:pt x="56" y="90"/>
                    </a:moveTo>
                    <a:lnTo>
                      <a:pt x="0" y="128"/>
                    </a:lnTo>
                    <a:lnTo>
                      <a:pt x="0" y="38"/>
                    </a:lnTo>
                    <a:lnTo>
                      <a:pt x="56" y="0"/>
                    </a:lnTo>
                    <a:lnTo>
                      <a:pt x="56"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2" name="Freeform 936"/>
              <p:cNvSpPr>
                <a:spLocks/>
              </p:cNvSpPr>
              <p:nvPr/>
            </p:nvSpPr>
            <p:spPr bwMode="auto">
              <a:xfrm>
                <a:off x="5126" y="1500"/>
                <a:ext cx="115" cy="90"/>
              </a:xfrm>
              <a:custGeom>
                <a:avLst/>
                <a:gdLst>
                  <a:gd name="T0" fmla="*/ 0 w 115"/>
                  <a:gd name="T1" fmla="*/ 90 h 90"/>
                  <a:gd name="T2" fmla="*/ 115 w 115"/>
                  <a:gd name="T3" fmla="*/ 90 h 90"/>
                  <a:gd name="T4" fmla="*/ 115 w 115"/>
                  <a:gd name="T5" fmla="*/ 0 h 90"/>
                  <a:gd name="T6" fmla="*/ 0 w 115"/>
                  <a:gd name="T7" fmla="*/ 0 h 90"/>
                  <a:gd name="T8" fmla="*/ 32 w 115"/>
                  <a:gd name="T9" fmla="*/ 45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2" y="45"/>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3" name="Freeform 937"/>
              <p:cNvSpPr>
                <a:spLocks/>
              </p:cNvSpPr>
              <p:nvPr/>
            </p:nvSpPr>
            <p:spPr bwMode="auto">
              <a:xfrm>
                <a:off x="5184" y="1462"/>
                <a:ext cx="57" cy="128"/>
              </a:xfrm>
              <a:custGeom>
                <a:avLst/>
                <a:gdLst>
                  <a:gd name="T0" fmla="*/ 0 w 57"/>
                  <a:gd name="T1" fmla="*/ 90 h 128"/>
                  <a:gd name="T2" fmla="*/ 57 w 57"/>
                  <a:gd name="T3" fmla="*/ 128 h 128"/>
                  <a:gd name="T4" fmla="*/ 57 w 57"/>
                  <a:gd name="T5" fmla="*/ 38 h 128"/>
                  <a:gd name="T6" fmla="*/ 0 w 57"/>
                  <a:gd name="T7" fmla="*/ 0 h 128"/>
                  <a:gd name="T8" fmla="*/ 0 w 57"/>
                  <a:gd name="T9" fmla="*/ 90 h 128"/>
                </a:gdLst>
                <a:ahLst/>
                <a:cxnLst>
                  <a:cxn ang="0">
                    <a:pos x="T0" y="T1"/>
                  </a:cxn>
                  <a:cxn ang="0">
                    <a:pos x="T2" y="T3"/>
                  </a:cxn>
                  <a:cxn ang="0">
                    <a:pos x="T4" y="T5"/>
                  </a:cxn>
                  <a:cxn ang="0">
                    <a:pos x="T6" y="T7"/>
                  </a:cxn>
                  <a:cxn ang="0">
                    <a:pos x="T8" y="T9"/>
                  </a:cxn>
                </a:cxnLst>
                <a:rect l="0" t="0" r="r" b="b"/>
                <a:pathLst>
                  <a:path w="57" h="128">
                    <a:moveTo>
                      <a:pt x="0" y="90"/>
                    </a:moveTo>
                    <a:lnTo>
                      <a:pt x="57" y="128"/>
                    </a:lnTo>
                    <a:lnTo>
                      <a:pt x="57"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4" name="Rectangle 938"/>
              <p:cNvSpPr>
                <a:spLocks noChangeArrowheads="1"/>
              </p:cNvSpPr>
              <p:nvPr/>
            </p:nvSpPr>
            <p:spPr bwMode="auto">
              <a:xfrm>
                <a:off x="5184" y="1462"/>
                <a:ext cx="424" cy="90"/>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5" name="Freeform 939"/>
              <p:cNvSpPr>
                <a:spLocks noEditPoints="1"/>
              </p:cNvSpPr>
              <p:nvPr/>
            </p:nvSpPr>
            <p:spPr bwMode="auto">
              <a:xfrm>
                <a:off x="5217" y="1745"/>
                <a:ext cx="68" cy="74"/>
              </a:xfrm>
              <a:custGeom>
                <a:avLst/>
                <a:gdLst>
                  <a:gd name="T0" fmla="*/ 25 w 50"/>
                  <a:gd name="T1" fmla="*/ 54 h 54"/>
                  <a:gd name="T2" fmla="*/ 7 w 50"/>
                  <a:gd name="T3" fmla="*/ 47 h 54"/>
                  <a:gd name="T4" fmla="*/ 0 w 50"/>
                  <a:gd name="T5" fmla="*/ 27 h 54"/>
                  <a:gd name="T6" fmla="*/ 7 w 50"/>
                  <a:gd name="T7" fmla="*/ 7 h 54"/>
                  <a:gd name="T8" fmla="*/ 26 w 50"/>
                  <a:gd name="T9" fmla="*/ 0 h 54"/>
                  <a:gd name="T10" fmla="*/ 44 w 50"/>
                  <a:gd name="T11" fmla="*/ 7 h 54"/>
                  <a:gd name="T12" fmla="*/ 50 w 50"/>
                  <a:gd name="T13" fmla="*/ 26 h 54"/>
                  <a:gd name="T14" fmla="*/ 43 w 50"/>
                  <a:gd name="T15" fmla="*/ 46 h 54"/>
                  <a:gd name="T16" fmla="*/ 25 w 50"/>
                  <a:gd name="T17" fmla="*/ 54 h 54"/>
                  <a:gd name="T18" fmla="*/ 25 w 50"/>
                  <a:gd name="T19" fmla="*/ 7 h 54"/>
                  <a:gd name="T20" fmla="*/ 14 w 50"/>
                  <a:gd name="T21" fmla="*/ 13 h 54"/>
                  <a:gd name="T22" fmla="*/ 9 w 50"/>
                  <a:gd name="T23" fmla="*/ 27 h 54"/>
                  <a:gd name="T24" fmla="*/ 13 w 50"/>
                  <a:gd name="T25" fmla="*/ 41 h 54"/>
                  <a:gd name="T26" fmla="*/ 25 w 50"/>
                  <a:gd name="T27" fmla="*/ 46 h 54"/>
                  <a:gd name="T28" fmla="*/ 37 w 50"/>
                  <a:gd name="T29" fmla="*/ 41 h 54"/>
                  <a:gd name="T30" fmla="*/ 41 w 50"/>
                  <a:gd name="T31" fmla="*/ 27 h 54"/>
                  <a:gd name="T32" fmla="*/ 37 w 50"/>
                  <a:gd name="T33" fmla="*/ 13 h 54"/>
                  <a:gd name="T34" fmla="*/ 25 w 50"/>
                  <a:gd name="T35"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4">
                    <a:moveTo>
                      <a:pt x="25" y="54"/>
                    </a:moveTo>
                    <a:cubicBezTo>
                      <a:pt x="17" y="54"/>
                      <a:pt x="11" y="51"/>
                      <a:pt x="7" y="47"/>
                    </a:cubicBezTo>
                    <a:cubicBezTo>
                      <a:pt x="2" y="42"/>
                      <a:pt x="0" y="35"/>
                      <a:pt x="0" y="27"/>
                    </a:cubicBezTo>
                    <a:cubicBezTo>
                      <a:pt x="0" y="19"/>
                      <a:pt x="2" y="12"/>
                      <a:pt x="7" y="7"/>
                    </a:cubicBezTo>
                    <a:cubicBezTo>
                      <a:pt x="12" y="2"/>
                      <a:pt x="18" y="0"/>
                      <a:pt x="26" y="0"/>
                    </a:cubicBezTo>
                    <a:cubicBezTo>
                      <a:pt x="33" y="0"/>
                      <a:pt x="39" y="2"/>
                      <a:pt x="44" y="7"/>
                    </a:cubicBezTo>
                    <a:cubicBezTo>
                      <a:pt x="48" y="12"/>
                      <a:pt x="50" y="18"/>
                      <a:pt x="50" y="26"/>
                    </a:cubicBezTo>
                    <a:cubicBezTo>
                      <a:pt x="50" y="35"/>
                      <a:pt x="48" y="41"/>
                      <a:pt x="43" y="46"/>
                    </a:cubicBezTo>
                    <a:cubicBezTo>
                      <a:pt x="39" y="51"/>
                      <a:pt x="33" y="54"/>
                      <a:pt x="25" y="54"/>
                    </a:cubicBezTo>
                    <a:close/>
                    <a:moveTo>
                      <a:pt x="25" y="7"/>
                    </a:moveTo>
                    <a:cubicBezTo>
                      <a:pt x="20" y="7"/>
                      <a:pt x="17" y="9"/>
                      <a:pt x="14" y="13"/>
                    </a:cubicBezTo>
                    <a:cubicBezTo>
                      <a:pt x="11" y="16"/>
                      <a:pt x="9" y="21"/>
                      <a:pt x="9" y="27"/>
                    </a:cubicBezTo>
                    <a:cubicBezTo>
                      <a:pt x="9" y="33"/>
                      <a:pt x="11" y="37"/>
                      <a:pt x="13" y="41"/>
                    </a:cubicBezTo>
                    <a:cubicBezTo>
                      <a:pt x="16" y="45"/>
                      <a:pt x="20" y="46"/>
                      <a:pt x="25" y="46"/>
                    </a:cubicBezTo>
                    <a:cubicBezTo>
                      <a:pt x="30" y="46"/>
                      <a:pt x="34" y="45"/>
                      <a:pt x="37" y="41"/>
                    </a:cubicBezTo>
                    <a:cubicBezTo>
                      <a:pt x="40" y="38"/>
                      <a:pt x="41" y="33"/>
                      <a:pt x="41" y="27"/>
                    </a:cubicBezTo>
                    <a:cubicBezTo>
                      <a:pt x="41" y="21"/>
                      <a:pt x="40" y="16"/>
                      <a:pt x="37" y="13"/>
                    </a:cubicBezTo>
                    <a:cubicBezTo>
                      <a:pt x="34" y="9"/>
                      <a:pt x="30" y="7"/>
                      <a:pt x="2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6" name="Freeform 940"/>
              <p:cNvSpPr>
                <a:spLocks/>
              </p:cNvSpPr>
              <p:nvPr/>
            </p:nvSpPr>
            <p:spPr bwMode="auto">
              <a:xfrm>
                <a:off x="5290" y="1746"/>
                <a:ext cx="98" cy="71"/>
              </a:xfrm>
              <a:custGeom>
                <a:avLst/>
                <a:gdLst>
                  <a:gd name="T0" fmla="*/ 71 w 71"/>
                  <a:gd name="T1" fmla="*/ 0 h 52"/>
                  <a:gd name="T2" fmla="*/ 56 w 71"/>
                  <a:gd name="T3" fmla="*/ 52 h 52"/>
                  <a:gd name="T4" fmla="*/ 47 w 71"/>
                  <a:gd name="T5" fmla="*/ 52 h 52"/>
                  <a:gd name="T6" fmla="*/ 37 w 71"/>
                  <a:gd name="T7" fmla="*/ 15 h 52"/>
                  <a:gd name="T8" fmla="*/ 36 w 71"/>
                  <a:gd name="T9" fmla="*/ 10 h 52"/>
                  <a:gd name="T10" fmla="*/ 36 w 71"/>
                  <a:gd name="T11" fmla="*/ 10 h 52"/>
                  <a:gd name="T12" fmla="*/ 35 w 71"/>
                  <a:gd name="T13" fmla="*/ 15 h 52"/>
                  <a:gd name="T14" fmla="*/ 25 w 71"/>
                  <a:gd name="T15" fmla="*/ 52 h 52"/>
                  <a:gd name="T16" fmla="*/ 15 w 71"/>
                  <a:gd name="T17" fmla="*/ 52 h 52"/>
                  <a:gd name="T18" fmla="*/ 0 w 71"/>
                  <a:gd name="T19" fmla="*/ 0 h 52"/>
                  <a:gd name="T20" fmla="*/ 10 w 71"/>
                  <a:gd name="T21" fmla="*/ 0 h 52"/>
                  <a:gd name="T22" fmla="*/ 19 w 71"/>
                  <a:gd name="T23" fmla="*/ 38 h 52"/>
                  <a:gd name="T24" fmla="*/ 20 w 71"/>
                  <a:gd name="T25" fmla="*/ 43 h 52"/>
                  <a:gd name="T26" fmla="*/ 20 w 71"/>
                  <a:gd name="T27" fmla="*/ 43 h 52"/>
                  <a:gd name="T28" fmla="*/ 21 w 71"/>
                  <a:gd name="T29" fmla="*/ 38 h 52"/>
                  <a:gd name="T30" fmla="*/ 32 w 71"/>
                  <a:gd name="T31" fmla="*/ 0 h 52"/>
                  <a:gd name="T32" fmla="*/ 41 w 71"/>
                  <a:gd name="T33" fmla="*/ 0 h 52"/>
                  <a:gd name="T34" fmla="*/ 51 w 71"/>
                  <a:gd name="T35" fmla="*/ 38 h 52"/>
                  <a:gd name="T36" fmla="*/ 52 w 71"/>
                  <a:gd name="T37" fmla="*/ 43 h 52"/>
                  <a:gd name="T38" fmla="*/ 52 w 71"/>
                  <a:gd name="T39" fmla="*/ 43 h 52"/>
                  <a:gd name="T40" fmla="*/ 53 w 71"/>
                  <a:gd name="T41" fmla="*/ 38 h 52"/>
                  <a:gd name="T42" fmla="*/ 62 w 71"/>
                  <a:gd name="T43" fmla="*/ 0 h 52"/>
                  <a:gd name="T44" fmla="*/ 71 w 71"/>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52">
                    <a:moveTo>
                      <a:pt x="71" y="0"/>
                    </a:moveTo>
                    <a:cubicBezTo>
                      <a:pt x="56" y="52"/>
                      <a:pt x="56" y="52"/>
                      <a:pt x="56" y="52"/>
                    </a:cubicBezTo>
                    <a:cubicBezTo>
                      <a:pt x="47" y="52"/>
                      <a:pt x="47" y="52"/>
                      <a:pt x="47" y="52"/>
                    </a:cubicBezTo>
                    <a:cubicBezTo>
                      <a:pt x="37" y="15"/>
                      <a:pt x="37" y="15"/>
                      <a:pt x="37" y="15"/>
                    </a:cubicBezTo>
                    <a:cubicBezTo>
                      <a:pt x="36" y="14"/>
                      <a:pt x="36" y="12"/>
                      <a:pt x="36" y="10"/>
                    </a:cubicBezTo>
                    <a:cubicBezTo>
                      <a:pt x="36" y="10"/>
                      <a:pt x="36" y="10"/>
                      <a:pt x="36" y="10"/>
                    </a:cubicBezTo>
                    <a:cubicBezTo>
                      <a:pt x="36" y="12"/>
                      <a:pt x="35" y="14"/>
                      <a:pt x="35" y="15"/>
                    </a:cubicBezTo>
                    <a:cubicBezTo>
                      <a:pt x="25" y="52"/>
                      <a:pt x="25" y="52"/>
                      <a:pt x="25" y="52"/>
                    </a:cubicBezTo>
                    <a:cubicBezTo>
                      <a:pt x="15" y="52"/>
                      <a:pt x="15" y="52"/>
                      <a:pt x="15" y="52"/>
                    </a:cubicBezTo>
                    <a:cubicBezTo>
                      <a:pt x="0" y="0"/>
                      <a:pt x="0" y="0"/>
                      <a:pt x="0" y="0"/>
                    </a:cubicBezTo>
                    <a:cubicBezTo>
                      <a:pt x="10" y="0"/>
                      <a:pt x="10" y="0"/>
                      <a:pt x="10" y="0"/>
                    </a:cubicBezTo>
                    <a:cubicBezTo>
                      <a:pt x="19" y="38"/>
                      <a:pt x="19" y="38"/>
                      <a:pt x="19" y="38"/>
                    </a:cubicBezTo>
                    <a:cubicBezTo>
                      <a:pt x="20" y="40"/>
                      <a:pt x="20" y="41"/>
                      <a:pt x="20" y="43"/>
                    </a:cubicBezTo>
                    <a:cubicBezTo>
                      <a:pt x="20" y="43"/>
                      <a:pt x="20" y="43"/>
                      <a:pt x="20" y="43"/>
                    </a:cubicBezTo>
                    <a:cubicBezTo>
                      <a:pt x="20" y="42"/>
                      <a:pt x="21" y="40"/>
                      <a:pt x="21" y="38"/>
                    </a:cubicBezTo>
                    <a:cubicBezTo>
                      <a:pt x="32" y="0"/>
                      <a:pt x="32" y="0"/>
                      <a:pt x="32" y="0"/>
                    </a:cubicBezTo>
                    <a:cubicBezTo>
                      <a:pt x="41" y="0"/>
                      <a:pt x="41" y="0"/>
                      <a:pt x="41" y="0"/>
                    </a:cubicBezTo>
                    <a:cubicBezTo>
                      <a:pt x="51" y="38"/>
                      <a:pt x="51" y="38"/>
                      <a:pt x="51" y="38"/>
                    </a:cubicBezTo>
                    <a:cubicBezTo>
                      <a:pt x="51" y="40"/>
                      <a:pt x="51" y="41"/>
                      <a:pt x="52" y="43"/>
                    </a:cubicBezTo>
                    <a:cubicBezTo>
                      <a:pt x="52" y="43"/>
                      <a:pt x="52" y="43"/>
                      <a:pt x="52" y="43"/>
                    </a:cubicBezTo>
                    <a:cubicBezTo>
                      <a:pt x="52" y="42"/>
                      <a:pt x="52" y="40"/>
                      <a:pt x="53" y="38"/>
                    </a:cubicBezTo>
                    <a:cubicBezTo>
                      <a:pt x="62" y="0"/>
                      <a:pt x="62" y="0"/>
                      <a:pt x="62" y="0"/>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7" name="Freeform 941"/>
              <p:cNvSpPr>
                <a:spLocks/>
              </p:cNvSpPr>
              <p:nvPr/>
            </p:nvSpPr>
            <p:spPr bwMode="auto">
              <a:xfrm>
                <a:off x="5397" y="1746"/>
                <a:ext cx="62" cy="71"/>
              </a:xfrm>
              <a:custGeom>
                <a:avLst/>
                <a:gdLst>
                  <a:gd name="T0" fmla="*/ 45 w 45"/>
                  <a:gd name="T1" fmla="*/ 52 h 52"/>
                  <a:gd name="T2" fmla="*/ 35 w 45"/>
                  <a:gd name="T3" fmla="*/ 52 h 52"/>
                  <a:gd name="T4" fmla="*/ 10 w 45"/>
                  <a:gd name="T5" fmla="*/ 14 h 52"/>
                  <a:gd name="T6" fmla="*/ 8 w 45"/>
                  <a:gd name="T7" fmla="*/ 10 h 52"/>
                  <a:gd name="T8" fmla="*/ 8 w 45"/>
                  <a:gd name="T9" fmla="*/ 10 h 52"/>
                  <a:gd name="T10" fmla="*/ 9 w 45"/>
                  <a:gd name="T11" fmla="*/ 18 h 52"/>
                  <a:gd name="T12" fmla="*/ 9 w 45"/>
                  <a:gd name="T13" fmla="*/ 52 h 52"/>
                  <a:gd name="T14" fmla="*/ 0 w 45"/>
                  <a:gd name="T15" fmla="*/ 52 h 52"/>
                  <a:gd name="T16" fmla="*/ 0 w 45"/>
                  <a:gd name="T17" fmla="*/ 0 h 52"/>
                  <a:gd name="T18" fmla="*/ 10 w 45"/>
                  <a:gd name="T19" fmla="*/ 0 h 52"/>
                  <a:gd name="T20" fmla="*/ 34 w 45"/>
                  <a:gd name="T21" fmla="*/ 37 h 52"/>
                  <a:gd name="T22" fmla="*/ 36 w 45"/>
                  <a:gd name="T23" fmla="*/ 40 h 52"/>
                  <a:gd name="T24" fmla="*/ 37 w 45"/>
                  <a:gd name="T25" fmla="*/ 40 h 52"/>
                  <a:gd name="T26" fmla="*/ 36 w 45"/>
                  <a:gd name="T27" fmla="*/ 33 h 52"/>
                  <a:gd name="T28" fmla="*/ 36 w 45"/>
                  <a:gd name="T29" fmla="*/ 0 h 52"/>
                  <a:gd name="T30" fmla="*/ 45 w 45"/>
                  <a:gd name="T31" fmla="*/ 0 h 52"/>
                  <a:gd name="T32" fmla="*/ 45 w 45"/>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2">
                    <a:moveTo>
                      <a:pt x="45" y="52"/>
                    </a:moveTo>
                    <a:cubicBezTo>
                      <a:pt x="35" y="52"/>
                      <a:pt x="35" y="52"/>
                      <a:pt x="35" y="52"/>
                    </a:cubicBezTo>
                    <a:cubicBezTo>
                      <a:pt x="10" y="14"/>
                      <a:pt x="10" y="14"/>
                      <a:pt x="10" y="14"/>
                    </a:cubicBezTo>
                    <a:cubicBezTo>
                      <a:pt x="9" y="13"/>
                      <a:pt x="9" y="12"/>
                      <a:pt x="8" y="10"/>
                    </a:cubicBezTo>
                    <a:cubicBezTo>
                      <a:pt x="8" y="10"/>
                      <a:pt x="8" y="10"/>
                      <a:pt x="8" y="10"/>
                    </a:cubicBezTo>
                    <a:cubicBezTo>
                      <a:pt x="8" y="12"/>
                      <a:pt x="9" y="14"/>
                      <a:pt x="9" y="18"/>
                    </a:cubicBezTo>
                    <a:cubicBezTo>
                      <a:pt x="9" y="52"/>
                      <a:pt x="9" y="52"/>
                      <a:pt x="9" y="52"/>
                    </a:cubicBezTo>
                    <a:cubicBezTo>
                      <a:pt x="0" y="52"/>
                      <a:pt x="0" y="52"/>
                      <a:pt x="0" y="52"/>
                    </a:cubicBezTo>
                    <a:cubicBezTo>
                      <a:pt x="0" y="0"/>
                      <a:pt x="0" y="0"/>
                      <a:pt x="0" y="0"/>
                    </a:cubicBezTo>
                    <a:cubicBezTo>
                      <a:pt x="10" y="0"/>
                      <a:pt x="10" y="0"/>
                      <a:pt x="10" y="0"/>
                    </a:cubicBezTo>
                    <a:cubicBezTo>
                      <a:pt x="34" y="37"/>
                      <a:pt x="34" y="37"/>
                      <a:pt x="34" y="37"/>
                    </a:cubicBezTo>
                    <a:cubicBezTo>
                      <a:pt x="35" y="39"/>
                      <a:pt x="36" y="40"/>
                      <a:pt x="36" y="40"/>
                    </a:cubicBezTo>
                    <a:cubicBezTo>
                      <a:pt x="37" y="40"/>
                      <a:pt x="37" y="40"/>
                      <a:pt x="37" y="40"/>
                    </a:cubicBezTo>
                    <a:cubicBezTo>
                      <a:pt x="36" y="39"/>
                      <a:pt x="36" y="37"/>
                      <a:pt x="36" y="33"/>
                    </a:cubicBezTo>
                    <a:cubicBezTo>
                      <a:pt x="36" y="0"/>
                      <a:pt x="36" y="0"/>
                      <a:pt x="36" y="0"/>
                    </a:cubicBezTo>
                    <a:cubicBezTo>
                      <a:pt x="45" y="0"/>
                      <a:pt x="45" y="0"/>
                      <a:pt x="45" y="0"/>
                    </a:cubicBezTo>
                    <a:lnTo>
                      <a:pt x="4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8" name="Freeform 942"/>
              <p:cNvSpPr>
                <a:spLocks/>
              </p:cNvSpPr>
              <p:nvPr/>
            </p:nvSpPr>
            <p:spPr bwMode="auto">
              <a:xfrm>
                <a:off x="5477" y="1746"/>
                <a:ext cx="39" cy="71"/>
              </a:xfrm>
              <a:custGeom>
                <a:avLst/>
                <a:gdLst>
                  <a:gd name="T0" fmla="*/ 39 w 39"/>
                  <a:gd name="T1" fmla="*/ 71 h 71"/>
                  <a:gd name="T2" fmla="*/ 0 w 39"/>
                  <a:gd name="T3" fmla="*/ 71 h 71"/>
                  <a:gd name="T4" fmla="*/ 0 w 39"/>
                  <a:gd name="T5" fmla="*/ 0 h 71"/>
                  <a:gd name="T6" fmla="*/ 38 w 39"/>
                  <a:gd name="T7" fmla="*/ 0 h 71"/>
                  <a:gd name="T8" fmla="*/ 38 w 39"/>
                  <a:gd name="T9" fmla="*/ 10 h 71"/>
                  <a:gd name="T10" fmla="*/ 11 w 39"/>
                  <a:gd name="T11" fmla="*/ 10 h 71"/>
                  <a:gd name="T12" fmla="*/ 11 w 39"/>
                  <a:gd name="T13" fmla="*/ 30 h 71"/>
                  <a:gd name="T14" fmla="*/ 35 w 39"/>
                  <a:gd name="T15" fmla="*/ 30 h 71"/>
                  <a:gd name="T16" fmla="*/ 35 w 39"/>
                  <a:gd name="T17" fmla="*/ 40 h 71"/>
                  <a:gd name="T18" fmla="*/ 11 w 39"/>
                  <a:gd name="T19" fmla="*/ 40 h 71"/>
                  <a:gd name="T20" fmla="*/ 11 w 39"/>
                  <a:gd name="T21" fmla="*/ 62 h 71"/>
                  <a:gd name="T22" fmla="*/ 39 w 39"/>
                  <a:gd name="T23" fmla="*/ 62 h 71"/>
                  <a:gd name="T24" fmla="*/ 39 w 39"/>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1">
                    <a:moveTo>
                      <a:pt x="39" y="71"/>
                    </a:moveTo>
                    <a:lnTo>
                      <a:pt x="0" y="71"/>
                    </a:lnTo>
                    <a:lnTo>
                      <a:pt x="0" y="0"/>
                    </a:lnTo>
                    <a:lnTo>
                      <a:pt x="38" y="0"/>
                    </a:lnTo>
                    <a:lnTo>
                      <a:pt x="38" y="10"/>
                    </a:lnTo>
                    <a:lnTo>
                      <a:pt x="11" y="10"/>
                    </a:lnTo>
                    <a:lnTo>
                      <a:pt x="11" y="30"/>
                    </a:lnTo>
                    <a:lnTo>
                      <a:pt x="35" y="30"/>
                    </a:lnTo>
                    <a:lnTo>
                      <a:pt x="35" y="40"/>
                    </a:lnTo>
                    <a:lnTo>
                      <a:pt x="11" y="40"/>
                    </a:lnTo>
                    <a:lnTo>
                      <a:pt x="11" y="62"/>
                    </a:lnTo>
                    <a:lnTo>
                      <a:pt x="39" y="62"/>
                    </a:lnTo>
                    <a:lnTo>
                      <a:pt x="3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9" name="Freeform 943"/>
              <p:cNvSpPr>
                <a:spLocks noEditPoints="1"/>
              </p:cNvSpPr>
              <p:nvPr/>
            </p:nvSpPr>
            <p:spPr bwMode="auto">
              <a:xfrm>
                <a:off x="5529" y="1746"/>
                <a:ext cx="56" cy="71"/>
              </a:xfrm>
              <a:custGeom>
                <a:avLst/>
                <a:gdLst>
                  <a:gd name="T0" fmla="*/ 41 w 41"/>
                  <a:gd name="T1" fmla="*/ 52 h 52"/>
                  <a:gd name="T2" fmla="*/ 31 w 41"/>
                  <a:gd name="T3" fmla="*/ 52 h 52"/>
                  <a:gd name="T4" fmla="*/ 22 w 41"/>
                  <a:gd name="T5" fmla="*/ 38 h 52"/>
                  <a:gd name="T6" fmla="*/ 20 w 41"/>
                  <a:gd name="T7" fmla="*/ 35 h 52"/>
                  <a:gd name="T8" fmla="*/ 18 w 41"/>
                  <a:gd name="T9" fmla="*/ 32 h 52"/>
                  <a:gd name="T10" fmla="*/ 15 w 41"/>
                  <a:gd name="T11" fmla="*/ 31 h 52"/>
                  <a:gd name="T12" fmla="*/ 12 w 41"/>
                  <a:gd name="T13" fmla="*/ 31 h 52"/>
                  <a:gd name="T14" fmla="*/ 9 w 41"/>
                  <a:gd name="T15" fmla="*/ 31 h 52"/>
                  <a:gd name="T16" fmla="*/ 9 w 41"/>
                  <a:gd name="T17" fmla="*/ 52 h 52"/>
                  <a:gd name="T18" fmla="*/ 0 w 41"/>
                  <a:gd name="T19" fmla="*/ 52 h 52"/>
                  <a:gd name="T20" fmla="*/ 0 w 41"/>
                  <a:gd name="T21" fmla="*/ 0 h 52"/>
                  <a:gd name="T22" fmla="*/ 17 w 41"/>
                  <a:gd name="T23" fmla="*/ 0 h 52"/>
                  <a:gd name="T24" fmla="*/ 24 w 41"/>
                  <a:gd name="T25" fmla="*/ 1 h 52"/>
                  <a:gd name="T26" fmla="*/ 30 w 41"/>
                  <a:gd name="T27" fmla="*/ 3 h 52"/>
                  <a:gd name="T28" fmla="*/ 33 w 41"/>
                  <a:gd name="T29" fmla="*/ 8 h 52"/>
                  <a:gd name="T30" fmla="*/ 35 w 41"/>
                  <a:gd name="T31" fmla="*/ 14 h 52"/>
                  <a:gd name="T32" fmla="*/ 34 w 41"/>
                  <a:gd name="T33" fmla="*/ 19 h 52"/>
                  <a:gd name="T34" fmla="*/ 31 w 41"/>
                  <a:gd name="T35" fmla="*/ 23 h 52"/>
                  <a:gd name="T36" fmla="*/ 28 w 41"/>
                  <a:gd name="T37" fmla="*/ 26 h 52"/>
                  <a:gd name="T38" fmla="*/ 23 w 41"/>
                  <a:gd name="T39" fmla="*/ 28 h 52"/>
                  <a:gd name="T40" fmla="*/ 23 w 41"/>
                  <a:gd name="T41" fmla="*/ 28 h 52"/>
                  <a:gd name="T42" fmla="*/ 25 w 41"/>
                  <a:gd name="T43" fmla="*/ 30 h 52"/>
                  <a:gd name="T44" fmla="*/ 27 w 41"/>
                  <a:gd name="T45" fmla="*/ 32 h 52"/>
                  <a:gd name="T46" fmla="*/ 29 w 41"/>
                  <a:gd name="T47" fmla="*/ 34 h 52"/>
                  <a:gd name="T48" fmla="*/ 31 w 41"/>
                  <a:gd name="T49" fmla="*/ 37 h 52"/>
                  <a:gd name="T50" fmla="*/ 41 w 41"/>
                  <a:gd name="T51" fmla="*/ 52 h 52"/>
                  <a:gd name="T52" fmla="*/ 9 w 41"/>
                  <a:gd name="T53" fmla="*/ 7 h 52"/>
                  <a:gd name="T54" fmla="*/ 9 w 41"/>
                  <a:gd name="T55" fmla="*/ 24 h 52"/>
                  <a:gd name="T56" fmla="*/ 16 w 41"/>
                  <a:gd name="T57" fmla="*/ 24 h 52"/>
                  <a:gd name="T58" fmla="*/ 20 w 41"/>
                  <a:gd name="T59" fmla="*/ 23 h 52"/>
                  <a:gd name="T60" fmla="*/ 23 w 41"/>
                  <a:gd name="T61" fmla="*/ 21 h 52"/>
                  <a:gd name="T62" fmla="*/ 25 w 41"/>
                  <a:gd name="T63" fmla="*/ 18 h 52"/>
                  <a:gd name="T64" fmla="*/ 25 w 41"/>
                  <a:gd name="T65" fmla="*/ 15 h 52"/>
                  <a:gd name="T66" fmla="*/ 23 w 41"/>
                  <a:gd name="T67" fmla="*/ 9 h 52"/>
                  <a:gd name="T68" fmla="*/ 16 w 41"/>
                  <a:gd name="T69" fmla="*/ 7 h 52"/>
                  <a:gd name="T70" fmla="*/ 9 w 41"/>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2">
                    <a:moveTo>
                      <a:pt x="41" y="52"/>
                    </a:moveTo>
                    <a:cubicBezTo>
                      <a:pt x="31" y="52"/>
                      <a:pt x="31" y="52"/>
                      <a:pt x="31" y="52"/>
                    </a:cubicBezTo>
                    <a:cubicBezTo>
                      <a:pt x="22" y="38"/>
                      <a:pt x="22" y="38"/>
                      <a:pt x="22" y="38"/>
                    </a:cubicBezTo>
                    <a:cubicBezTo>
                      <a:pt x="21" y="37"/>
                      <a:pt x="21" y="36"/>
                      <a:pt x="20" y="35"/>
                    </a:cubicBezTo>
                    <a:cubicBezTo>
                      <a:pt x="19" y="34"/>
                      <a:pt x="19" y="33"/>
                      <a:pt x="18" y="32"/>
                    </a:cubicBezTo>
                    <a:cubicBezTo>
                      <a:pt x="17" y="32"/>
                      <a:pt x="16" y="31"/>
                      <a:pt x="15" y="31"/>
                    </a:cubicBezTo>
                    <a:cubicBezTo>
                      <a:pt x="14" y="31"/>
                      <a:pt x="14"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30" y="3"/>
                    </a:cubicBezTo>
                    <a:cubicBezTo>
                      <a:pt x="31" y="4"/>
                      <a:pt x="32" y="6"/>
                      <a:pt x="33" y="8"/>
                    </a:cubicBezTo>
                    <a:cubicBezTo>
                      <a:pt x="34" y="9"/>
                      <a:pt x="35" y="11"/>
                      <a:pt x="35" y="14"/>
                    </a:cubicBezTo>
                    <a:cubicBezTo>
                      <a:pt x="35" y="16"/>
                      <a:pt x="34" y="17"/>
                      <a:pt x="34" y="19"/>
                    </a:cubicBezTo>
                    <a:cubicBezTo>
                      <a:pt x="33" y="20"/>
                      <a:pt x="32" y="22"/>
                      <a:pt x="31" y="23"/>
                    </a:cubicBezTo>
                    <a:cubicBezTo>
                      <a:pt x="30" y="24"/>
                      <a:pt x="29" y="25"/>
                      <a:pt x="28" y="26"/>
                    </a:cubicBezTo>
                    <a:cubicBezTo>
                      <a:pt x="26" y="27"/>
                      <a:pt x="25" y="28"/>
                      <a:pt x="23" y="28"/>
                    </a:cubicBezTo>
                    <a:cubicBezTo>
                      <a:pt x="23" y="28"/>
                      <a:pt x="23" y="28"/>
                      <a:pt x="23" y="28"/>
                    </a:cubicBezTo>
                    <a:cubicBezTo>
                      <a:pt x="24" y="29"/>
                      <a:pt x="25" y="29"/>
                      <a:pt x="25" y="30"/>
                    </a:cubicBezTo>
                    <a:cubicBezTo>
                      <a:pt x="26" y="31"/>
                      <a:pt x="27" y="31"/>
                      <a:pt x="27" y="32"/>
                    </a:cubicBezTo>
                    <a:cubicBezTo>
                      <a:pt x="28" y="33"/>
                      <a:pt x="29" y="33"/>
                      <a:pt x="29" y="34"/>
                    </a:cubicBezTo>
                    <a:cubicBezTo>
                      <a:pt x="30" y="35"/>
                      <a:pt x="31" y="36"/>
                      <a:pt x="31" y="37"/>
                    </a:cubicBezTo>
                    <a:lnTo>
                      <a:pt x="41" y="52"/>
                    </a:lnTo>
                    <a:close/>
                    <a:moveTo>
                      <a:pt x="9" y="7"/>
                    </a:moveTo>
                    <a:cubicBezTo>
                      <a:pt x="9" y="24"/>
                      <a:pt x="9" y="24"/>
                      <a:pt x="9" y="24"/>
                    </a:cubicBezTo>
                    <a:cubicBezTo>
                      <a:pt x="16" y="24"/>
                      <a:pt x="16" y="24"/>
                      <a:pt x="16" y="24"/>
                    </a:cubicBezTo>
                    <a:cubicBezTo>
                      <a:pt x="17" y="24"/>
                      <a:pt x="19" y="24"/>
                      <a:pt x="20" y="23"/>
                    </a:cubicBezTo>
                    <a:cubicBezTo>
                      <a:pt x="21" y="23"/>
                      <a:pt x="22" y="22"/>
                      <a:pt x="23" y="21"/>
                    </a:cubicBezTo>
                    <a:cubicBezTo>
                      <a:pt x="24" y="21"/>
                      <a:pt x="24" y="20"/>
                      <a:pt x="25" y="18"/>
                    </a:cubicBezTo>
                    <a:cubicBezTo>
                      <a:pt x="25" y="17"/>
                      <a:pt x="25" y="16"/>
                      <a:pt x="25" y="15"/>
                    </a:cubicBezTo>
                    <a:cubicBezTo>
                      <a:pt x="25" y="12"/>
                      <a:pt x="25" y="10"/>
                      <a:pt x="23" y="9"/>
                    </a:cubicBezTo>
                    <a:cubicBezTo>
                      <a:pt x="21" y="7"/>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0" name="Freeform 944"/>
              <p:cNvSpPr>
                <a:spLocks/>
              </p:cNvSpPr>
              <p:nvPr/>
            </p:nvSpPr>
            <p:spPr bwMode="auto">
              <a:xfrm>
                <a:off x="4876" y="1500"/>
                <a:ext cx="115" cy="90"/>
              </a:xfrm>
              <a:custGeom>
                <a:avLst/>
                <a:gdLst>
                  <a:gd name="T0" fmla="*/ 115 w 115"/>
                  <a:gd name="T1" fmla="*/ 90 h 90"/>
                  <a:gd name="T2" fmla="*/ 0 w 115"/>
                  <a:gd name="T3" fmla="*/ 90 h 90"/>
                  <a:gd name="T4" fmla="*/ 0 w 115"/>
                  <a:gd name="T5" fmla="*/ 0 h 90"/>
                  <a:gd name="T6" fmla="*/ 115 w 115"/>
                  <a:gd name="T7" fmla="*/ 0 h 90"/>
                  <a:gd name="T8" fmla="*/ 83 w 115"/>
                  <a:gd name="T9" fmla="*/ 45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5"/>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1" name="Freeform 945"/>
              <p:cNvSpPr>
                <a:spLocks/>
              </p:cNvSpPr>
              <p:nvPr/>
            </p:nvSpPr>
            <p:spPr bwMode="auto">
              <a:xfrm>
                <a:off x="4876" y="1462"/>
                <a:ext cx="57" cy="128"/>
              </a:xfrm>
              <a:custGeom>
                <a:avLst/>
                <a:gdLst>
                  <a:gd name="T0" fmla="*/ 57 w 57"/>
                  <a:gd name="T1" fmla="*/ 90 h 128"/>
                  <a:gd name="T2" fmla="*/ 0 w 57"/>
                  <a:gd name="T3" fmla="*/ 128 h 128"/>
                  <a:gd name="T4" fmla="*/ 0 w 57"/>
                  <a:gd name="T5" fmla="*/ 38 h 128"/>
                  <a:gd name="T6" fmla="*/ 57 w 57"/>
                  <a:gd name="T7" fmla="*/ 0 h 128"/>
                  <a:gd name="T8" fmla="*/ 57 w 57"/>
                  <a:gd name="T9" fmla="*/ 90 h 128"/>
                </a:gdLst>
                <a:ahLst/>
                <a:cxnLst>
                  <a:cxn ang="0">
                    <a:pos x="T0" y="T1"/>
                  </a:cxn>
                  <a:cxn ang="0">
                    <a:pos x="T2" y="T3"/>
                  </a:cxn>
                  <a:cxn ang="0">
                    <a:pos x="T4" y="T5"/>
                  </a:cxn>
                  <a:cxn ang="0">
                    <a:pos x="T6" y="T7"/>
                  </a:cxn>
                  <a:cxn ang="0">
                    <a:pos x="T8" y="T9"/>
                  </a:cxn>
                </a:cxnLst>
                <a:rect l="0" t="0" r="r" b="b"/>
                <a:pathLst>
                  <a:path w="57" h="128">
                    <a:moveTo>
                      <a:pt x="57" y="90"/>
                    </a:moveTo>
                    <a:lnTo>
                      <a:pt x="0" y="128"/>
                    </a:lnTo>
                    <a:lnTo>
                      <a:pt x="0" y="38"/>
                    </a:lnTo>
                    <a:lnTo>
                      <a:pt x="57" y="0"/>
                    </a:lnTo>
                    <a:lnTo>
                      <a:pt x="57"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2" name="Freeform 946"/>
              <p:cNvSpPr>
                <a:spLocks/>
              </p:cNvSpPr>
              <p:nvPr/>
            </p:nvSpPr>
            <p:spPr bwMode="auto">
              <a:xfrm>
                <a:off x="4179" y="1500"/>
                <a:ext cx="115" cy="90"/>
              </a:xfrm>
              <a:custGeom>
                <a:avLst/>
                <a:gdLst>
                  <a:gd name="T0" fmla="*/ 0 w 115"/>
                  <a:gd name="T1" fmla="*/ 90 h 90"/>
                  <a:gd name="T2" fmla="*/ 115 w 115"/>
                  <a:gd name="T3" fmla="*/ 90 h 90"/>
                  <a:gd name="T4" fmla="*/ 115 w 115"/>
                  <a:gd name="T5" fmla="*/ 0 h 90"/>
                  <a:gd name="T6" fmla="*/ 0 w 115"/>
                  <a:gd name="T7" fmla="*/ 0 h 90"/>
                  <a:gd name="T8" fmla="*/ 31 w 115"/>
                  <a:gd name="T9" fmla="*/ 45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1" y="45"/>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3" name="Freeform 947"/>
              <p:cNvSpPr>
                <a:spLocks/>
              </p:cNvSpPr>
              <p:nvPr/>
            </p:nvSpPr>
            <p:spPr bwMode="auto">
              <a:xfrm>
                <a:off x="4238" y="1462"/>
                <a:ext cx="56" cy="128"/>
              </a:xfrm>
              <a:custGeom>
                <a:avLst/>
                <a:gdLst>
                  <a:gd name="T0" fmla="*/ 0 w 56"/>
                  <a:gd name="T1" fmla="*/ 90 h 128"/>
                  <a:gd name="T2" fmla="*/ 56 w 56"/>
                  <a:gd name="T3" fmla="*/ 128 h 128"/>
                  <a:gd name="T4" fmla="*/ 56 w 56"/>
                  <a:gd name="T5" fmla="*/ 38 h 128"/>
                  <a:gd name="T6" fmla="*/ 0 w 56"/>
                  <a:gd name="T7" fmla="*/ 0 h 128"/>
                  <a:gd name="T8" fmla="*/ 0 w 56"/>
                  <a:gd name="T9" fmla="*/ 90 h 128"/>
                </a:gdLst>
                <a:ahLst/>
                <a:cxnLst>
                  <a:cxn ang="0">
                    <a:pos x="T0" y="T1"/>
                  </a:cxn>
                  <a:cxn ang="0">
                    <a:pos x="T2" y="T3"/>
                  </a:cxn>
                  <a:cxn ang="0">
                    <a:pos x="T4" y="T5"/>
                  </a:cxn>
                  <a:cxn ang="0">
                    <a:pos x="T6" y="T7"/>
                  </a:cxn>
                  <a:cxn ang="0">
                    <a:pos x="T8" y="T9"/>
                  </a:cxn>
                </a:cxnLst>
                <a:rect l="0" t="0" r="r" b="b"/>
                <a:pathLst>
                  <a:path w="56" h="128">
                    <a:moveTo>
                      <a:pt x="0" y="90"/>
                    </a:moveTo>
                    <a:lnTo>
                      <a:pt x="56" y="128"/>
                    </a:lnTo>
                    <a:lnTo>
                      <a:pt x="56"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4" name="Rectangle 948"/>
              <p:cNvSpPr>
                <a:spLocks noChangeArrowheads="1"/>
              </p:cNvSpPr>
              <p:nvPr/>
            </p:nvSpPr>
            <p:spPr bwMode="auto">
              <a:xfrm>
                <a:off x="4238" y="1462"/>
                <a:ext cx="695" cy="90"/>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5" name="Freeform 949"/>
              <p:cNvSpPr>
                <a:spLocks/>
              </p:cNvSpPr>
              <p:nvPr/>
            </p:nvSpPr>
            <p:spPr bwMode="auto">
              <a:xfrm>
                <a:off x="4275" y="1745"/>
                <a:ext cx="55" cy="74"/>
              </a:xfrm>
              <a:custGeom>
                <a:avLst/>
                <a:gdLst>
                  <a:gd name="T0" fmla="*/ 40 w 40"/>
                  <a:gd name="T1" fmla="*/ 51 h 54"/>
                  <a:gd name="T2" fmla="*/ 25 w 40"/>
                  <a:gd name="T3" fmla="*/ 54 h 54"/>
                  <a:gd name="T4" fmla="*/ 7 w 40"/>
                  <a:gd name="T5" fmla="*/ 47 h 54"/>
                  <a:gd name="T6" fmla="*/ 0 w 40"/>
                  <a:gd name="T7" fmla="*/ 28 h 54"/>
                  <a:gd name="T8" fmla="*/ 7 w 40"/>
                  <a:gd name="T9" fmla="*/ 8 h 54"/>
                  <a:gd name="T10" fmla="*/ 27 w 40"/>
                  <a:gd name="T11" fmla="*/ 0 h 54"/>
                  <a:gd name="T12" fmla="*/ 40 w 40"/>
                  <a:gd name="T13" fmla="*/ 2 h 54"/>
                  <a:gd name="T14" fmla="*/ 40 w 40"/>
                  <a:gd name="T15" fmla="*/ 11 h 54"/>
                  <a:gd name="T16" fmla="*/ 28 w 40"/>
                  <a:gd name="T17" fmla="*/ 8 h 54"/>
                  <a:gd name="T18" fmla="*/ 14 w 40"/>
                  <a:gd name="T19" fmla="*/ 13 h 54"/>
                  <a:gd name="T20" fmla="*/ 9 w 40"/>
                  <a:gd name="T21" fmla="*/ 28 h 54"/>
                  <a:gd name="T22" fmla="*/ 14 w 40"/>
                  <a:gd name="T23" fmla="*/ 41 h 54"/>
                  <a:gd name="T24" fmla="*/ 27 w 40"/>
                  <a:gd name="T25" fmla="*/ 47 h 54"/>
                  <a:gd name="T26" fmla="*/ 40 w 40"/>
                  <a:gd name="T27" fmla="*/ 43 h 54"/>
                  <a:gd name="T28" fmla="*/ 40 w 40"/>
                  <a:gd name="T2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4">
                    <a:moveTo>
                      <a:pt x="40" y="51"/>
                    </a:moveTo>
                    <a:cubicBezTo>
                      <a:pt x="36" y="53"/>
                      <a:pt x="31" y="54"/>
                      <a:pt x="25" y="54"/>
                    </a:cubicBezTo>
                    <a:cubicBezTo>
                      <a:pt x="17" y="54"/>
                      <a:pt x="11" y="52"/>
                      <a:pt x="7" y="47"/>
                    </a:cubicBezTo>
                    <a:cubicBezTo>
                      <a:pt x="2" y="42"/>
                      <a:pt x="0" y="36"/>
                      <a:pt x="0" y="28"/>
                    </a:cubicBezTo>
                    <a:cubicBezTo>
                      <a:pt x="0" y="20"/>
                      <a:pt x="2" y="13"/>
                      <a:pt x="7" y="8"/>
                    </a:cubicBezTo>
                    <a:cubicBezTo>
                      <a:pt x="13" y="3"/>
                      <a:pt x="19" y="0"/>
                      <a:pt x="27" y="0"/>
                    </a:cubicBezTo>
                    <a:cubicBezTo>
                      <a:pt x="32" y="0"/>
                      <a:pt x="36" y="1"/>
                      <a:pt x="40" y="2"/>
                    </a:cubicBezTo>
                    <a:cubicBezTo>
                      <a:pt x="40" y="11"/>
                      <a:pt x="40" y="11"/>
                      <a:pt x="40" y="11"/>
                    </a:cubicBezTo>
                    <a:cubicBezTo>
                      <a:pt x="36" y="9"/>
                      <a:pt x="32" y="8"/>
                      <a:pt x="28" y="8"/>
                    </a:cubicBezTo>
                    <a:cubicBezTo>
                      <a:pt x="22" y="8"/>
                      <a:pt x="18" y="9"/>
                      <a:pt x="14" y="13"/>
                    </a:cubicBezTo>
                    <a:cubicBezTo>
                      <a:pt x="11" y="17"/>
                      <a:pt x="9" y="22"/>
                      <a:pt x="9" y="28"/>
                    </a:cubicBezTo>
                    <a:cubicBezTo>
                      <a:pt x="9" y="33"/>
                      <a:pt x="10" y="38"/>
                      <a:pt x="14" y="41"/>
                    </a:cubicBezTo>
                    <a:cubicBezTo>
                      <a:pt x="17" y="45"/>
                      <a:pt x="21" y="47"/>
                      <a:pt x="27" y="47"/>
                    </a:cubicBezTo>
                    <a:cubicBezTo>
                      <a:pt x="32" y="47"/>
                      <a:pt x="36" y="45"/>
                      <a:pt x="40" y="43"/>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6" name="Freeform 950"/>
              <p:cNvSpPr>
                <a:spLocks noEditPoints="1"/>
              </p:cNvSpPr>
              <p:nvPr/>
            </p:nvSpPr>
            <p:spPr bwMode="auto">
              <a:xfrm>
                <a:off x="4336" y="1745"/>
                <a:ext cx="70" cy="74"/>
              </a:xfrm>
              <a:custGeom>
                <a:avLst/>
                <a:gdLst>
                  <a:gd name="T0" fmla="*/ 25 w 51"/>
                  <a:gd name="T1" fmla="*/ 54 h 54"/>
                  <a:gd name="T2" fmla="*/ 7 w 51"/>
                  <a:gd name="T3" fmla="*/ 47 h 54"/>
                  <a:gd name="T4" fmla="*/ 0 w 51"/>
                  <a:gd name="T5" fmla="*/ 28 h 54"/>
                  <a:gd name="T6" fmla="*/ 7 w 51"/>
                  <a:gd name="T7" fmla="*/ 7 h 54"/>
                  <a:gd name="T8" fmla="*/ 26 w 51"/>
                  <a:gd name="T9" fmla="*/ 0 h 54"/>
                  <a:gd name="T10" fmla="*/ 44 w 51"/>
                  <a:gd name="T11" fmla="*/ 7 h 54"/>
                  <a:gd name="T12" fmla="*/ 51 w 51"/>
                  <a:gd name="T13" fmla="*/ 26 h 54"/>
                  <a:gd name="T14" fmla="*/ 44 w 51"/>
                  <a:gd name="T15" fmla="*/ 47 h 54"/>
                  <a:gd name="T16" fmla="*/ 25 w 51"/>
                  <a:gd name="T17" fmla="*/ 54 h 54"/>
                  <a:gd name="T18" fmla="*/ 26 w 51"/>
                  <a:gd name="T19" fmla="*/ 8 h 54"/>
                  <a:gd name="T20" fmla="*/ 14 w 51"/>
                  <a:gd name="T21" fmla="*/ 13 h 54"/>
                  <a:gd name="T22" fmla="*/ 9 w 51"/>
                  <a:gd name="T23" fmla="*/ 27 h 54"/>
                  <a:gd name="T24" fmla="*/ 14 w 51"/>
                  <a:gd name="T25" fmla="*/ 41 h 54"/>
                  <a:gd name="T26" fmla="*/ 25 w 51"/>
                  <a:gd name="T27" fmla="*/ 47 h 54"/>
                  <a:gd name="T28" fmla="*/ 37 w 51"/>
                  <a:gd name="T29" fmla="*/ 41 h 54"/>
                  <a:gd name="T30" fmla="*/ 41 w 51"/>
                  <a:gd name="T31" fmla="*/ 27 h 54"/>
                  <a:gd name="T32" fmla="*/ 37 w 51"/>
                  <a:gd name="T33" fmla="*/ 13 h 54"/>
                  <a:gd name="T34" fmla="*/ 26 w 51"/>
                  <a:gd name="T3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4">
                    <a:moveTo>
                      <a:pt x="25" y="54"/>
                    </a:moveTo>
                    <a:cubicBezTo>
                      <a:pt x="18" y="54"/>
                      <a:pt x="12" y="52"/>
                      <a:pt x="7" y="47"/>
                    </a:cubicBezTo>
                    <a:cubicBezTo>
                      <a:pt x="3" y="42"/>
                      <a:pt x="0" y="35"/>
                      <a:pt x="0" y="28"/>
                    </a:cubicBezTo>
                    <a:cubicBezTo>
                      <a:pt x="0" y="19"/>
                      <a:pt x="3" y="13"/>
                      <a:pt x="7" y="7"/>
                    </a:cubicBezTo>
                    <a:cubicBezTo>
                      <a:pt x="12" y="2"/>
                      <a:pt x="18" y="0"/>
                      <a:pt x="26" y="0"/>
                    </a:cubicBezTo>
                    <a:cubicBezTo>
                      <a:pt x="33" y="0"/>
                      <a:pt x="39" y="2"/>
                      <a:pt x="44" y="7"/>
                    </a:cubicBezTo>
                    <a:cubicBezTo>
                      <a:pt x="48" y="12"/>
                      <a:pt x="51" y="19"/>
                      <a:pt x="51" y="26"/>
                    </a:cubicBezTo>
                    <a:cubicBezTo>
                      <a:pt x="51" y="35"/>
                      <a:pt x="48" y="42"/>
                      <a:pt x="44" y="47"/>
                    </a:cubicBezTo>
                    <a:cubicBezTo>
                      <a:pt x="39" y="52"/>
                      <a:pt x="33" y="54"/>
                      <a:pt x="25" y="54"/>
                    </a:cubicBezTo>
                    <a:close/>
                    <a:moveTo>
                      <a:pt x="26" y="8"/>
                    </a:moveTo>
                    <a:cubicBezTo>
                      <a:pt x="21" y="8"/>
                      <a:pt x="17" y="9"/>
                      <a:pt x="14" y="13"/>
                    </a:cubicBezTo>
                    <a:cubicBezTo>
                      <a:pt x="11" y="17"/>
                      <a:pt x="9" y="21"/>
                      <a:pt x="9" y="27"/>
                    </a:cubicBezTo>
                    <a:cubicBezTo>
                      <a:pt x="9" y="33"/>
                      <a:pt x="11" y="38"/>
                      <a:pt x="14" y="41"/>
                    </a:cubicBezTo>
                    <a:cubicBezTo>
                      <a:pt x="17" y="45"/>
                      <a:pt x="21" y="47"/>
                      <a:pt x="25" y="47"/>
                    </a:cubicBezTo>
                    <a:cubicBezTo>
                      <a:pt x="30" y="47"/>
                      <a:pt x="34" y="45"/>
                      <a:pt x="37" y="41"/>
                    </a:cubicBezTo>
                    <a:cubicBezTo>
                      <a:pt x="40" y="38"/>
                      <a:pt x="41" y="33"/>
                      <a:pt x="41" y="27"/>
                    </a:cubicBezTo>
                    <a:cubicBezTo>
                      <a:pt x="41" y="21"/>
                      <a:pt x="40" y="16"/>
                      <a:pt x="37" y="13"/>
                    </a:cubicBezTo>
                    <a:cubicBezTo>
                      <a:pt x="34" y="9"/>
                      <a:pt x="31" y="8"/>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7" name="Freeform 951"/>
              <p:cNvSpPr>
                <a:spLocks/>
              </p:cNvSpPr>
              <p:nvPr/>
            </p:nvSpPr>
            <p:spPr bwMode="auto">
              <a:xfrm>
                <a:off x="4419" y="1746"/>
                <a:ext cx="61" cy="71"/>
              </a:xfrm>
              <a:custGeom>
                <a:avLst/>
                <a:gdLst>
                  <a:gd name="T0" fmla="*/ 45 w 45"/>
                  <a:gd name="T1" fmla="*/ 52 h 52"/>
                  <a:gd name="T2" fmla="*/ 35 w 45"/>
                  <a:gd name="T3" fmla="*/ 52 h 52"/>
                  <a:gd name="T4" fmla="*/ 10 w 45"/>
                  <a:gd name="T5" fmla="*/ 14 h 52"/>
                  <a:gd name="T6" fmla="*/ 8 w 45"/>
                  <a:gd name="T7" fmla="*/ 11 h 52"/>
                  <a:gd name="T8" fmla="*/ 8 w 45"/>
                  <a:gd name="T9" fmla="*/ 11 h 52"/>
                  <a:gd name="T10" fmla="*/ 9 w 45"/>
                  <a:gd name="T11" fmla="*/ 18 h 52"/>
                  <a:gd name="T12" fmla="*/ 9 w 45"/>
                  <a:gd name="T13" fmla="*/ 52 h 52"/>
                  <a:gd name="T14" fmla="*/ 0 w 45"/>
                  <a:gd name="T15" fmla="*/ 52 h 52"/>
                  <a:gd name="T16" fmla="*/ 0 w 45"/>
                  <a:gd name="T17" fmla="*/ 0 h 52"/>
                  <a:gd name="T18" fmla="*/ 10 w 45"/>
                  <a:gd name="T19" fmla="*/ 0 h 52"/>
                  <a:gd name="T20" fmla="*/ 34 w 45"/>
                  <a:gd name="T21" fmla="*/ 37 h 52"/>
                  <a:gd name="T22" fmla="*/ 36 w 45"/>
                  <a:gd name="T23" fmla="*/ 41 h 52"/>
                  <a:gd name="T24" fmla="*/ 37 w 45"/>
                  <a:gd name="T25" fmla="*/ 41 h 52"/>
                  <a:gd name="T26" fmla="*/ 36 w 45"/>
                  <a:gd name="T27" fmla="*/ 34 h 52"/>
                  <a:gd name="T28" fmla="*/ 36 w 45"/>
                  <a:gd name="T29" fmla="*/ 0 h 52"/>
                  <a:gd name="T30" fmla="*/ 45 w 45"/>
                  <a:gd name="T31" fmla="*/ 0 h 52"/>
                  <a:gd name="T32" fmla="*/ 45 w 45"/>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2">
                    <a:moveTo>
                      <a:pt x="45" y="52"/>
                    </a:moveTo>
                    <a:cubicBezTo>
                      <a:pt x="35" y="52"/>
                      <a:pt x="35" y="52"/>
                      <a:pt x="35" y="52"/>
                    </a:cubicBezTo>
                    <a:cubicBezTo>
                      <a:pt x="10" y="14"/>
                      <a:pt x="10" y="14"/>
                      <a:pt x="10" y="14"/>
                    </a:cubicBezTo>
                    <a:cubicBezTo>
                      <a:pt x="9" y="13"/>
                      <a:pt x="9" y="12"/>
                      <a:pt x="8" y="11"/>
                    </a:cubicBezTo>
                    <a:cubicBezTo>
                      <a:pt x="8" y="11"/>
                      <a:pt x="8" y="11"/>
                      <a:pt x="8" y="11"/>
                    </a:cubicBezTo>
                    <a:cubicBezTo>
                      <a:pt x="8" y="12"/>
                      <a:pt x="9" y="14"/>
                      <a:pt x="9" y="18"/>
                    </a:cubicBezTo>
                    <a:cubicBezTo>
                      <a:pt x="9" y="52"/>
                      <a:pt x="9" y="52"/>
                      <a:pt x="9" y="52"/>
                    </a:cubicBezTo>
                    <a:cubicBezTo>
                      <a:pt x="0" y="52"/>
                      <a:pt x="0" y="52"/>
                      <a:pt x="0" y="52"/>
                    </a:cubicBezTo>
                    <a:cubicBezTo>
                      <a:pt x="0" y="0"/>
                      <a:pt x="0" y="0"/>
                      <a:pt x="0" y="0"/>
                    </a:cubicBezTo>
                    <a:cubicBezTo>
                      <a:pt x="10" y="0"/>
                      <a:pt x="10" y="0"/>
                      <a:pt x="10" y="0"/>
                    </a:cubicBezTo>
                    <a:cubicBezTo>
                      <a:pt x="34" y="37"/>
                      <a:pt x="34" y="37"/>
                      <a:pt x="34" y="37"/>
                    </a:cubicBezTo>
                    <a:cubicBezTo>
                      <a:pt x="35" y="39"/>
                      <a:pt x="36" y="40"/>
                      <a:pt x="36" y="41"/>
                    </a:cubicBezTo>
                    <a:cubicBezTo>
                      <a:pt x="37" y="41"/>
                      <a:pt x="37" y="41"/>
                      <a:pt x="37" y="41"/>
                    </a:cubicBezTo>
                    <a:cubicBezTo>
                      <a:pt x="36" y="39"/>
                      <a:pt x="36" y="37"/>
                      <a:pt x="36" y="34"/>
                    </a:cubicBezTo>
                    <a:cubicBezTo>
                      <a:pt x="36" y="0"/>
                      <a:pt x="36" y="0"/>
                      <a:pt x="36" y="0"/>
                    </a:cubicBezTo>
                    <a:cubicBezTo>
                      <a:pt x="45" y="0"/>
                      <a:pt x="45" y="0"/>
                      <a:pt x="45" y="0"/>
                    </a:cubicBezTo>
                    <a:lnTo>
                      <a:pt x="4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8" name="Freeform 952"/>
              <p:cNvSpPr>
                <a:spLocks/>
              </p:cNvSpPr>
              <p:nvPr/>
            </p:nvSpPr>
            <p:spPr bwMode="auto">
              <a:xfrm>
                <a:off x="4490" y="1746"/>
                <a:ext cx="53" cy="71"/>
              </a:xfrm>
              <a:custGeom>
                <a:avLst/>
                <a:gdLst>
                  <a:gd name="T0" fmla="*/ 53 w 53"/>
                  <a:gd name="T1" fmla="*/ 10 h 71"/>
                  <a:gd name="T2" fmla="*/ 33 w 53"/>
                  <a:gd name="T3" fmla="*/ 10 h 71"/>
                  <a:gd name="T4" fmla="*/ 33 w 53"/>
                  <a:gd name="T5" fmla="*/ 71 h 71"/>
                  <a:gd name="T6" fmla="*/ 20 w 53"/>
                  <a:gd name="T7" fmla="*/ 71 h 71"/>
                  <a:gd name="T8" fmla="*/ 20 w 53"/>
                  <a:gd name="T9" fmla="*/ 10 h 71"/>
                  <a:gd name="T10" fmla="*/ 0 w 53"/>
                  <a:gd name="T11" fmla="*/ 10 h 71"/>
                  <a:gd name="T12" fmla="*/ 0 w 53"/>
                  <a:gd name="T13" fmla="*/ 0 h 71"/>
                  <a:gd name="T14" fmla="*/ 53 w 53"/>
                  <a:gd name="T15" fmla="*/ 0 h 71"/>
                  <a:gd name="T16" fmla="*/ 53 w 53"/>
                  <a:gd name="T17" fmla="*/ 1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71">
                    <a:moveTo>
                      <a:pt x="53" y="10"/>
                    </a:moveTo>
                    <a:lnTo>
                      <a:pt x="33" y="10"/>
                    </a:lnTo>
                    <a:lnTo>
                      <a:pt x="33" y="71"/>
                    </a:lnTo>
                    <a:lnTo>
                      <a:pt x="20" y="71"/>
                    </a:lnTo>
                    <a:lnTo>
                      <a:pt x="20" y="10"/>
                    </a:lnTo>
                    <a:lnTo>
                      <a:pt x="0" y="10"/>
                    </a:lnTo>
                    <a:lnTo>
                      <a:pt x="0" y="0"/>
                    </a:lnTo>
                    <a:lnTo>
                      <a:pt x="53" y="0"/>
                    </a:lnTo>
                    <a:lnTo>
                      <a:pt x="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9" name="Freeform 953"/>
              <p:cNvSpPr>
                <a:spLocks noEditPoints="1"/>
              </p:cNvSpPr>
              <p:nvPr/>
            </p:nvSpPr>
            <p:spPr bwMode="auto">
              <a:xfrm>
                <a:off x="4554" y="1746"/>
                <a:ext cx="55" cy="71"/>
              </a:xfrm>
              <a:custGeom>
                <a:avLst/>
                <a:gdLst>
                  <a:gd name="T0" fmla="*/ 40 w 40"/>
                  <a:gd name="T1" fmla="*/ 52 h 52"/>
                  <a:gd name="T2" fmla="*/ 30 w 40"/>
                  <a:gd name="T3" fmla="*/ 52 h 52"/>
                  <a:gd name="T4" fmla="*/ 22 w 40"/>
                  <a:gd name="T5" fmla="*/ 38 h 52"/>
                  <a:gd name="T6" fmla="*/ 20 w 40"/>
                  <a:gd name="T7" fmla="*/ 35 h 52"/>
                  <a:gd name="T8" fmla="*/ 17 w 40"/>
                  <a:gd name="T9" fmla="*/ 33 h 52"/>
                  <a:gd name="T10" fmla="*/ 15 w 40"/>
                  <a:gd name="T11" fmla="*/ 31 h 52"/>
                  <a:gd name="T12" fmla="*/ 12 w 40"/>
                  <a:gd name="T13" fmla="*/ 31 h 52"/>
                  <a:gd name="T14" fmla="*/ 9 w 40"/>
                  <a:gd name="T15" fmla="*/ 31 h 52"/>
                  <a:gd name="T16" fmla="*/ 9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3 w 40"/>
                  <a:gd name="T39" fmla="*/ 28 h 52"/>
                  <a:gd name="T40" fmla="*/ 23 w 40"/>
                  <a:gd name="T41" fmla="*/ 28 h 52"/>
                  <a:gd name="T42" fmla="*/ 25 w 40"/>
                  <a:gd name="T43" fmla="*/ 30 h 52"/>
                  <a:gd name="T44" fmla="*/ 27 w 40"/>
                  <a:gd name="T45" fmla="*/ 32 h 52"/>
                  <a:gd name="T46" fmla="*/ 29 w 40"/>
                  <a:gd name="T47" fmla="*/ 34 h 52"/>
                  <a:gd name="T48" fmla="*/ 31 w 40"/>
                  <a:gd name="T49" fmla="*/ 38 h 52"/>
                  <a:gd name="T50" fmla="*/ 40 w 40"/>
                  <a:gd name="T51" fmla="*/ 52 h 52"/>
                  <a:gd name="T52" fmla="*/ 9 w 40"/>
                  <a:gd name="T53" fmla="*/ 7 h 52"/>
                  <a:gd name="T54" fmla="*/ 9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3 w 40"/>
                  <a:gd name="T67" fmla="*/ 9 h 52"/>
                  <a:gd name="T68" fmla="*/ 16 w 40"/>
                  <a:gd name="T69" fmla="*/ 7 h 52"/>
                  <a:gd name="T70" fmla="*/ 9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7" y="33"/>
                    </a:cubicBezTo>
                    <a:cubicBezTo>
                      <a:pt x="17" y="32"/>
                      <a:pt x="16" y="32"/>
                      <a:pt x="15" y="31"/>
                    </a:cubicBezTo>
                    <a:cubicBezTo>
                      <a:pt x="14" y="31"/>
                      <a:pt x="13"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5"/>
                      <a:pt x="27" y="26"/>
                    </a:cubicBezTo>
                    <a:cubicBezTo>
                      <a:pt x="26" y="27"/>
                      <a:pt x="24" y="28"/>
                      <a:pt x="23" y="28"/>
                    </a:cubicBezTo>
                    <a:cubicBezTo>
                      <a:pt x="23" y="28"/>
                      <a:pt x="23" y="28"/>
                      <a:pt x="23" y="28"/>
                    </a:cubicBezTo>
                    <a:cubicBezTo>
                      <a:pt x="24" y="29"/>
                      <a:pt x="24" y="30"/>
                      <a:pt x="25" y="30"/>
                    </a:cubicBezTo>
                    <a:cubicBezTo>
                      <a:pt x="26" y="31"/>
                      <a:pt x="26" y="31"/>
                      <a:pt x="27" y="32"/>
                    </a:cubicBezTo>
                    <a:cubicBezTo>
                      <a:pt x="28" y="33"/>
                      <a:pt x="28" y="34"/>
                      <a:pt x="29" y="34"/>
                    </a:cubicBezTo>
                    <a:cubicBezTo>
                      <a:pt x="30" y="35"/>
                      <a:pt x="30" y="36"/>
                      <a:pt x="31" y="38"/>
                    </a:cubicBezTo>
                    <a:lnTo>
                      <a:pt x="40" y="52"/>
                    </a:lnTo>
                    <a:close/>
                    <a:moveTo>
                      <a:pt x="9" y="7"/>
                    </a:moveTo>
                    <a:cubicBezTo>
                      <a:pt x="9" y="24"/>
                      <a:pt x="9" y="24"/>
                      <a:pt x="9" y="24"/>
                    </a:cubicBezTo>
                    <a:cubicBezTo>
                      <a:pt x="16" y="24"/>
                      <a:pt x="16" y="24"/>
                      <a:pt x="16" y="24"/>
                    </a:cubicBezTo>
                    <a:cubicBezTo>
                      <a:pt x="17" y="24"/>
                      <a:pt x="18" y="24"/>
                      <a:pt x="19" y="23"/>
                    </a:cubicBezTo>
                    <a:cubicBezTo>
                      <a:pt x="21" y="23"/>
                      <a:pt x="22" y="22"/>
                      <a:pt x="22" y="22"/>
                    </a:cubicBezTo>
                    <a:cubicBezTo>
                      <a:pt x="23" y="21"/>
                      <a:pt x="24" y="20"/>
                      <a:pt x="24" y="19"/>
                    </a:cubicBezTo>
                    <a:cubicBezTo>
                      <a:pt x="25" y="18"/>
                      <a:pt x="25" y="16"/>
                      <a:pt x="25" y="15"/>
                    </a:cubicBezTo>
                    <a:cubicBezTo>
                      <a:pt x="25" y="12"/>
                      <a:pt x="24" y="10"/>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0" name="Rectangle 954"/>
              <p:cNvSpPr>
                <a:spLocks noChangeArrowheads="1"/>
              </p:cNvSpPr>
              <p:nvPr/>
            </p:nvSpPr>
            <p:spPr bwMode="auto">
              <a:xfrm>
                <a:off x="4617" y="1746"/>
                <a:ext cx="12" cy="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1" name="Freeform 955"/>
              <p:cNvSpPr>
                <a:spLocks noEditPoints="1"/>
              </p:cNvSpPr>
              <p:nvPr/>
            </p:nvSpPr>
            <p:spPr bwMode="auto">
              <a:xfrm>
                <a:off x="4647" y="1746"/>
                <a:ext cx="49" cy="71"/>
              </a:xfrm>
              <a:custGeom>
                <a:avLst/>
                <a:gdLst>
                  <a:gd name="T0" fmla="*/ 0 w 36"/>
                  <a:gd name="T1" fmla="*/ 52 h 52"/>
                  <a:gd name="T2" fmla="*/ 0 w 36"/>
                  <a:gd name="T3" fmla="*/ 0 h 52"/>
                  <a:gd name="T4" fmla="*/ 17 w 36"/>
                  <a:gd name="T5" fmla="*/ 0 h 52"/>
                  <a:gd name="T6" fmla="*/ 29 w 36"/>
                  <a:gd name="T7" fmla="*/ 3 h 52"/>
                  <a:gd name="T8" fmla="*/ 33 w 36"/>
                  <a:gd name="T9" fmla="*/ 12 h 52"/>
                  <a:gd name="T10" fmla="*/ 31 w 36"/>
                  <a:gd name="T11" fmla="*/ 20 h 52"/>
                  <a:gd name="T12" fmla="*/ 24 w 36"/>
                  <a:gd name="T13" fmla="*/ 24 h 52"/>
                  <a:gd name="T14" fmla="*/ 24 w 36"/>
                  <a:gd name="T15" fmla="*/ 24 h 52"/>
                  <a:gd name="T16" fmla="*/ 32 w 36"/>
                  <a:gd name="T17" fmla="*/ 28 h 52"/>
                  <a:gd name="T18" fmla="*/ 36 w 36"/>
                  <a:gd name="T19" fmla="*/ 37 h 52"/>
                  <a:gd name="T20" fmla="*/ 30 w 36"/>
                  <a:gd name="T21" fmla="*/ 48 h 52"/>
                  <a:gd name="T22" fmla="*/ 17 w 36"/>
                  <a:gd name="T23" fmla="*/ 52 h 52"/>
                  <a:gd name="T24" fmla="*/ 0 w 36"/>
                  <a:gd name="T25" fmla="*/ 52 h 52"/>
                  <a:gd name="T26" fmla="*/ 9 w 36"/>
                  <a:gd name="T27" fmla="*/ 7 h 52"/>
                  <a:gd name="T28" fmla="*/ 9 w 36"/>
                  <a:gd name="T29" fmla="*/ 22 h 52"/>
                  <a:gd name="T30" fmla="*/ 15 w 36"/>
                  <a:gd name="T31" fmla="*/ 22 h 52"/>
                  <a:gd name="T32" fmla="*/ 22 w 36"/>
                  <a:gd name="T33" fmla="*/ 20 h 52"/>
                  <a:gd name="T34" fmla="*/ 24 w 36"/>
                  <a:gd name="T35" fmla="*/ 14 h 52"/>
                  <a:gd name="T36" fmla="*/ 15 w 36"/>
                  <a:gd name="T37" fmla="*/ 7 h 52"/>
                  <a:gd name="T38" fmla="*/ 9 w 36"/>
                  <a:gd name="T39" fmla="*/ 7 h 52"/>
                  <a:gd name="T40" fmla="*/ 9 w 36"/>
                  <a:gd name="T41" fmla="*/ 29 h 52"/>
                  <a:gd name="T42" fmla="*/ 9 w 36"/>
                  <a:gd name="T43" fmla="*/ 45 h 52"/>
                  <a:gd name="T44" fmla="*/ 16 w 36"/>
                  <a:gd name="T45" fmla="*/ 45 h 52"/>
                  <a:gd name="T46" fmla="*/ 24 w 36"/>
                  <a:gd name="T47" fmla="*/ 43 h 52"/>
                  <a:gd name="T48" fmla="*/ 26 w 36"/>
                  <a:gd name="T49" fmla="*/ 37 h 52"/>
                  <a:gd name="T50" fmla="*/ 15 w 36"/>
                  <a:gd name="T51" fmla="*/ 29 h 52"/>
                  <a:gd name="T52" fmla="*/ 9 w 36"/>
                  <a:gd name="T53"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52">
                    <a:moveTo>
                      <a:pt x="0" y="52"/>
                    </a:moveTo>
                    <a:cubicBezTo>
                      <a:pt x="0" y="0"/>
                      <a:pt x="0" y="0"/>
                      <a:pt x="0" y="0"/>
                    </a:cubicBezTo>
                    <a:cubicBezTo>
                      <a:pt x="17" y="0"/>
                      <a:pt x="17" y="0"/>
                      <a:pt x="17" y="0"/>
                    </a:cubicBezTo>
                    <a:cubicBezTo>
                      <a:pt x="22" y="0"/>
                      <a:pt x="26" y="1"/>
                      <a:pt x="29" y="3"/>
                    </a:cubicBezTo>
                    <a:cubicBezTo>
                      <a:pt x="32" y="5"/>
                      <a:pt x="33" y="8"/>
                      <a:pt x="33" y="12"/>
                    </a:cubicBezTo>
                    <a:cubicBezTo>
                      <a:pt x="33" y="15"/>
                      <a:pt x="33" y="17"/>
                      <a:pt x="31" y="20"/>
                    </a:cubicBezTo>
                    <a:cubicBezTo>
                      <a:pt x="29" y="22"/>
                      <a:pt x="27" y="23"/>
                      <a:pt x="24" y="24"/>
                    </a:cubicBezTo>
                    <a:cubicBezTo>
                      <a:pt x="24" y="24"/>
                      <a:pt x="24" y="24"/>
                      <a:pt x="24" y="24"/>
                    </a:cubicBezTo>
                    <a:cubicBezTo>
                      <a:pt x="27" y="25"/>
                      <a:pt x="30" y="26"/>
                      <a:pt x="32" y="28"/>
                    </a:cubicBezTo>
                    <a:cubicBezTo>
                      <a:pt x="35" y="31"/>
                      <a:pt x="36" y="34"/>
                      <a:pt x="36" y="37"/>
                    </a:cubicBezTo>
                    <a:cubicBezTo>
                      <a:pt x="36" y="42"/>
                      <a:pt x="34" y="45"/>
                      <a:pt x="30" y="48"/>
                    </a:cubicBezTo>
                    <a:cubicBezTo>
                      <a:pt x="27" y="51"/>
                      <a:pt x="22" y="52"/>
                      <a:pt x="17" y="52"/>
                    </a:cubicBezTo>
                    <a:lnTo>
                      <a:pt x="0" y="52"/>
                    </a:lnTo>
                    <a:close/>
                    <a:moveTo>
                      <a:pt x="9" y="7"/>
                    </a:moveTo>
                    <a:cubicBezTo>
                      <a:pt x="9" y="22"/>
                      <a:pt x="9" y="22"/>
                      <a:pt x="9" y="22"/>
                    </a:cubicBezTo>
                    <a:cubicBezTo>
                      <a:pt x="15" y="22"/>
                      <a:pt x="15" y="22"/>
                      <a:pt x="15" y="22"/>
                    </a:cubicBezTo>
                    <a:cubicBezTo>
                      <a:pt x="18" y="22"/>
                      <a:pt x="20" y="21"/>
                      <a:pt x="22" y="20"/>
                    </a:cubicBezTo>
                    <a:cubicBezTo>
                      <a:pt x="23" y="18"/>
                      <a:pt x="24" y="16"/>
                      <a:pt x="24" y="14"/>
                    </a:cubicBezTo>
                    <a:cubicBezTo>
                      <a:pt x="24" y="9"/>
                      <a:pt x="21" y="7"/>
                      <a:pt x="15" y="7"/>
                    </a:cubicBezTo>
                    <a:lnTo>
                      <a:pt x="9" y="7"/>
                    </a:lnTo>
                    <a:close/>
                    <a:moveTo>
                      <a:pt x="9" y="29"/>
                    </a:moveTo>
                    <a:cubicBezTo>
                      <a:pt x="9" y="45"/>
                      <a:pt x="9" y="45"/>
                      <a:pt x="9" y="45"/>
                    </a:cubicBezTo>
                    <a:cubicBezTo>
                      <a:pt x="16" y="45"/>
                      <a:pt x="16" y="45"/>
                      <a:pt x="16" y="45"/>
                    </a:cubicBezTo>
                    <a:cubicBezTo>
                      <a:pt x="20" y="45"/>
                      <a:pt x="22" y="45"/>
                      <a:pt x="24" y="43"/>
                    </a:cubicBezTo>
                    <a:cubicBezTo>
                      <a:pt x="26" y="42"/>
                      <a:pt x="26" y="39"/>
                      <a:pt x="26" y="37"/>
                    </a:cubicBezTo>
                    <a:cubicBezTo>
                      <a:pt x="26" y="31"/>
                      <a:pt x="23" y="29"/>
                      <a:pt x="15" y="29"/>
                    </a:cubicBezTo>
                    <a:lnTo>
                      <a:pt x="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2" name="Freeform 956"/>
              <p:cNvSpPr>
                <a:spLocks/>
              </p:cNvSpPr>
              <p:nvPr/>
            </p:nvSpPr>
            <p:spPr bwMode="auto">
              <a:xfrm>
                <a:off x="4709" y="1746"/>
                <a:ext cx="56" cy="73"/>
              </a:xfrm>
              <a:custGeom>
                <a:avLst/>
                <a:gdLst>
                  <a:gd name="T0" fmla="*/ 41 w 41"/>
                  <a:gd name="T1" fmla="*/ 31 h 53"/>
                  <a:gd name="T2" fmla="*/ 20 w 41"/>
                  <a:gd name="T3" fmla="*/ 53 h 53"/>
                  <a:gd name="T4" fmla="*/ 0 w 41"/>
                  <a:gd name="T5" fmla="*/ 32 h 53"/>
                  <a:gd name="T6" fmla="*/ 0 w 41"/>
                  <a:gd name="T7" fmla="*/ 0 h 53"/>
                  <a:gd name="T8" fmla="*/ 9 w 41"/>
                  <a:gd name="T9" fmla="*/ 0 h 53"/>
                  <a:gd name="T10" fmla="*/ 9 w 41"/>
                  <a:gd name="T11" fmla="*/ 30 h 53"/>
                  <a:gd name="T12" fmla="*/ 20 w 41"/>
                  <a:gd name="T13" fmla="*/ 46 h 53"/>
                  <a:gd name="T14" fmla="*/ 32 w 41"/>
                  <a:gd name="T15" fmla="*/ 31 h 53"/>
                  <a:gd name="T16" fmla="*/ 32 w 41"/>
                  <a:gd name="T17" fmla="*/ 0 h 53"/>
                  <a:gd name="T18" fmla="*/ 41 w 41"/>
                  <a:gd name="T19" fmla="*/ 0 h 53"/>
                  <a:gd name="T20" fmla="*/ 41 w 41"/>
                  <a:gd name="T21"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3">
                    <a:moveTo>
                      <a:pt x="41" y="31"/>
                    </a:moveTo>
                    <a:cubicBezTo>
                      <a:pt x="41" y="46"/>
                      <a:pt x="34" y="53"/>
                      <a:pt x="20" y="53"/>
                    </a:cubicBezTo>
                    <a:cubicBezTo>
                      <a:pt x="6" y="53"/>
                      <a:pt x="0" y="46"/>
                      <a:pt x="0" y="32"/>
                    </a:cubicBezTo>
                    <a:cubicBezTo>
                      <a:pt x="0" y="0"/>
                      <a:pt x="0" y="0"/>
                      <a:pt x="0" y="0"/>
                    </a:cubicBezTo>
                    <a:cubicBezTo>
                      <a:pt x="9" y="0"/>
                      <a:pt x="9" y="0"/>
                      <a:pt x="9" y="0"/>
                    </a:cubicBezTo>
                    <a:cubicBezTo>
                      <a:pt x="9" y="30"/>
                      <a:pt x="9" y="30"/>
                      <a:pt x="9" y="30"/>
                    </a:cubicBezTo>
                    <a:cubicBezTo>
                      <a:pt x="9" y="40"/>
                      <a:pt x="13" y="46"/>
                      <a:pt x="20" y="46"/>
                    </a:cubicBezTo>
                    <a:cubicBezTo>
                      <a:pt x="28" y="46"/>
                      <a:pt x="32" y="41"/>
                      <a:pt x="32" y="31"/>
                    </a:cubicBezTo>
                    <a:cubicBezTo>
                      <a:pt x="32" y="0"/>
                      <a:pt x="32" y="0"/>
                      <a:pt x="32" y="0"/>
                    </a:cubicBezTo>
                    <a:cubicBezTo>
                      <a:pt x="41" y="0"/>
                      <a:pt x="41" y="0"/>
                      <a:pt x="41" y="0"/>
                    </a:cubicBezTo>
                    <a:lnTo>
                      <a:pt x="4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3" name="Freeform 957"/>
              <p:cNvSpPr>
                <a:spLocks/>
              </p:cNvSpPr>
              <p:nvPr/>
            </p:nvSpPr>
            <p:spPr bwMode="auto">
              <a:xfrm>
                <a:off x="4774" y="1746"/>
                <a:ext cx="54" cy="71"/>
              </a:xfrm>
              <a:custGeom>
                <a:avLst/>
                <a:gdLst>
                  <a:gd name="T0" fmla="*/ 54 w 54"/>
                  <a:gd name="T1" fmla="*/ 10 h 71"/>
                  <a:gd name="T2" fmla="*/ 33 w 54"/>
                  <a:gd name="T3" fmla="*/ 10 h 71"/>
                  <a:gd name="T4" fmla="*/ 33 w 54"/>
                  <a:gd name="T5" fmla="*/ 71 h 71"/>
                  <a:gd name="T6" fmla="*/ 21 w 54"/>
                  <a:gd name="T7" fmla="*/ 71 h 71"/>
                  <a:gd name="T8" fmla="*/ 21 w 54"/>
                  <a:gd name="T9" fmla="*/ 10 h 71"/>
                  <a:gd name="T10" fmla="*/ 0 w 54"/>
                  <a:gd name="T11" fmla="*/ 10 h 71"/>
                  <a:gd name="T12" fmla="*/ 0 w 54"/>
                  <a:gd name="T13" fmla="*/ 0 h 71"/>
                  <a:gd name="T14" fmla="*/ 54 w 54"/>
                  <a:gd name="T15" fmla="*/ 0 h 71"/>
                  <a:gd name="T16" fmla="*/ 54 w 54"/>
                  <a:gd name="T17" fmla="*/ 1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1">
                    <a:moveTo>
                      <a:pt x="54" y="10"/>
                    </a:moveTo>
                    <a:lnTo>
                      <a:pt x="33" y="10"/>
                    </a:lnTo>
                    <a:lnTo>
                      <a:pt x="33" y="71"/>
                    </a:lnTo>
                    <a:lnTo>
                      <a:pt x="21" y="71"/>
                    </a:lnTo>
                    <a:lnTo>
                      <a:pt x="21" y="10"/>
                    </a:lnTo>
                    <a:lnTo>
                      <a:pt x="0" y="10"/>
                    </a:lnTo>
                    <a:lnTo>
                      <a:pt x="0" y="0"/>
                    </a:lnTo>
                    <a:lnTo>
                      <a:pt x="54" y="0"/>
                    </a:lnTo>
                    <a:lnTo>
                      <a:pt x="5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4" name="Freeform 958"/>
              <p:cNvSpPr>
                <a:spLocks noEditPoints="1"/>
              </p:cNvSpPr>
              <p:nvPr/>
            </p:nvSpPr>
            <p:spPr bwMode="auto">
              <a:xfrm>
                <a:off x="4829" y="1745"/>
                <a:ext cx="69" cy="74"/>
              </a:xfrm>
              <a:custGeom>
                <a:avLst/>
                <a:gdLst>
                  <a:gd name="T0" fmla="*/ 25 w 50"/>
                  <a:gd name="T1" fmla="*/ 54 h 54"/>
                  <a:gd name="T2" fmla="*/ 7 w 50"/>
                  <a:gd name="T3" fmla="*/ 47 h 54"/>
                  <a:gd name="T4" fmla="*/ 0 w 50"/>
                  <a:gd name="T5" fmla="*/ 28 h 54"/>
                  <a:gd name="T6" fmla="*/ 7 w 50"/>
                  <a:gd name="T7" fmla="*/ 7 h 54"/>
                  <a:gd name="T8" fmla="*/ 26 w 50"/>
                  <a:gd name="T9" fmla="*/ 0 h 54"/>
                  <a:gd name="T10" fmla="*/ 43 w 50"/>
                  <a:gd name="T11" fmla="*/ 7 h 54"/>
                  <a:gd name="T12" fmla="*/ 50 w 50"/>
                  <a:gd name="T13" fmla="*/ 26 h 54"/>
                  <a:gd name="T14" fmla="*/ 43 w 50"/>
                  <a:gd name="T15" fmla="*/ 47 h 54"/>
                  <a:gd name="T16" fmla="*/ 25 w 50"/>
                  <a:gd name="T17" fmla="*/ 54 h 54"/>
                  <a:gd name="T18" fmla="*/ 25 w 50"/>
                  <a:gd name="T19" fmla="*/ 8 h 54"/>
                  <a:gd name="T20" fmla="*/ 14 w 50"/>
                  <a:gd name="T21" fmla="*/ 13 h 54"/>
                  <a:gd name="T22" fmla="*/ 9 w 50"/>
                  <a:gd name="T23" fmla="*/ 27 h 54"/>
                  <a:gd name="T24" fmla="*/ 13 w 50"/>
                  <a:gd name="T25" fmla="*/ 41 h 54"/>
                  <a:gd name="T26" fmla="*/ 25 w 50"/>
                  <a:gd name="T27" fmla="*/ 47 h 54"/>
                  <a:gd name="T28" fmla="*/ 37 w 50"/>
                  <a:gd name="T29" fmla="*/ 41 h 54"/>
                  <a:gd name="T30" fmla="*/ 41 w 50"/>
                  <a:gd name="T31" fmla="*/ 27 h 54"/>
                  <a:gd name="T32" fmla="*/ 37 w 50"/>
                  <a:gd name="T33" fmla="*/ 13 h 54"/>
                  <a:gd name="T34" fmla="*/ 25 w 50"/>
                  <a:gd name="T3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4">
                    <a:moveTo>
                      <a:pt x="25" y="54"/>
                    </a:moveTo>
                    <a:cubicBezTo>
                      <a:pt x="17" y="54"/>
                      <a:pt x="11" y="52"/>
                      <a:pt x="7" y="47"/>
                    </a:cubicBezTo>
                    <a:cubicBezTo>
                      <a:pt x="2" y="42"/>
                      <a:pt x="0" y="35"/>
                      <a:pt x="0" y="28"/>
                    </a:cubicBezTo>
                    <a:cubicBezTo>
                      <a:pt x="0" y="19"/>
                      <a:pt x="2" y="13"/>
                      <a:pt x="7" y="7"/>
                    </a:cubicBezTo>
                    <a:cubicBezTo>
                      <a:pt x="11" y="2"/>
                      <a:pt x="18" y="0"/>
                      <a:pt x="26" y="0"/>
                    </a:cubicBezTo>
                    <a:cubicBezTo>
                      <a:pt x="33" y="0"/>
                      <a:pt x="39" y="2"/>
                      <a:pt x="43" y="7"/>
                    </a:cubicBezTo>
                    <a:cubicBezTo>
                      <a:pt x="48" y="12"/>
                      <a:pt x="50" y="19"/>
                      <a:pt x="50" y="26"/>
                    </a:cubicBezTo>
                    <a:cubicBezTo>
                      <a:pt x="50" y="35"/>
                      <a:pt x="48" y="42"/>
                      <a:pt x="43" y="47"/>
                    </a:cubicBezTo>
                    <a:cubicBezTo>
                      <a:pt x="39" y="52"/>
                      <a:pt x="33" y="54"/>
                      <a:pt x="25" y="54"/>
                    </a:cubicBezTo>
                    <a:close/>
                    <a:moveTo>
                      <a:pt x="25" y="8"/>
                    </a:moveTo>
                    <a:cubicBezTo>
                      <a:pt x="20" y="8"/>
                      <a:pt x="17" y="9"/>
                      <a:pt x="14" y="13"/>
                    </a:cubicBezTo>
                    <a:cubicBezTo>
                      <a:pt x="11" y="17"/>
                      <a:pt x="9" y="21"/>
                      <a:pt x="9" y="27"/>
                    </a:cubicBezTo>
                    <a:cubicBezTo>
                      <a:pt x="9" y="33"/>
                      <a:pt x="10" y="38"/>
                      <a:pt x="13" y="41"/>
                    </a:cubicBezTo>
                    <a:cubicBezTo>
                      <a:pt x="16" y="45"/>
                      <a:pt x="20" y="47"/>
                      <a:pt x="25" y="47"/>
                    </a:cubicBezTo>
                    <a:cubicBezTo>
                      <a:pt x="30" y="47"/>
                      <a:pt x="34" y="45"/>
                      <a:pt x="37" y="41"/>
                    </a:cubicBezTo>
                    <a:cubicBezTo>
                      <a:pt x="40" y="38"/>
                      <a:pt x="41" y="33"/>
                      <a:pt x="41" y="27"/>
                    </a:cubicBezTo>
                    <a:cubicBezTo>
                      <a:pt x="41" y="21"/>
                      <a:pt x="40" y="16"/>
                      <a:pt x="37" y="13"/>
                    </a:cubicBezTo>
                    <a:cubicBezTo>
                      <a:pt x="34" y="9"/>
                      <a:pt x="30" y="8"/>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5" name="Freeform 959"/>
              <p:cNvSpPr>
                <a:spLocks noEditPoints="1"/>
              </p:cNvSpPr>
              <p:nvPr/>
            </p:nvSpPr>
            <p:spPr bwMode="auto">
              <a:xfrm>
                <a:off x="4911" y="1746"/>
                <a:ext cx="55" cy="71"/>
              </a:xfrm>
              <a:custGeom>
                <a:avLst/>
                <a:gdLst>
                  <a:gd name="T0" fmla="*/ 40 w 40"/>
                  <a:gd name="T1" fmla="*/ 52 h 52"/>
                  <a:gd name="T2" fmla="*/ 30 w 40"/>
                  <a:gd name="T3" fmla="*/ 52 h 52"/>
                  <a:gd name="T4" fmla="*/ 22 w 40"/>
                  <a:gd name="T5" fmla="*/ 38 h 52"/>
                  <a:gd name="T6" fmla="*/ 20 w 40"/>
                  <a:gd name="T7" fmla="*/ 35 h 52"/>
                  <a:gd name="T8" fmla="*/ 17 w 40"/>
                  <a:gd name="T9" fmla="*/ 33 h 52"/>
                  <a:gd name="T10" fmla="*/ 15 w 40"/>
                  <a:gd name="T11" fmla="*/ 31 h 52"/>
                  <a:gd name="T12" fmla="*/ 12 w 40"/>
                  <a:gd name="T13" fmla="*/ 31 h 52"/>
                  <a:gd name="T14" fmla="*/ 8 w 40"/>
                  <a:gd name="T15" fmla="*/ 31 h 52"/>
                  <a:gd name="T16" fmla="*/ 8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3 w 40"/>
                  <a:gd name="T39" fmla="*/ 28 h 52"/>
                  <a:gd name="T40" fmla="*/ 23 w 40"/>
                  <a:gd name="T41" fmla="*/ 28 h 52"/>
                  <a:gd name="T42" fmla="*/ 25 w 40"/>
                  <a:gd name="T43" fmla="*/ 30 h 52"/>
                  <a:gd name="T44" fmla="*/ 27 w 40"/>
                  <a:gd name="T45" fmla="*/ 32 h 52"/>
                  <a:gd name="T46" fmla="*/ 29 w 40"/>
                  <a:gd name="T47" fmla="*/ 34 h 52"/>
                  <a:gd name="T48" fmla="*/ 31 w 40"/>
                  <a:gd name="T49" fmla="*/ 38 h 52"/>
                  <a:gd name="T50" fmla="*/ 40 w 40"/>
                  <a:gd name="T51" fmla="*/ 52 h 52"/>
                  <a:gd name="T52" fmla="*/ 8 w 40"/>
                  <a:gd name="T53" fmla="*/ 7 h 52"/>
                  <a:gd name="T54" fmla="*/ 8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3 w 40"/>
                  <a:gd name="T67" fmla="*/ 9 h 52"/>
                  <a:gd name="T68" fmla="*/ 16 w 40"/>
                  <a:gd name="T69" fmla="*/ 7 h 52"/>
                  <a:gd name="T70" fmla="*/ 8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7" y="33"/>
                    </a:cubicBezTo>
                    <a:cubicBezTo>
                      <a:pt x="17" y="32"/>
                      <a:pt x="16" y="32"/>
                      <a:pt x="15" y="31"/>
                    </a:cubicBezTo>
                    <a:cubicBezTo>
                      <a:pt x="14" y="31"/>
                      <a:pt x="13" y="31"/>
                      <a:pt x="12" y="31"/>
                    </a:cubicBezTo>
                    <a:cubicBezTo>
                      <a:pt x="8" y="31"/>
                      <a:pt x="8" y="31"/>
                      <a:pt x="8" y="31"/>
                    </a:cubicBezTo>
                    <a:cubicBezTo>
                      <a:pt x="8" y="52"/>
                      <a:pt x="8" y="52"/>
                      <a:pt x="8" y="52"/>
                    </a:cubicBezTo>
                    <a:cubicBezTo>
                      <a:pt x="0" y="52"/>
                      <a:pt x="0" y="52"/>
                      <a:pt x="0" y="52"/>
                    </a:cubicBezTo>
                    <a:cubicBezTo>
                      <a:pt x="0" y="0"/>
                      <a:pt x="0" y="0"/>
                      <a:pt x="0" y="0"/>
                    </a:cubicBezTo>
                    <a:cubicBezTo>
                      <a:pt x="17" y="0"/>
                      <a:pt x="17" y="0"/>
                      <a:pt x="17" y="0"/>
                    </a:cubicBezTo>
                    <a:cubicBezTo>
                      <a:pt x="19"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5"/>
                      <a:pt x="27" y="26"/>
                    </a:cubicBezTo>
                    <a:cubicBezTo>
                      <a:pt x="26" y="27"/>
                      <a:pt x="24" y="28"/>
                      <a:pt x="23" y="28"/>
                    </a:cubicBezTo>
                    <a:cubicBezTo>
                      <a:pt x="23" y="28"/>
                      <a:pt x="23" y="28"/>
                      <a:pt x="23" y="28"/>
                    </a:cubicBezTo>
                    <a:cubicBezTo>
                      <a:pt x="23" y="29"/>
                      <a:pt x="24" y="30"/>
                      <a:pt x="25" y="30"/>
                    </a:cubicBezTo>
                    <a:cubicBezTo>
                      <a:pt x="26" y="31"/>
                      <a:pt x="26" y="31"/>
                      <a:pt x="27" y="32"/>
                    </a:cubicBezTo>
                    <a:cubicBezTo>
                      <a:pt x="28" y="33"/>
                      <a:pt x="28" y="34"/>
                      <a:pt x="29" y="34"/>
                    </a:cubicBezTo>
                    <a:cubicBezTo>
                      <a:pt x="30" y="35"/>
                      <a:pt x="30" y="36"/>
                      <a:pt x="31" y="38"/>
                    </a:cubicBezTo>
                    <a:lnTo>
                      <a:pt x="40" y="52"/>
                    </a:lnTo>
                    <a:close/>
                    <a:moveTo>
                      <a:pt x="8" y="7"/>
                    </a:moveTo>
                    <a:cubicBezTo>
                      <a:pt x="8" y="24"/>
                      <a:pt x="8" y="24"/>
                      <a:pt x="8" y="24"/>
                    </a:cubicBezTo>
                    <a:cubicBezTo>
                      <a:pt x="16" y="24"/>
                      <a:pt x="16" y="24"/>
                      <a:pt x="16" y="24"/>
                    </a:cubicBezTo>
                    <a:cubicBezTo>
                      <a:pt x="17" y="24"/>
                      <a:pt x="18" y="24"/>
                      <a:pt x="19" y="23"/>
                    </a:cubicBezTo>
                    <a:cubicBezTo>
                      <a:pt x="21" y="23"/>
                      <a:pt x="22" y="22"/>
                      <a:pt x="22" y="22"/>
                    </a:cubicBezTo>
                    <a:cubicBezTo>
                      <a:pt x="23" y="21"/>
                      <a:pt x="24" y="20"/>
                      <a:pt x="24" y="19"/>
                    </a:cubicBezTo>
                    <a:cubicBezTo>
                      <a:pt x="25" y="18"/>
                      <a:pt x="25" y="16"/>
                      <a:pt x="25" y="15"/>
                    </a:cubicBezTo>
                    <a:cubicBezTo>
                      <a:pt x="25" y="12"/>
                      <a:pt x="24" y="10"/>
                      <a:pt x="23"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6" name="Freeform 960"/>
              <p:cNvSpPr>
                <a:spLocks/>
              </p:cNvSpPr>
              <p:nvPr/>
            </p:nvSpPr>
            <p:spPr bwMode="auto">
              <a:xfrm>
                <a:off x="4972" y="1745"/>
                <a:ext cx="46" cy="74"/>
              </a:xfrm>
              <a:custGeom>
                <a:avLst/>
                <a:gdLst>
                  <a:gd name="T0" fmla="*/ 0 w 34"/>
                  <a:gd name="T1" fmla="*/ 51 h 54"/>
                  <a:gd name="T2" fmla="*/ 0 w 34"/>
                  <a:gd name="T3" fmla="*/ 42 h 54"/>
                  <a:gd name="T4" fmla="*/ 3 w 34"/>
                  <a:gd name="T5" fmla="*/ 44 h 54"/>
                  <a:gd name="T6" fmla="*/ 6 w 34"/>
                  <a:gd name="T7" fmla="*/ 46 h 54"/>
                  <a:gd name="T8" fmla="*/ 10 w 34"/>
                  <a:gd name="T9" fmla="*/ 47 h 54"/>
                  <a:gd name="T10" fmla="*/ 14 w 34"/>
                  <a:gd name="T11" fmla="*/ 47 h 54"/>
                  <a:gd name="T12" fmla="*/ 22 w 34"/>
                  <a:gd name="T13" fmla="*/ 45 h 54"/>
                  <a:gd name="T14" fmla="*/ 24 w 34"/>
                  <a:gd name="T15" fmla="*/ 40 h 54"/>
                  <a:gd name="T16" fmla="*/ 23 w 34"/>
                  <a:gd name="T17" fmla="*/ 37 h 54"/>
                  <a:gd name="T18" fmla="*/ 21 w 34"/>
                  <a:gd name="T19" fmla="*/ 34 h 54"/>
                  <a:gd name="T20" fmla="*/ 17 w 34"/>
                  <a:gd name="T21" fmla="*/ 32 h 54"/>
                  <a:gd name="T22" fmla="*/ 13 w 34"/>
                  <a:gd name="T23" fmla="*/ 30 h 54"/>
                  <a:gd name="T24" fmla="*/ 8 w 34"/>
                  <a:gd name="T25" fmla="*/ 27 h 54"/>
                  <a:gd name="T26" fmla="*/ 4 w 34"/>
                  <a:gd name="T27" fmla="*/ 24 h 54"/>
                  <a:gd name="T28" fmla="*/ 1 w 34"/>
                  <a:gd name="T29" fmla="*/ 20 h 54"/>
                  <a:gd name="T30" fmla="*/ 0 w 34"/>
                  <a:gd name="T31" fmla="*/ 14 h 54"/>
                  <a:gd name="T32" fmla="*/ 2 w 34"/>
                  <a:gd name="T33" fmla="*/ 8 h 54"/>
                  <a:gd name="T34" fmla="*/ 6 w 34"/>
                  <a:gd name="T35" fmla="*/ 3 h 54"/>
                  <a:gd name="T36" fmla="*/ 12 w 34"/>
                  <a:gd name="T37" fmla="*/ 1 h 54"/>
                  <a:gd name="T38" fmla="*/ 19 w 34"/>
                  <a:gd name="T39" fmla="*/ 0 h 54"/>
                  <a:gd name="T40" fmla="*/ 31 w 34"/>
                  <a:gd name="T41" fmla="*/ 2 h 54"/>
                  <a:gd name="T42" fmla="*/ 31 w 34"/>
                  <a:gd name="T43" fmla="*/ 10 h 54"/>
                  <a:gd name="T44" fmla="*/ 20 w 34"/>
                  <a:gd name="T45" fmla="*/ 7 h 54"/>
                  <a:gd name="T46" fmla="*/ 16 w 34"/>
                  <a:gd name="T47" fmla="*/ 8 h 54"/>
                  <a:gd name="T48" fmla="*/ 12 w 34"/>
                  <a:gd name="T49" fmla="*/ 9 h 54"/>
                  <a:gd name="T50" fmla="*/ 10 w 34"/>
                  <a:gd name="T51" fmla="*/ 11 h 54"/>
                  <a:gd name="T52" fmla="*/ 9 w 34"/>
                  <a:gd name="T53" fmla="*/ 14 h 54"/>
                  <a:gd name="T54" fmla="*/ 10 w 34"/>
                  <a:gd name="T55" fmla="*/ 17 h 54"/>
                  <a:gd name="T56" fmla="*/ 12 w 34"/>
                  <a:gd name="T57" fmla="*/ 19 h 54"/>
                  <a:gd name="T58" fmla="*/ 15 w 34"/>
                  <a:gd name="T59" fmla="*/ 22 h 54"/>
                  <a:gd name="T60" fmla="*/ 20 w 34"/>
                  <a:gd name="T61" fmla="*/ 24 h 54"/>
                  <a:gd name="T62" fmla="*/ 25 w 34"/>
                  <a:gd name="T63" fmla="*/ 27 h 54"/>
                  <a:gd name="T64" fmla="*/ 30 w 34"/>
                  <a:gd name="T65" fmla="*/ 30 h 54"/>
                  <a:gd name="T66" fmla="*/ 32 w 34"/>
                  <a:gd name="T67" fmla="*/ 34 h 54"/>
                  <a:gd name="T68" fmla="*/ 34 w 34"/>
                  <a:gd name="T69" fmla="*/ 40 h 54"/>
                  <a:gd name="T70" fmla="*/ 32 w 34"/>
                  <a:gd name="T71" fmla="*/ 46 h 54"/>
                  <a:gd name="T72" fmla="*/ 28 w 34"/>
                  <a:gd name="T73" fmla="*/ 51 h 54"/>
                  <a:gd name="T74" fmla="*/ 21 w 34"/>
                  <a:gd name="T75" fmla="*/ 53 h 54"/>
                  <a:gd name="T76" fmla="*/ 14 w 34"/>
                  <a:gd name="T77" fmla="*/ 54 h 54"/>
                  <a:gd name="T78" fmla="*/ 11 w 34"/>
                  <a:gd name="T79" fmla="*/ 54 h 54"/>
                  <a:gd name="T80" fmla="*/ 7 w 34"/>
                  <a:gd name="T81" fmla="*/ 53 h 54"/>
                  <a:gd name="T82" fmla="*/ 3 w 34"/>
                  <a:gd name="T83" fmla="*/ 52 h 54"/>
                  <a:gd name="T84" fmla="*/ 0 w 34"/>
                  <a:gd name="T85"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54">
                    <a:moveTo>
                      <a:pt x="0" y="51"/>
                    </a:moveTo>
                    <a:cubicBezTo>
                      <a:pt x="0" y="42"/>
                      <a:pt x="0" y="42"/>
                      <a:pt x="0" y="42"/>
                    </a:cubicBezTo>
                    <a:cubicBezTo>
                      <a:pt x="1" y="43"/>
                      <a:pt x="2" y="44"/>
                      <a:pt x="3" y="44"/>
                    </a:cubicBezTo>
                    <a:cubicBezTo>
                      <a:pt x="4" y="45"/>
                      <a:pt x="5" y="45"/>
                      <a:pt x="6" y="46"/>
                    </a:cubicBezTo>
                    <a:cubicBezTo>
                      <a:pt x="8" y="46"/>
                      <a:pt x="9" y="46"/>
                      <a:pt x="10" y="47"/>
                    </a:cubicBezTo>
                    <a:cubicBezTo>
                      <a:pt x="11" y="47"/>
                      <a:pt x="12" y="47"/>
                      <a:pt x="14" y="47"/>
                    </a:cubicBezTo>
                    <a:cubicBezTo>
                      <a:pt x="17" y="47"/>
                      <a:pt x="20" y="46"/>
                      <a:pt x="22" y="45"/>
                    </a:cubicBezTo>
                    <a:cubicBezTo>
                      <a:pt x="23" y="44"/>
                      <a:pt x="24" y="42"/>
                      <a:pt x="24" y="40"/>
                    </a:cubicBezTo>
                    <a:cubicBezTo>
                      <a:pt x="24" y="39"/>
                      <a:pt x="24" y="37"/>
                      <a:pt x="23" y="37"/>
                    </a:cubicBezTo>
                    <a:cubicBezTo>
                      <a:pt x="23" y="36"/>
                      <a:pt x="22" y="35"/>
                      <a:pt x="21" y="34"/>
                    </a:cubicBezTo>
                    <a:cubicBezTo>
                      <a:pt x="20" y="33"/>
                      <a:pt x="19" y="33"/>
                      <a:pt x="17" y="32"/>
                    </a:cubicBezTo>
                    <a:cubicBezTo>
                      <a:pt x="16" y="31"/>
                      <a:pt x="14" y="30"/>
                      <a:pt x="13" y="30"/>
                    </a:cubicBezTo>
                    <a:cubicBezTo>
                      <a:pt x="11" y="29"/>
                      <a:pt x="9" y="28"/>
                      <a:pt x="8" y="27"/>
                    </a:cubicBezTo>
                    <a:cubicBezTo>
                      <a:pt x="6" y="26"/>
                      <a:pt x="5" y="25"/>
                      <a:pt x="4" y="24"/>
                    </a:cubicBezTo>
                    <a:cubicBezTo>
                      <a:pt x="2" y="22"/>
                      <a:pt x="2" y="21"/>
                      <a:pt x="1" y="20"/>
                    </a:cubicBezTo>
                    <a:cubicBezTo>
                      <a:pt x="0" y="18"/>
                      <a:pt x="0" y="16"/>
                      <a:pt x="0" y="14"/>
                    </a:cubicBezTo>
                    <a:cubicBezTo>
                      <a:pt x="0" y="12"/>
                      <a:pt x="0" y="10"/>
                      <a:pt x="2" y="8"/>
                    </a:cubicBezTo>
                    <a:cubicBezTo>
                      <a:pt x="3" y="6"/>
                      <a:pt x="4" y="5"/>
                      <a:pt x="6" y="3"/>
                    </a:cubicBezTo>
                    <a:cubicBezTo>
                      <a:pt x="8" y="2"/>
                      <a:pt x="10" y="1"/>
                      <a:pt x="12" y="1"/>
                    </a:cubicBezTo>
                    <a:cubicBezTo>
                      <a:pt x="14" y="0"/>
                      <a:pt x="17" y="0"/>
                      <a:pt x="19" y="0"/>
                    </a:cubicBezTo>
                    <a:cubicBezTo>
                      <a:pt x="25" y="0"/>
                      <a:pt x="29" y="1"/>
                      <a:pt x="31" y="2"/>
                    </a:cubicBezTo>
                    <a:cubicBezTo>
                      <a:pt x="31" y="10"/>
                      <a:pt x="31" y="10"/>
                      <a:pt x="31" y="10"/>
                    </a:cubicBezTo>
                    <a:cubicBezTo>
                      <a:pt x="28" y="8"/>
                      <a:pt x="24" y="7"/>
                      <a:pt x="20" y="7"/>
                    </a:cubicBezTo>
                    <a:cubicBezTo>
                      <a:pt x="18" y="7"/>
                      <a:pt x="17" y="7"/>
                      <a:pt x="16" y="8"/>
                    </a:cubicBezTo>
                    <a:cubicBezTo>
                      <a:pt x="15" y="8"/>
                      <a:pt x="13" y="8"/>
                      <a:pt x="12" y="9"/>
                    </a:cubicBezTo>
                    <a:cubicBezTo>
                      <a:pt x="11" y="9"/>
                      <a:pt x="11" y="10"/>
                      <a:pt x="10" y="11"/>
                    </a:cubicBezTo>
                    <a:cubicBezTo>
                      <a:pt x="9" y="12"/>
                      <a:pt x="9" y="13"/>
                      <a:pt x="9" y="14"/>
                    </a:cubicBezTo>
                    <a:cubicBezTo>
                      <a:pt x="9" y="15"/>
                      <a:pt x="9" y="16"/>
                      <a:pt x="10" y="17"/>
                    </a:cubicBezTo>
                    <a:cubicBezTo>
                      <a:pt x="10" y="18"/>
                      <a:pt x="11" y="19"/>
                      <a:pt x="12" y="19"/>
                    </a:cubicBezTo>
                    <a:cubicBezTo>
                      <a:pt x="13" y="20"/>
                      <a:pt x="14" y="21"/>
                      <a:pt x="15" y="22"/>
                    </a:cubicBezTo>
                    <a:cubicBezTo>
                      <a:pt x="17" y="22"/>
                      <a:pt x="18" y="23"/>
                      <a:pt x="20" y="24"/>
                    </a:cubicBezTo>
                    <a:cubicBezTo>
                      <a:pt x="22" y="25"/>
                      <a:pt x="24" y="26"/>
                      <a:pt x="25" y="27"/>
                    </a:cubicBezTo>
                    <a:cubicBezTo>
                      <a:pt x="27" y="28"/>
                      <a:pt x="28" y="29"/>
                      <a:pt x="30" y="30"/>
                    </a:cubicBezTo>
                    <a:cubicBezTo>
                      <a:pt x="31" y="31"/>
                      <a:pt x="32" y="33"/>
                      <a:pt x="32" y="34"/>
                    </a:cubicBezTo>
                    <a:cubicBezTo>
                      <a:pt x="33" y="36"/>
                      <a:pt x="34" y="38"/>
                      <a:pt x="34" y="40"/>
                    </a:cubicBezTo>
                    <a:cubicBezTo>
                      <a:pt x="34" y="42"/>
                      <a:pt x="33" y="45"/>
                      <a:pt x="32" y="46"/>
                    </a:cubicBezTo>
                    <a:cubicBezTo>
                      <a:pt x="31" y="48"/>
                      <a:pt x="29" y="50"/>
                      <a:pt x="28" y="51"/>
                    </a:cubicBezTo>
                    <a:cubicBezTo>
                      <a:pt x="26" y="52"/>
                      <a:pt x="24" y="53"/>
                      <a:pt x="21" y="53"/>
                    </a:cubicBezTo>
                    <a:cubicBezTo>
                      <a:pt x="19" y="54"/>
                      <a:pt x="16" y="54"/>
                      <a:pt x="14" y="54"/>
                    </a:cubicBezTo>
                    <a:cubicBezTo>
                      <a:pt x="13" y="54"/>
                      <a:pt x="12" y="54"/>
                      <a:pt x="11" y="54"/>
                    </a:cubicBezTo>
                    <a:cubicBezTo>
                      <a:pt x="9" y="54"/>
                      <a:pt x="8" y="54"/>
                      <a:pt x="7" y="53"/>
                    </a:cubicBezTo>
                    <a:cubicBezTo>
                      <a:pt x="5" y="53"/>
                      <a:pt x="4" y="53"/>
                      <a:pt x="3" y="52"/>
                    </a:cubicBezTo>
                    <a:cubicBezTo>
                      <a:pt x="2" y="52"/>
                      <a:pt x="1" y="52"/>
                      <a:pt x="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7" name="Freeform 961"/>
              <p:cNvSpPr>
                <a:spLocks noEditPoints="1"/>
              </p:cNvSpPr>
              <p:nvPr/>
            </p:nvSpPr>
            <p:spPr bwMode="auto">
              <a:xfrm>
                <a:off x="5290" y="1489"/>
                <a:ext cx="31" cy="30"/>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2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2" y="6"/>
                      <a:pt x="12" y="6"/>
                      <a:pt x="12"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8" name="Freeform 962"/>
              <p:cNvSpPr>
                <a:spLocks noEditPoints="1"/>
              </p:cNvSpPr>
              <p:nvPr/>
            </p:nvSpPr>
            <p:spPr bwMode="auto">
              <a:xfrm>
                <a:off x="5322" y="1489"/>
                <a:ext cx="30" cy="30"/>
              </a:xfrm>
              <a:custGeom>
                <a:avLst/>
                <a:gdLst>
                  <a:gd name="T0" fmla="*/ 22 w 22"/>
                  <a:gd name="T1" fmla="*/ 22 h 22"/>
                  <a:gd name="T2" fmla="*/ 17 w 22"/>
                  <a:gd name="T3" fmla="*/ 22 h 22"/>
                  <a:gd name="T4" fmla="*/ 15 w 22"/>
                  <a:gd name="T5" fmla="*/ 17 h 22"/>
                  <a:gd name="T6" fmla="*/ 7 w 22"/>
                  <a:gd name="T7" fmla="*/ 17 h 22"/>
                  <a:gd name="T8" fmla="*/ 6 w 22"/>
                  <a:gd name="T9" fmla="*/ 22 h 22"/>
                  <a:gd name="T10" fmla="*/ 0 w 22"/>
                  <a:gd name="T11" fmla="*/ 22 h 22"/>
                  <a:gd name="T12" fmla="*/ 8 w 22"/>
                  <a:gd name="T13" fmla="*/ 0 h 22"/>
                  <a:gd name="T14" fmla="*/ 14 w 22"/>
                  <a:gd name="T15" fmla="*/ 0 h 22"/>
                  <a:gd name="T16" fmla="*/ 22 w 22"/>
                  <a:gd name="T17" fmla="*/ 22 h 22"/>
                  <a:gd name="T18" fmla="*/ 14 w 22"/>
                  <a:gd name="T19" fmla="*/ 13 h 22"/>
                  <a:gd name="T20" fmla="*/ 11 w 22"/>
                  <a:gd name="T21" fmla="*/ 6 h 22"/>
                  <a:gd name="T22" fmla="*/ 11 w 22"/>
                  <a:gd name="T23" fmla="*/ 4 h 22"/>
                  <a:gd name="T24" fmla="*/ 11 w 22"/>
                  <a:gd name="T25" fmla="*/ 4 h 22"/>
                  <a:gd name="T26" fmla="*/ 11 w 22"/>
                  <a:gd name="T27" fmla="*/ 6 h 22"/>
                  <a:gd name="T28" fmla="*/ 8 w 22"/>
                  <a:gd name="T29" fmla="*/ 13 h 22"/>
                  <a:gd name="T30" fmla="*/ 14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7" y="22"/>
                      <a:pt x="17" y="22"/>
                      <a:pt x="17" y="22"/>
                    </a:cubicBezTo>
                    <a:cubicBezTo>
                      <a:pt x="15" y="17"/>
                      <a:pt x="15" y="17"/>
                      <a:pt x="15" y="17"/>
                    </a:cubicBezTo>
                    <a:cubicBezTo>
                      <a:pt x="7" y="17"/>
                      <a:pt x="7" y="17"/>
                      <a:pt x="7" y="17"/>
                    </a:cubicBezTo>
                    <a:cubicBezTo>
                      <a:pt x="6" y="22"/>
                      <a:pt x="6" y="22"/>
                      <a:pt x="6" y="22"/>
                    </a:cubicBezTo>
                    <a:cubicBezTo>
                      <a:pt x="0" y="22"/>
                      <a:pt x="0" y="22"/>
                      <a:pt x="0" y="22"/>
                    </a:cubicBezTo>
                    <a:cubicBezTo>
                      <a:pt x="8" y="0"/>
                      <a:pt x="8" y="0"/>
                      <a:pt x="8" y="0"/>
                    </a:cubicBezTo>
                    <a:cubicBezTo>
                      <a:pt x="14" y="0"/>
                      <a:pt x="14" y="0"/>
                      <a:pt x="14" y="0"/>
                    </a:cubicBezTo>
                    <a:lnTo>
                      <a:pt x="22" y="22"/>
                    </a:lnTo>
                    <a:close/>
                    <a:moveTo>
                      <a:pt x="14" y="13"/>
                    </a:moveTo>
                    <a:cubicBezTo>
                      <a:pt x="11" y="6"/>
                      <a:pt x="11" y="6"/>
                      <a:pt x="11" y="6"/>
                    </a:cubicBezTo>
                    <a:cubicBezTo>
                      <a:pt x="11" y="5"/>
                      <a:pt x="11" y="5"/>
                      <a:pt x="11" y="4"/>
                    </a:cubicBezTo>
                    <a:cubicBezTo>
                      <a:pt x="11" y="4"/>
                      <a:pt x="11" y="4"/>
                      <a:pt x="11" y="4"/>
                    </a:cubicBezTo>
                    <a:cubicBezTo>
                      <a:pt x="11" y="5"/>
                      <a:pt x="11" y="5"/>
                      <a:pt x="11" y="6"/>
                    </a:cubicBezTo>
                    <a:cubicBezTo>
                      <a:pt x="8" y="13"/>
                      <a:pt x="8" y="13"/>
                      <a:pt x="8" y="13"/>
                    </a:cubicBezTo>
                    <a:lnTo>
                      <a:pt x="1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9" name="Freeform 963"/>
              <p:cNvSpPr>
                <a:spLocks noEditPoints="1"/>
              </p:cNvSpPr>
              <p:nvPr/>
            </p:nvSpPr>
            <p:spPr bwMode="auto">
              <a:xfrm>
                <a:off x="5358" y="1489"/>
                <a:ext cx="26" cy="30"/>
              </a:xfrm>
              <a:custGeom>
                <a:avLst/>
                <a:gdLst>
                  <a:gd name="T0" fmla="*/ 19 w 19"/>
                  <a:gd name="T1" fmla="*/ 11 h 22"/>
                  <a:gd name="T2" fmla="*/ 18 w 19"/>
                  <a:gd name="T3" fmla="*/ 17 h 22"/>
                  <a:gd name="T4" fmla="*/ 14 w 19"/>
                  <a:gd name="T5" fmla="*/ 21 h 22"/>
                  <a:gd name="T6" fmla="*/ 7 w 19"/>
                  <a:gd name="T7" fmla="*/ 22 h 22"/>
                  <a:gd name="T8" fmla="*/ 0 w 19"/>
                  <a:gd name="T9" fmla="*/ 22 h 22"/>
                  <a:gd name="T10" fmla="*/ 0 w 19"/>
                  <a:gd name="T11" fmla="*/ 0 h 22"/>
                  <a:gd name="T12" fmla="*/ 7 w 19"/>
                  <a:gd name="T13" fmla="*/ 0 h 22"/>
                  <a:gd name="T14" fmla="*/ 19 w 19"/>
                  <a:gd name="T15" fmla="*/ 11 h 22"/>
                  <a:gd name="T16" fmla="*/ 14 w 19"/>
                  <a:gd name="T17" fmla="*/ 11 h 22"/>
                  <a:gd name="T18" fmla="*/ 12 w 19"/>
                  <a:gd name="T19" fmla="*/ 6 h 22"/>
                  <a:gd name="T20" fmla="*/ 7 w 19"/>
                  <a:gd name="T21" fmla="*/ 4 h 22"/>
                  <a:gd name="T22" fmla="*/ 4 w 19"/>
                  <a:gd name="T23" fmla="*/ 4 h 22"/>
                  <a:gd name="T24" fmla="*/ 4 w 19"/>
                  <a:gd name="T25" fmla="*/ 18 h 22"/>
                  <a:gd name="T26" fmla="*/ 7 w 19"/>
                  <a:gd name="T27" fmla="*/ 18 h 22"/>
                  <a:gd name="T28" fmla="*/ 12 w 19"/>
                  <a:gd name="T29" fmla="*/ 16 h 22"/>
                  <a:gd name="T30" fmla="*/ 14 w 19"/>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2">
                    <a:moveTo>
                      <a:pt x="19" y="11"/>
                    </a:moveTo>
                    <a:cubicBezTo>
                      <a:pt x="19" y="13"/>
                      <a:pt x="19" y="15"/>
                      <a:pt x="18" y="17"/>
                    </a:cubicBezTo>
                    <a:cubicBezTo>
                      <a:pt x="17" y="18"/>
                      <a:pt x="15" y="20"/>
                      <a:pt x="14" y="21"/>
                    </a:cubicBezTo>
                    <a:cubicBezTo>
                      <a:pt x="12" y="22"/>
                      <a:pt x="10" y="22"/>
                      <a:pt x="7" y="22"/>
                    </a:cubicBezTo>
                    <a:cubicBezTo>
                      <a:pt x="0" y="22"/>
                      <a:pt x="0" y="22"/>
                      <a:pt x="0" y="22"/>
                    </a:cubicBezTo>
                    <a:cubicBezTo>
                      <a:pt x="0" y="0"/>
                      <a:pt x="0" y="0"/>
                      <a:pt x="0" y="0"/>
                    </a:cubicBezTo>
                    <a:cubicBezTo>
                      <a:pt x="7" y="0"/>
                      <a:pt x="7" y="0"/>
                      <a:pt x="7" y="0"/>
                    </a:cubicBezTo>
                    <a:cubicBezTo>
                      <a:pt x="15" y="0"/>
                      <a:pt x="19" y="4"/>
                      <a:pt x="19" y="11"/>
                    </a:cubicBezTo>
                    <a:close/>
                    <a:moveTo>
                      <a:pt x="14" y="11"/>
                    </a:moveTo>
                    <a:cubicBezTo>
                      <a:pt x="14" y="9"/>
                      <a:pt x="13" y="7"/>
                      <a:pt x="12" y="6"/>
                    </a:cubicBezTo>
                    <a:cubicBezTo>
                      <a:pt x="11" y="5"/>
                      <a:pt x="9" y="4"/>
                      <a:pt x="7" y="4"/>
                    </a:cubicBezTo>
                    <a:cubicBezTo>
                      <a:pt x="4" y="4"/>
                      <a:pt x="4" y="4"/>
                      <a:pt x="4" y="4"/>
                    </a:cubicBezTo>
                    <a:cubicBezTo>
                      <a:pt x="4" y="18"/>
                      <a:pt x="4" y="18"/>
                      <a:pt x="4" y="18"/>
                    </a:cubicBezTo>
                    <a:cubicBezTo>
                      <a:pt x="7" y="18"/>
                      <a:pt x="7" y="18"/>
                      <a:pt x="7" y="18"/>
                    </a:cubicBezTo>
                    <a:cubicBezTo>
                      <a:pt x="9" y="18"/>
                      <a:pt x="11" y="17"/>
                      <a:pt x="12" y="16"/>
                    </a:cubicBezTo>
                    <a:cubicBezTo>
                      <a:pt x="13"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0" name="Freeform 964"/>
              <p:cNvSpPr>
                <a:spLocks/>
              </p:cNvSpPr>
              <p:nvPr/>
            </p:nvSpPr>
            <p:spPr bwMode="auto">
              <a:xfrm>
                <a:off x="5400" y="1489"/>
                <a:ext cx="26" cy="30"/>
              </a:xfrm>
              <a:custGeom>
                <a:avLst/>
                <a:gdLst>
                  <a:gd name="T0" fmla="*/ 19 w 19"/>
                  <a:gd name="T1" fmla="*/ 12 h 22"/>
                  <a:gd name="T2" fmla="*/ 9 w 19"/>
                  <a:gd name="T3" fmla="*/ 22 h 22"/>
                  <a:gd name="T4" fmla="*/ 0 w 19"/>
                  <a:gd name="T5" fmla="*/ 13 h 22"/>
                  <a:gd name="T6" fmla="*/ 0 w 19"/>
                  <a:gd name="T7" fmla="*/ 0 h 22"/>
                  <a:gd name="T8" fmla="*/ 5 w 19"/>
                  <a:gd name="T9" fmla="*/ 0 h 22"/>
                  <a:gd name="T10" fmla="*/ 5 w 19"/>
                  <a:gd name="T11" fmla="*/ 13 h 22"/>
                  <a:gd name="T12" fmla="*/ 10 w 19"/>
                  <a:gd name="T13" fmla="*/ 18 h 22"/>
                  <a:gd name="T14" fmla="*/ 14 w 19"/>
                  <a:gd name="T15" fmla="*/ 13 h 22"/>
                  <a:gd name="T16" fmla="*/ 14 w 19"/>
                  <a:gd name="T17" fmla="*/ 0 h 22"/>
                  <a:gd name="T18" fmla="*/ 19 w 19"/>
                  <a:gd name="T19" fmla="*/ 0 h 22"/>
                  <a:gd name="T20" fmla="*/ 19 w 19"/>
                  <a:gd name="T2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
                    <a:moveTo>
                      <a:pt x="19" y="12"/>
                    </a:moveTo>
                    <a:cubicBezTo>
                      <a:pt x="19" y="19"/>
                      <a:pt x="16" y="22"/>
                      <a:pt x="9" y="22"/>
                    </a:cubicBezTo>
                    <a:cubicBezTo>
                      <a:pt x="3" y="22"/>
                      <a:pt x="0" y="19"/>
                      <a:pt x="0" y="13"/>
                    </a:cubicBezTo>
                    <a:cubicBezTo>
                      <a:pt x="0" y="0"/>
                      <a:pt x="0" y="0"/>
                      <a:pt x="0" y="0"/>
                    </a:cubicBezTo>
                    <a:cubicBezTo>
                      <a:pt x="5" y="0"/>
                      <a:pt x="5" y="0"/>
                      <a:pt x="5" y="0"/>
                    </a:cubicBezTo>
                    <a:cubicBezTo>
                      <a:pt x="5" y="13"/>
                      <a:pt x="5" y="13"/>
                      <a:pt x="5" y="13"/>
                    </a:cubicBezTo>
                    <a:cubicBezTo>
                      <a:pt x="5" y="16"/>
                      <a:pt x="7" y="18"/>
                      <a:pt x="10" y="18"/>
                    </a:cubicBezTo>
                    <a:cubicBezTo>
                      <a:pt x="12" y="18"/>
                      <a:pt x="14" y="16"/>
                      <a:pt x="14" y="13"/>
                    </a:cubicBezTo>
                    <a:cubicBezTo>
                      <a:pt x="14" y="0"/>
                      <a:pt x="14" y="0"/>
                      <a:pt x="14" y="0"/>
                    </a:cubicBezTo>
                    <a:cubicBezTo>
                      <a:pt x="19" y="0"/>
                      <a:pt x="19" y="0"/>
                      <a:pt x="19" y="0"/>
                    </a:cubicBezTo>
                    <a:lnTo>
                      <a:pt x="1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1" name="Freeform 965"/>
              <p:cNvSpPr>
                <a:spLocks/>
              </p:cNvSpPr>
              <p:nvPr/>
            </p:nvSpPr>
            <p:spPr bwMode="auto">
              <a:xfrm>
                <a:off x="5431" y="1489"/>
                <a:ext cx="21" cy="30"/>
              </a:xfrm>
              <a:custGeom>
                <a:avLst/>
                <a:gdLst>
                  <a:gd name="T0" fmla="*/ 15 w 15"/>
                  <a:gd name="T1" fmla="*/ 16 h 22"/>
                  <a:gd name="T2" fmla="*/ 12 w 15"/>
                  <a:gd name="T3" fmla="*/ 21 h 22"/>
                  <a:gd name="T4" fmla="*/ 6 w 15"/>
                  <a:gd name="T5" fmla="*/ 22 h 22"/>
                  <a:gd name="T6" fmla="*/ 0 w 15"/>
                  <a:gd name="T7" fmla="*/ 21 h 22"/>
                  <a:gd name="T8" fmla="*/ 0 w 15"/>
                  <a:gd name="T9" fmla="*/ 16 h 22"/>
                  <a:gd name="T10" fmla="*/ 6 w 15"/>
                  <a:gd name="T11" fmla="*/ 19 h 22"/>
                  <a:gd name="T12" fmla="*/ 9 w 15"/>
                  <a:gd name="T13" fmla="*/ 18 h 22"/>
                  <a:gd name="T14" fmla="*/ 9 w 15"/>
                  <a:gd name="T15" fmla="*/ 16 h 22"/>
                  <a:gd name="T16" fmla="*/ 9 w 15"/>
                  <a:gd name="T17" fmla="*/ 15 h 22"/>
                  <a:gd name="T18" fmla="*/ 5 w 15"/>
                  <a:gd name="T19" fmla="*/ 13 h 22"/>
                  <a:gd name="T20" fmla="*/ 0 w 15"/>
                  <a:gd name="T21" fmla="*/ 6 h 22"/>
                  <a:gd name="T22" fmla="*/ 3 w 15"/>
                  <a:gd name="T23" fmla="*/ 1 h 22"/>
                  <a:gd name="T24" fmla="*/ 8 w 15"/>
                  <a:gd name="T25" fmla="*/ 0 h 22"/>
                  <a:gd name="T26" fmla="*/ 14 w 15"/>
                  <a:gd name="T27" fmla="*/ 0 h 22"/>
                  <a:gd name="T28" fmla="*/ 14 w 15"/>
                  <a:gd name="T29" fmla="*/ 5 h 22"/>
                  <a:gd name="T30" fmla="*/ 9 w 15"/>
                  <a:gd name="T31" fmla="*/ 4 h 22"/>
                  <a:gd name="T32" fmla="*/ 6 w 15"/>
                  <a:gd name="T33" fmla="*/ 4 h 22"/>
                  <a:gd name="T34" fmla="*/ 6 w 15"/>
                  <a:gd name="T35" fmla="*/ 6 h 22"/>
                  <a:gd name="T36" fmla="*/ 6 w 15"/>
                  <a:gd name="T37" fmla="*/ 7 h 22"/>
                  <a:gd name="T38" fmla="*/ 9 w 15"/>
                  <a:gd name="T39" fmla="*/ 9 h 22"/>
                  <a:gd name="T40" fmla="*/ 13 w 15"/>
                  <a:gd name="T41" fmla="*/ 12 h 22"/>
                  <a:gd name="T42" fmla="*/ 15 w 1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2">
                    <a:moveTo>
                      <a:pt x="15" y="16"/>
                    </a:moveTo>
                    <a:cubicBezTo>
                      <a:pt x="15" y="18"/>
                      <a:pt x="14" y="20"/>
                      <a:pt x="12" y="21"/>
                    </a:cubicBezTo>
                    <a:cubicBezTo>
                      <a:pt x="11" y="22"/>
                      <a:pt x="9" y="22"/>
                      <a:pt x="6" y="22"/>
                    </a:cubicBezTo>
                    <a:cubicBezTo>
                      <a:pt x="4" y="22"/>
                      <a:pt x="2" y="22"/>
                      <a:pt x="0" y="21"/>
                    </a:cubicBezTo>
                    <a:cubicBezTo>
                      <a:pt x="0" y="16"/>
                      <a:pt x="0" y="16"/>
                      <a:pt x="0" y="16"/>
                    </a:cubicBezTo>
                    <a:cubicBezTo>
                      <a:pt x="2" y="18"/>
                      <a:pt x="4" y="19"/>
                      <a:pt x="6" y="19"/>
                    </a:cubicBezTo>
                    <a:cubicBezTo>
                      <a:pt x="7" y="19"/>
                      <a:pt x="8" y="18"/>
                      <a:pt x="9" y="18"/>
                    </a:cubicBezTo>
                    <a:cubicBezTo>
                      <a:pt x="9" y="17"/>
                      <a:pt x="9" y="17"/>
                      <a:pt x="9" y="16"/>
                    </a:cubicBezTo>
                    <a:cubicBezTo>
                      <a:pt x="9" y="16"/>
                      <a:pt x="9" y="15"/>
                      <a:pt x="9" y="15"/>
                    </a:cubicBezTo>
                    <a:cubicBezTo>
                      <a:pt x="8" y="14"/>
                      <a:pt x="7" y="13"/>
                      <a:pt x="5" y="13"/>
                    </a:cubicBezTo>
                    <a:cubicBezTo>
                      <a:pt x="2" y="11"/>
                      <a:pt x="0" y="9"/>
                      <a:pt x="0" y="6"/>
                    </a:cubicBezTo>
                    <a:cubicBezTo>
                      <a:pt x="0" y="4"/>
                      <a:pt x="1" y="3"/>
                      <a:pt x="3" y="1"/>
                    </a:cubicBezTo>
                    <a:cubicBezTo>
                      <a:pt x="4" y="0"/>
                      <a:pt x="6" y="0"/>
                      <a:pt x="8" y="0"/>
                    </a:cubicBezTo>
                    <a:cubicBezTo>
                      <a:pt x="11" y="0"/>
                      <a:pt x="12" y="0"/>
                      <a:pt x="14" y="0"/>
                    </a:cubicBezTo>
                    <a:cubicBezTo>
                      <a:pt x="14" y="5"/>
                      <a:pt x="14" y="5"/>
                      <a:pt x="14" y="5"/>
                    </a:cubicBezTo>
                    <a:cubicBezTo>
                      <a:pt x="12" y="4"/>
                      <a:pt x="11" y="4"/>
                      <a:pt x="9" y="4"/>
                    </a:cubicBezTo>
                    <a:cubicBezTo>
                      <a:pt x="8" y="4"/>
                      <a:pt x="7" y="4"/>
                      <a:pt x="6" y="4"/>
                    </a:cubicBezTo>
                    <a:cubicBezTo>
                      <a:pt x="6" y="5"/>
                      <a:pt x="6" y="5"/>
                      <a:pt x="6" y="6"/>
                    </a:cubicBezTo>
                    <a:cubicBezTo>
                      <a:pt x="6" y="6"/>
                      <a:pt x="6" y="7"/>
                      <a:pt x="6" y="7"/>
                    </a:cubicBezTo>
                    <a:cubicBezTo>
                      <a:pt x="7" y="8"/>
                      <a:pt x="8" y="8"/>
                      <a:pt x="9" y="9"/>
                    </a:cubicBezTo>
                    <a:cubicBezTo>
                      <a:pt x="11" y="10"/>
                      <a:pt x="13" y="11"/>
                      <a:pt x="13" y="12"/>
                    </a:cubicBezTo>
                    <a:cubicBezTo>
                      <a:pt x="14" y="13"/>
                      <a:pt x="15" y="14"/>
                      <a:pt x="1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2" name="Freeform 966"/>
              <p:cNvSpPr>
                <a:spLocks/>
              </p:cNvSpPr>
              <p:nvPr/>
            </p:nvSpPr>
            <p:spPr bwMode="auto">
              <a:xfrm>
                <a:off x="5457" y="1489"/>
                <a:ext cx="18" cy="30"/>
              </a:xfrm>
              <a:custGeom>
                <a:avLst/>
                <a:gdLst>
                  <a:gd name="T0" fmla="*/ 18 w 18"/>
                  <a:gd name="T1" fmla="*/ 30 h 30"/>
                  <a:gd name="T2" fmla="*/ 0 w 18"/>
                  <a:gd name="T3" fmla="*/ 30 h 30"/>
                  <a:gd name="T4" fmla="*/ 0 w 18"/>
                  <a:gd name="T5" fmla="*/ 0 h 30"/>
                  <a:gd name="T6" fmla="*/ 18 w 18"/>
                  <a:gd name="T7" fmla="*/ 0 h 30"/>
                  <a:gd name="T8" fmla="*/ 18 w 18"/>
                  <a:gd name="T9" fmla="*/ 6 h 30"/>
                  <a:gd name="T10" fmla="*/ 7 w 18"/>
                  <a:gd name="T11" fmla="*/ 6 h 30"/>
                  <a:gd name="T12" fmla="*/ 7 w 18"/>
                  <a:gd name="T13" fmla="*/ 12 h 30"/>
                  <a:gd name="T14" fmla="*/ 17 w 18"/>
                  <a:gd name="T15" fmla="*/ 12 h 30"/>
                  <a:gd name="T16" fmla="*/ 17 w 18"/>
                  <a:gd name="T17" fmla="*/ 18 h 30"/>
                  <a:gd name="T18" fmla="*/ 7 w 18"/>
                  <a:gd name="T19" fmla="*/ 18 h 30"/>
                  <a:gd name="T20" fmla="*/ 7 w 18"/>
                  <a:gd name="T21" fmla="*/ 25 h 30"/>
                  <a:gd name="T22" fmla="*/ 18 w 18"/>
                  <a:gd name="T23" fmla="*/ 25 h 30"/>
                  <a:gd name="T24" fmla="*/ 18 w 18"/>
                  <a:gd name="T2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0">
                    <a:moveTo>
                      <a:pt x="18" y="30"/>
                    </a:moveTo>
                    <a:lnTo>
                      <a:pt x="0" y="30"/>
                    </a:lnTo>
                    <a:lnTo>
                      <a:pt x="0" y="0"/>
                    </a:lnTo>
                    <a:lnTo>
                      <a:pt x="18" y="0"/>
                    </a:lnTo>
                    <a:lnTo>
                      <a:pt x="18" y="6"/>
                    </a:lnTo>
                    <a:lnTo>
                      <a:pt x="7" y="6"/>
                    </a:lnTo>
                    <a:lnTo>
                      <a:pt x="7" y="12"/>
                    </a:lnTo>
                    <a:lnTo>
                      <a:pt x="17" y="12"/>
                    </a:lnTo>
                    <a:lnTo>
                      <a:pt x="17" y="18"/>
                    </a:lnTo>
                    <a:lnTo>
                      <a:pt x="7" y="18"/>
                    </a:lnTo>
                    <a:lnTo>
                      <a:pt x="7" y="25"/>
                    </a:lnTo>
                    <a:lnTo>
                      <a:pt x="18" y="25"/>
                    </a:lnTo>
                    <a:lnTo>
                      <a:pt x="18"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3" name="Freeform 967"/>
              <p:cNvSpPr>
                <a:spLocks noEditPoints="1"/>
              </p:cNvSpPr>
              <p:nvPr/>
            </p:nvSpPr>
            <p:spPr bwMode="auto">
              <a:xfrm>
                <a:off x="5482" y="1489"/>
                <a:ext cx="23" cy="30"/>
              </a:xfrm>
              <a:custGeom>
                <a:avLst/>
                <a:gdLst>
                  <a:gd name="T0" fmla="*/ 17 w 17"/>
                  <a:gd name="T1" fmla="*/ 22 h 22"/>
                  <a:gd name="T2" fmla="*/ 11 w 17"/>
                  <a:gd name="T3" fmla="*/ 22 h 22"/>
                  <a:gd name="T4" fmla="*/ 9 w 17"/>
                  <a:gd name="T5" fmla="*/ 16 h 22"/>
                  <a:gd name="T6" fmla="*/ 6 w 17"/>
                  <a:gd name="T7" fmla="*/ 14 h 22"/>
                  <a:gd name="T8" fmla="*/ 5 w 17"/>
                  <a:gd name="T9" fmla="*/ 14 h 22"/>
                  <a:gd name="T10" fmla="*/ 5 w 17"/>
                  <a:gd name="T11" fmla="*/ 22 h 22"/>
                  <a:gd name="T12" fmla="*/ 0 w 17"/>
                  <a:gd name="T13" fmla="*/ 22 h 22"/>
                  <a:gd name="T14" fmla="*/ 0 w 17"/>
                  <a:gd name="T15" fmla="*/ 0 h 22"/>
                  <a:gd name="T16" fmla="*/ 7 w 17"/>
                  <a:gd name="T17" fmla="*/ 0 h 22"/>
                  <a:gd name="T18" fmla="*/ 15 w 17"/>
                  <a:gd name="T19" fmla="*/ 6 h 22"/>
                  <a:gd name="T20" fmla="*/ 14 w 17"/>
                  <a:gd name="T21" fmla="*/ 10 h 22"/>
                  <a:gd name="T22" fmla="*/ 11 w 17"/>
                  <a:gd name="T23" fmla="*/ 12 h 22"/>
                  <a:gd name="T24" fmla="*/ 11 w 17"/>
                  <a:gd name="T25" fmla="*/ 12 h 22"/>
                  <a:gd name="T26" fmla="*/ 14 w 17"/>
                  <a:gd name="T27" fmla="*/ 16 h 22"/>
                  <a:gd name="T28" fmla="*/ 17 w 17"/>
                  <a:gd name="T29" fmla="*/ 22 h 22"/>
                  <a:gd name="T30" fmla="*/ 10 w 17"/>
                  <a:gd name="T31" fmla="*/ 7 h 22"/>
                  <a:gd name="T32" fmla="*/ 7 w 17"/>
                  <a:gd name="T33" fmla="*/ 4 h 22"/>
                  <a:gd name="T34" fmla="*/ 5 w 17"/>
                  <a:gd name="T35" fmla="*/ 4 h 22"/>
                  <a:gd name="T36" fmla="*/ 5 w 17"/>
                  <a:gd name="T37" fmla="*/ 10 h 22"/>
                  <a:gd name="T38" fmla="*/ 7 w 17"/>
                  <a:gd name="T39" fmla="*/ 10 h 22"/>
                  <a:gd name="T40" fmla="*/ 9 w 17"/>
                  <a:gd name="T41" fmla="*/ 9 h 22"/>
                  <a:gd name="T42" fmla="*/ 10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1" y="22"/>
                      <a:pt x="11" y="22"/>
                      <a:pt x="11" y="22"/>
                    </a:cubicBezTo>
                    <a:cubicBezTo>
                      <a:pt x="9" y="16"/>
                      <a:pt x="9" y="16"/>
                      <a:pt x="9" y="16"/>
                    </a:cubicBezTo>
                    <a:cubicBezTo>
                      <a:pt x="8" y="15"/>
                      <a:pt x="7" y="14"/>
                      <a:pt x="6" y="14"/>
                    </a:cubicBezTo>
                    <a:cubicBezTo>
                      <a:pt x="5" y="14"/>
                      <a:pt x="5" y="14"/>
                      <a:pt x="5" y="14"/>
                    </a:cubicBezTo>
                    <a:cubicBezTo>
                      <a:pt x="5" y="22"/>
                      <a:pt x="5" y="22"/>
                      <a:pt x="5" y="22"/>
                    </a:cubicBezTo>
                    <a:cubicBezTo>
                      <a:pt x="0" y="22"/>
                      <a:pt x="0" y="22"/>
                      <a:pt x="0" y="22"/>
                    </a:cubicBezTo>
                    <a:cubicBezTo>
                      <a:pt x="0" y="0"/>
                      <a:pt x="0" y="0"/>
                      <a:pt x="0" y="0"/>
                    </a:cubicBezTo>
                    <a:cubicBezTo>
                      <a:pt x="7" y="0"/>
                      <a:pt x="7" y="0"/>
                      <a:pt x="7" y="0"/>
                    </a:cubicBezTo>
                    <a:cubicBezTo>
                      <a:pt x="13" y="0"/>
                      <a:pt x="15" y="2"/>
                      <a:pt x="15" y="6"/>
                    </a:cubicBezTo>
                    <a:cubicBezTo>
                      <a:pt x="15" y="8"/>
                      <a:pt x="15" y="9"/>
                      <a:pt x="14" y="10"/>
                    </a:cubicBezTo>
                    <a:cubicBezTo>
                      <a:pt x="13" y="11"/>
                      <a:pt x="12" y="12"/>
                      <a:pt x="11" y="12"/>
                    </a:cubicBezTo>
                    <a:cubicBezTo>
                      <a:pt x="11" y="12"/>
                      <a:pt x="11" y="12"/>
                      <a:pt x="11" y="12"/>
                    </a:cubicBezTo>
                    <a:cubicBezTo>
                      <a:pt x="12" y="13"/>
                      <a:pt x="13" y="14"/>
                      <a:pt x="14" y="16"/>
                    </a:cubicBezTo>
                    <a:lnTo>
                      <a:pt x="17" y="22"/>
                    </a:lnTo>
                    <a:close/>
                    <a:moveTo>
                      <a:pt x="10" y="7"/>
                    </a:moveTo>
                    <a:cubicBezTo>
                      <a:pt x="10" y="5"/>
                      <a:pt x="9" y="4"/>
                      <a:pt x="7" y="4"/>
                    </a:cubicBezTo>
                    <a:cubicBezTo>
                      <a:pt x="5" y="4"/>
                      <a:pt x="5" y="4"/>
                      <a:pt x="5" y="4"/>
                    </a:cubicBezTo>
                    <a:cubicBezTo>
                      <a:pt x="5" y="10"/>
                      <a:pt x="5" y="10"/>
                      <a:pt x="5" y="10"/>
                    </a:cubicBezTo>
                    <a:cubicBezTo>
                      <a:pt x="7" y="10"/>
                      <a:pt x="7" y="10"/>
                      <a:pt x="7" y="10"/>
                    </a:cubicBezTo>
                    <a:cubicBezTo>
                      <a:pt x="8" y="10"/>
                      <a:pt x="9" y="10"/>
                      <a:pt x="9" y="9"/>
                    </a:cubicBezTo>
                    <a:cubicBezTo>
                      <a:pt x="10" y="8"/>
                      <a:pt x="10" y="8"/>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4" name="Freeform 968"/>
              <p:cNvSpPr>
                <a:spLocks noEditPoints="1"/>
              </p:cNvSpPr>
              <p:nvPr/>
            </p:nvSpPr>
            <p:spPr bwMode="auto">
              <a:xfrm>
                <a:off x="4449" y="1489"/>
                <a:ext cx="28" cy="30"/>
              </a:xfrm>
              <a:custGeom>
                <a:avLst/>
                <a:gdLst>
                  <a:gd name="T0" fmla="*/ 21 w 21"/>
                  <a:gd name="T1" fmla="*/ 22 h 22"/>
                  <a:gd name="T2" fmla="*/ 16 w 21"/>
                  <a:gd name="T3" fmla="*/ 22 h 22"/>
                  <a:gd name="T4" fmla="*/ 14 w 21"/>
                  <a:gd name="T5" fmla="*/ 17 h 22"/>
                  <a:gd name="T6" fmla="*/ 7 w 21"/>
                  <a:gd name="T7" fmla="*/ 17 h 22"/>
                  <a:gd name="T8" fmla="*/ 5 w 21"/>
                  <a:gd name="T9" fmla="*/ 22 h 22"/>
                  <a:gd name="T10" fmla="*/ 0 w 21"/>
                  <a:gd name="T11" fmla="*/ 22 h 22"/>
                  <a:gd name="T12" fmla="*/ 8 w 21"/>
                  <a:gd name="T13" fmla="*/ 0 h 22"/>
                  <a:gd name="T14" fmla="*/ 13 w 21"/>
                  <a:gd name="T15" fmla="*/ 0 h 22"/>
                  <a:gd name="T16" fmla="*/ 21 w 21"/>
                  <a:gd name="T17" fmla="*/ 22 h 22"/>
                  <a:gd name="T18" fmla="*/ 13 w 21"/>
                  <a:gd name="T19" fmla="*/ 13 h 22"/>
                  <a:gd name="T20" fmla="*/ 11 w 21"/>
                  <a:gd name="T21" fmla="*/ 6 h 22"/>
                  <a:gd name="T22" fmla="*/ 10 w 21"/>
                  <a:gd name="T23" fmla="*/ 4 h 22"/>
                  <a:gd name="T24" fmla="*/ 10 w 21"/>
                  <a:gd name="T25" fmla="*/ 4 h 22"/>
                  <a:gd name="T26" fmla="*/ 10 w 21"/>
                  <a:gd name="T27" fmla="*/ 6 h 22"/>
                  <a:gd name="T28" fmla="*/ 8 w 21"/>
                  <a:gd name="T29" fmla="*/ 13 h 22"/>
                  <a:gd name="T30" fmla="*/ 13 w 21"/>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2">
                    <a:moveTo>
                      <a:pt x="21" y="22"/>
                    </a:moveTo>
                    <a:cubicBezTo>
                      <a:pt x="16" y="22"/>
                      <a:pt x="16" y="22"/>
                      <a:pt x="16" y="22"/>
                    </a:cubicBezTo>
                    <a:cubicBezTo>
                      <a:pt x="14" y="17"/>
                      <a:pt x="14" y="17"/>
                      <a:pt x="14" y="17"/>
                    </a:cubicBezTo>
                    <a:cubicBezTo>
                      <a:pt x="7" y="17"/>
                      <a:pt x="7" y="17"/>
                      <a:pt x="7" y="17"/>
                    </a:cubicBezTo>
                    <a:cubicBezTo>
                      <a:pt x="5" y="22"/>
                      <a:pt x="5" y="22"/>
                      <a:pt x="5" y="22"/>
                    </a:cubicBezTo>
                    <a:cubicBezTo>
                      <a:pt x="0" y="22"/>
                      <a:pt x="0" y="22"/>
                      <a:pt x="0" y="22"/>
                    </a:cubicBezTo>
                    <a:cubicBezTo>
                      <a:pt x="8" y="0"/>
                      <a:pt x="8" y="0"/>
                      <a:pt x="8" y="0"/>
                    </a:cubicBezTo>
                    <a:cubicBezTo>
                      <a:pt x="13" y="0"/>
                      <a:pt x="13" y="0"/>
                      <a:pt x="13" y="0"/>
                    </a:cubicBezTo>
                    <a:lnTo>
                      <a:pt x="21" y="22"/>
                    </a:lnTo>
                    <a:close/>
                    <a:moveTo>
                      <a:pt x="13" y="13"/>
                    </a:moveTo>
                    <a:cubicBezTo>
                      <a:pt x="11" y="6"/>
                      <a:pt x="11" y="6"/>
                      <a:pt x="11" y="6"/>
                    </a:cubicBezTo>
                    <a:cubicBezTo>
                      <a:pt x="11" y="5"/>
                      <a:pt x="11" y="5"/>
                      <a:pt x="10" y="4"/>
                    </a:cubicBezTo>
                    <a:cubicBezTo>
                      <a:pt x="10" y="4"/>
                      <a:pt x="10" y="4"/>
                      <a:pt x="10" y="4"/>
                    </a:cubicBezTo>
                    <a:cubicBezTo>
                      <a:pt x="10"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5" name="Freeform 969"/>
              <p:cNvSpPr>
                <a:spLocks noEditPoints="1"/>
              </p:cNvSpPr>
              <p:nvPr/>
            </p:nvSpPr>
            <p:spPr bwMode="auto">
              <a:xfrm>
                <a:off x="4480" y="1489"/>
                <a:ext cx="29" cy="30"/>
              </a:xfrm>
              <a:custGeom>
                <a:avLst/>
                <a:gdLst>
                  <a:gd name="T0" fmla="*/ 21 w 21"/>
                  <a:gd name="T1" fmla="*/ 22 h 22"/>
                  <a:gd name="T2" fmla="*/ 16 w 21"/>
                  <a:gd name="T3" fmla="*/ 22 h 22"/>
                  <a:gd name="T4" fmla="*/ 14 w 21"/>
                  <a:gd name="T5" fmla="*/ 17 h 22"/>
                  <a:gd name="T6" fmla="*/ 6 w 21"/>
                  <a:gd name="T7" fmla="*/ 17 h 22"/>
                  <a:gd name="T8" fmla="*/ 5 w 21"/>
                  <a:gd name="T9" fmla="*/ 22 h 22"/>
                  <a:gd name="T10" fmla="*/ 0 w 21"/>
                  <a:gd name="T11" fmla="*/ 22 h 22"/>
                  <a:gd name="T12" fmla="*/ 8 w 21"/>
                  <a:gd name="T13" fmla="*/ 0 h 22"/>
                  <a:gd name="T14" fmla="*/ 13 w 21"/>
                  <a:gd name="T15" fmla="*/ 0 h 22"/>
                  <a:gd name="T16" fmla="*/ 21 w 21"/>
                  <a:gd name="T17" fmla="*/ 22 h 22"/>
                  <a:gd name="T18" fmla="*/ 13 w 21"/>
                  <a:gd name="T19" fmla="*/ 13 h 22"/>
                  <a:gd name="T20" fmla="*/ 11 w 21"/>
                  <a:gd name="T21" fmla="*/ 6 h 22"/>
                  <a:gd name="T22" fmla="*/ 10 w 21"/>
                  <a:gd name="T23" fmla="*/ 4 h 22"/>
                  <a:gd name="T24" fmla="*/ 10 w 21"/>
                  <a:gd name="T25" fmla="*/ 4 h 22"/>
                  <a:gd name="T26" fmla="*/ 10 w 21"/>
                  <a:gd name="T27" fmla="*/ 6 h 22"/>
                  <a:gd name="T28" fmla="*/ 8 w 21"/>
                  <a:gd name="T29" fmla="*/ 13 h 22"/>
                  <a:gd name="T30" fmla="*/ 13 w 21"/>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2">
                    <a:moveTo>
                      <a:pt x="21" y="22"/>
                    </a:moveTo>
                    <a:cubicBezTo>
                      <a:pt x="16" y="22"/>
                      <a:pt x="16" y="22"/>
                      <a:pt x="16" y="22"/>
                    </a:cubicBezTo>
                    <a:cubicBezTo>
                      <a:pt x="14" y="17"/>
                      <a:pt x="14" y="17"/>
                      <a:pt x="14" y="17"/>
                    </a:cubicBezTo>
                    <a:cubicBezTo>
                      <a:pt x="6" y="17"/>
                      <a:pt x="6" y="17"/>
                      <a:pt x="6" y="17"/>
                    </a:cubicBezTo>
                    <a:cubicBezTo>
                      <a:pt x="5" y="22"/>
                      <a:pt x="5" y="22"/>
                      <a:pt x="5" y="22"/>
                    </a:cubicBezTo>
                    <a:cubicBezTo>
                      <a:pt x="0" y="22"/>
                      <a:pt x="0" y="22"/>
                      <a:pt x="0" y="22"/>
                    </a:cubicBezTo>
                    <a:cubicBezTo>
                      <a:pt x="8" y="0"/>
                      <a:pt x="8" y="0"/>
                      <a:pt x="8" y="0"/>
                    </a:cubicBezTo>
                    <a:cubicBezTo>
                      <a:pt x="13" y="0"/>
                      <a:pt x="13" y="0"/>
                      <a:pt x="13" y="0"/>
                    </a:cubicBezTo>
                    <a:lnTo>
                      <a:pt x="21" y="22"/>
                    </a:lnTo>
                    <a:close/>
                    <a:moveTo>
                      <a:pt x="13" y="13"/>
                    </a:moveTo>
                    <a:cubicBezTo>
                      <a:pt x="11" y="6"/>
                      <a:pt x="11" y="6"/>
                      <a:pt x="11" y="6"/>
                    </a:cubicBezTo>
                    <a:cubicBezTo>
                      <a:pt x="11" y="5"/>
                      <a:pt x="10" y="5"/>
                      <a:pt x="10" y="4"/>
                    </a:cubicBezTo>
                    <a:cubicBezTo>
                      <a:pt x="10" y="4"/>
                      <a:pt x="10" y="4"/>
                      <a:pt x="10" y="4"/>
                    </a:cubicBezTo>
                    <a:cubicBezTo>
                      <a:pt x="10"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6" name="Freeform 970"/>
              <p:cNvSpPr>
                <a:spLocks noEditPoints="1"/>
              </p:cNvSpPr>
              <p:nvPr/>
            </p:nvSpPr>
            <p:spPr bwMode="auto">
              <a:xfrm>
                <a:off x="4514" y="1489"/>
                <a:ext cx="26" cy="30"/>
              </a:xfrm>
              <a:custGeom>
                <a:avLst/>
                <a:gdLst>
                  <a:gd name="T0" fmla="*/ 19 w 19"/>
                  <a:gd name="T1" fmla="*/ 11 h 22"/>
                  <a:gd name="T2" fmla="*/ 18 w 19"/>
                  <a:gd name="T3" fmla="*/ 17 h 22"/>
                  <a:gd name="T4" fmla="*/ 14 w 19"/>
                  <a:gd name="T5" fmla="*/ 21 h 22"/>
                  <a:gd name="T6" fmla="*/ 8 w 19"/>
                  <a:gd name="T7" fmla="*/ 22 h 22"/>
                  <a:gd name="T8" fmla="*/ 0 w 19"/>
                  <a:gd name="T9" fmla="*/ 22 h 22"/>
                  <a:gd name="T10" fmla="*/ 0 w 19"/>
                  <a:gd name="T11" fmla="*/ 0 h 22"/>
                  <a:gd name="T12" fmla="*/ 8 w 19"/>
                  <a:gd name="T13" fmla="*/ 0 h 22"/>
                  <a:gd name="T14" fmla="*/ 19 w 19"/>
                  <a:gd name="T15" fmla="*/ 11 h 22"/>
                  <a:gd name="T16" fmla="*/ 14 w 19"/>
                  <a:gd name="T17" fmla="*/ 11 h 22"/>
                  <a:gd name="T18" fmla="*/ 12 w 19"/>
                  <a:gd name="T19" fmla="*/ 6 h 22"/>
                  <a:gd name="T20" fmla="*/ 7 w 19"/>
                  <a:gd name="T21" fmla="*/ 4 h 22"/>
                  <a:gd name="T22" fmla="*/ 5 w 19"/>
                  <a:gd name="T23" fmla="*/ 4 h 22"/>
                  <a:gd name="T24" fmla="*/ 5 w 19"/>
                  <a:gd name="T25" fmla="*/ 18 h 22"/>
                  <a:gd name="T26" fmla="*/ 7 w 19"/>
                  <a:gd name="T27" fmla="*/ 18 h 22"/>
                  <a:gd name="T28" fmla="*/ 12 w 19"/>
                  <a:gd name="T29" fmla="*/ 16 h 22"/>
                  <a:gd name="T30" fmla="*/ 14 w 19"/>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2">
                    <a:moveTo>
                      <a:pt x="19" y="11"/>
                    </a:moveTo>
                    <a:cubicBezTo>
                      <a:pt x="19" y="13"/>
                      <a:pt x="19" y="15"/>
                      <a:pt x="18" y="17"/>
                    </a:cubicBezTo>
                    <a:cubicBezTo>
                      <a:pt x="17" y="18"/>
                      <a:pt x="16" y="20"/>
                      <a:pt x="14" y="21"/>
                    </a:cubicBezTo>
                    <a:cubicBezTo>
                      <a:pt x="12" y="22"/>
                      <a:pt x="10" y="22"/>
                      <a:pt x="8" y="22"/>
                    </a:cubicBezTo>
                    <a:cubicBezTo>
                      <a:pt x="0" y="22"/>
                      <a:pt x="0" y="22"/>
                      <a:pt x="0" y="22"/>
                    </a:cubicBezTo>
                    <a:cubicBezTo>
                      <a:pt x="0" y="0"/>
                      <a:pt x="0" y="0"/>
                      <a:pt x="0" y="0"/>
                    </a:cubicBezTo>
                    <a:cubicBezTo>
                      <a:pt x="8" y="0"/>
                      <a:pt x="8" y="0"/>
                      <a:pt x="8" y="0"/>
                    </a:cubicBezTo>
                    <a:cubicBezTo>
                      <a:pt x="16" y="0"/>
                      <a:pt x="19" y="4"/>
                      <a:pt x="19" y="11"/>
                    </a:cubicBezTo>
                    <a:close/>
                    <a:moveTo>
                      <a:pt x="14" y="11"/>
                    </a:moveTo>
                    <a:cubicBezTo>
                      <a:pt x="14" y="9"/>
                      <a:pt x="14" y="7"/>
                      <a:pt x="12" y="6"/>
                    </a:cubicBezTo>
                    <a:cubicBezTo>
                      <a:pt x="11" y="5"/>
                      <a:pt x="9" y="4"/>
                      <a:pt x="7" y="4"/>
                    </a:cubicBezTo>
                    <a:cubicBezTo>
                      <a:pt x="5" y="4"/>
                      <a:pt x="5" y="4"/>
                      <a:pt x="5" y="4"/>
                    </a:cubicBezTo>
                    <a:cubicBezTo>
                      <a:pt x="5" y="18"/>
                      <a:pt x="5" y="18"/>
                      <a:pt x="5" y="18"/>
                    </a:cubicBezTo>
                    <a:cubicBezTo>
                      <a:pt x="7" y="18"/>
                      <a:pt x="7" y="18"/>
                      <a:pt x="7" y="18"/>
                    </a:cubicBezTo>
                    <a:cubicBezTo>
                      <a:pt x="9" y="18"/>
                      <a:pt x="11" y="17"/>
                      <a:pt x="12" y="16"/>
                    </a:cubicBezTo>
                    <a:cubicBezTo>
                      <a:pt x="14"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7" name="Freeform 971"/>
              <p:cNvSpPr>
                <a:spLocks/>
              </p:cNvSpPr>
              <p:nvPr/>
            </p:nvSpPr>
            <p:spPr bwMode="auto">
              <a:xfrm>
                <a:off x="4558" y="1489"/>
                <a:ext cx="25" cy="30"/>
              </a:xfrm>
              <a:custGeom>
                <a:avLst/>
                <a:gdLst>
                  <a:gd name="T0" fmla="*/ 18 w 18"/>
                  <a:gd name="T1" fmla="*/ 12 h 22"/>
                  <a:gd name="T2" fmla="*/ 9 w 18"/>
                  <a:gd name="T3" fmla="*/ 22 h 22"/>
                  <a:gd name="T4" fmla="*/ 0 w 18"/>
                  <a:gd name="T5" fmla="*/ 13 h 22"/>
                  <a:gd name="T6" fmla="*/ 0 w 18"/>
                  <a:gd name="T7" fmla="*/ 0 h 22"/>
                  <a:gd name="T8" fmla="*/ 5 w 18"/>
                  <a:gd name="T9" fmla="*/ 0 h 22"/>
                  <a:gd name="T10" fmla="*/ 5 w 18"/>
                  <a:gd name="T11" fmla="*/ 13 h 22"/>
                  <a:gd name="T12" fmla="*/ 9 w 18"/>
                  <a:gd name="T13" fmla="*/ 18 h 22"/>
                  <a:gd name="T14" fmla="*/ 13 w 18"/>
                  <a:gd name="T15" fmla="*/ 13 h 22"/>
                  <a:gd name="T16" fmla="*/ 13 w 18"/>
                  <a:gd name="T17" fmla="*/ 0 h 22"/>
                  <a:gd name="T18" fmla="*/ 18 w 18"/>
                  <a:gd name="T19" fmla="*/ 0 h 22"/>
                  <a:gd name="T20" fmla="*/ 18 w 18"/>
                  <a:gd name="T2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2">
                    <a:moveTo>
                      <a:pt x="18" y="12"/>
                    </a:moveTo>
                    <a:cubicBezTo>
                      <a:pt x="18" y="19"/>
                      <a:pt x="15" y="22"/>
                      <a:pt x="9" y="22"/>
                    </a:cubicBezTo>
                    <a:cubicBezTo>
                      <a:pt x="3" y="22"/>
                      <a:pt x="0" y="19"/>
                      <a:pt x="0" y="13"/>
                    </a:cubicBezTo>
                    <a:cubicBezTo>
                      <a:pt x="0" y="0"/>
                      <a:pt x="0" y="0"/>
                      <a:pt x="0" y="0"/>
                    </a:cubicBezTo>
                    <a:cubicBezTo>
                      <a:pt x="5" y="0"/>
                      <a:pt x="5" y="0"/>
                      <a:pt x="5" y="0"/>
                    </a:cubicBezTo>
                    <a:cubicBezTo>
                      <a:pt x="5" y="13"/>
                      <a:pt x="5" y="13"/>
                      <a:pt x="5" y="13"/>
                    </a:cubicBezTo>
                    <a:cubicBezTo>
                      <a:pt x="5" y="16"/>
                      <a:pt x="6" y="18"/>
                      <a:pt x="9" y="18"/>
                    </a:cubicBezTo>
                    <a:cubicBezTo>
                      <a:pt x="12" y="18"/>
                      <a:pt x="13" y="16"/>
                      <a:pt x="13" y="13"/>
                    </a:cubicBezTo>
                    <a:cubicBezTo>
                      <a:pt x="13" y="0"/>
                      <a:pt x="13" y="0"/>
                      <a:pt x="13" y="0"/>
                    </a:cubicBezTo>
                    <a:cubicBezTo>
                      <a:pt x="18" y="0"/>
                      <a:pt x="18" y="0"/>
                      <a:pt x="18" y="0"/>
                    </a:cubicBez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8" name="Freeform 972"/>
              <p:cNvSpPr>
                <a:spLocks/>
              </p:cNvSpPr>
              <p:nvPr/>
            </p:nvSpPr>
            <p:spPr bwMode="auto">
              <a:xfrm>
                <a:off x="4590" y="1489"/>
                <a:ext cx="19" cy="30"/>
              </a:xfrm>
              <a:custGeom>
                <a:avLst/>
                <a:gdLst>
                  <a:gd name="T0" fmla="*/ 14 w 14"/>
                  <a:gd name="T1" fmla="*/ 16 h 22"/>
                  <a:gd name="T2" fmla="*/ 12 w 14"/>
                  <a:gd name="T3" fmla="*/ 21 h 22"/>
                  <a:gd name="T4" fmla="*/ 5 w 14"/>
                  <a:gd name="T5" fmla="*/ 22 h 22"/>
                  <a:gd name="T6" fmla="*/ 0 w 14"/>
                  <a:gd name="T7" fmla="*/ 21 h 22"/>
                  <a:gd name="T8" fmla="*/ 0 w 14"/>
                  <a:gd name="T9" fmla="*/ 16 h 22"/>
                  <a:gd name="T10" fmla="*/ 6 w 14"/>
                  <a:gd name="T11" fmla="*/ 19 h 22"/>
                  <a:gd name="T12" fmla="*/ 8 w 14"/>
                  <a:gd name="T13" fmla="*/ 18 h 22"/>
                  <a:gd name="T14" fmla="*/ 9 w 14"/>
                  <a:gd name="T15" fmla="*/ 16 h 22"/>
                  <a:gd name="T16" fmla="*/ 8 w 14"/>
                  <a:gd name="T17" fmla="*/ 15 h 22"/>
                  <a:gd name="T18" fmla="*/ 5 w 14"/>
                  <a:gd name="T19" fmla="*/ 13 h 22"/>
                  <a:gd name="T20" fmla="*/ 0 w 14"/>
                  <a:gd name="T21" fmla="*/ 6 h 22"/>
                  <a:gd name="T22" fmla="*/ 2 w 14"/>
                  <a:gd name="T23" fmla="*/ 1 h 22"/>
                  <a:gd name="T24" fmla="*/ 8 w 14"/>
                  <a:gd name="T25" fmla="*/ 0 h 22"/>
                  <a:gd name="T26" fmla="*/ 13 w 14"/>
                  <a:gd name="T27" fmla="*/ 0 h 22"/>
                  <a:gd name="T28" fmla="*/ 13 w 14"/>
                  <a:gd name="T29" fmla="*/ 5 h 22"/>
                  <a:gd name="T30" fmla="*/ 8 w 14"/>
                  <a:gd name="T31" fmla="*/ 4 h 22"/>
                  <a:gd name="T32" fmla="*/ 6 w 14"/>
                  <a:gd name="T33" fmla="*/ 4 h 22"/>
                  <a:gd name="T34" fmla="*/ 5 w 14"/>
                  <a:gd name="T35" fmla="*/ 6 h 22"/>
                  <a:gd name="T36" fmla="*/ 6 w 14"/>
                  <a:gd name="T37" fmla="*/ 7 h 22"/>
                  <a:gd name="T38" fmla="*/ 8 w 14"/>
                  <a:gd name="T39" fmla="*/ 9 h 22"/>
                  <a:gd name="T40" fmla="*/ 13 w 14"/>
                  <a:gd name="T41" fmla="*/ 12 h 22"/>
                  <a:gd name="T42" fmla="*/ 14 w 14"/>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2">
                    <a:moveTo>
                      <a:pt x="14" y="16"/>
                    </a:moveTo>
                    <a:cubicBezTo>
                      <a:pt x="14" y="18"/>
                      <a:pt x="13" y="20"/>
                      <a:pt x="12" y="21"/>
                    </a:cubicBezTo>
                    <a:cubicBezTo>
                      <a:pt x="10" y="22"/>
                      <a:pt x="8" y="22"/>
                      <a:pt x="5" y="22"/>
                    </a:cubicBezTo>
                    <a:cubicBezTo>
                      <a:pt x="3" y="22"/>
                      <a:pt x="1" y="22"/>
                      <a:pt x="0" y="21"/>
                    </a:cubicBezTo>
                    <a:cubicBezTo>
                      <a:pt x="0" y="16"/>
                      <a:pt x="0" y="16"/>
                      <a:pt x="0" y="16"/>
                    </a:cubicBezTo>
                    <a:cubicBezTo>
                      <a:pt x="2" y="18"/>
                      <a:pt x="3" y="19"/>
                      <a:pt x="6" y="19"/>
                    </a:cubicBezTo>
                    <a:cubicBezTo>
                      <a:pt x="7" y="19"/>
                      <a:pt x="7" y="18"/>
                      <a:pt x="8" y="18"/>
                    </a:cubicBezTo>
                    <a:cubicBezTo>
                      <a:pt x="9" y="17"/>
                      <a:pt x="9" y="17"/>
                      <a:pt x="9" y="16"/>
                    </a:cubicBezTo>
                    <a:cubicBezTo>
                      <a:pt x="9" y="16"/>
                      <a:pt x="9" y="15"/>
                      <a:pt x="8" y="15"/>
                    </a:cubicBezTo>
                    <a:cubicBezTo>
                      <a:pt x="7" y="14"/>
                      <a:pt x="6" y="13"/>
                      <a:pt x="5" y="13"/>
                    </a:cubicBezTo>
                    <a:cubicBezTo>
                      <a:pt x="1" y="11"/>
                      <a:pt x="0" y="9"/>
                      <a:pt x="0" y="6"/>
                    </a:cubicBezTo>
                    <a:cubicBezTo>
                      <a:pt x="0" y="4"/>
                      <a:pt x="0" y="3"/>
                      <a:pt x="2" y="1"/>
                    </a:cubicBezTo>
                    <a:cubicBezTo>
                      <a:pt x="3" y="0"/>
                      <a:pt x="5" y="0"/>
                      <a:pt x="8" y="0"/>
                    </a:cubicBezTo>
                    <a:cubicBezTo>
                      <a:pt x="10" y="0"/>
                      <a:pt x="12" y="0"/>
                      <a:pt x="13" y="0"/>
                    </a:cubicBezTo>
                    <a:cubicBezTo>
                      <a:pt x="13" y="5"/>
                      <a:pt x="13" y="5"/>
                      <a:pt x="13" y="5"/>
                    </a:cubicBezTo>
                    <a:cubicBezTo>
                      <a:pt x="12" y="4"/>
                      <a:pt x="10" y="4"/>
                      <a:pt x="8" y="4"/>
                    </a:cubicBezTo>
                    <a:cubicBezTo>
                      <a:pt x="7" y="4"/>
                      <a:pt x="6" y="4"/>
                      <a:pt x="6" y="4"/>
                    </a:cubicBezTo>
                    <a:cubicBezTo>
                      <a:pt x="5" y="5"/>
                      <a:pt x="5" y="5"/>
                      <a:pt x="5" y="6"/>
                    </a:cubicBezTo>
                    <a:cubicBezTo>
                      <a:pt x="5" y="6"/>
                      <a:pt x="5" y="7"/>
                      <a:pt x="6" y="7"/>
                    </a:cubicBezTo>
                    <a:cubicBezTo>
                      <a:pt x="6" y="8"/>
                      <a:pt x="7" y="8"/>
                      <a:pt x="8" y="9"/>
                    </a:cubicBezTo>
                    <a:cubicBezTo>
                      <a:pt x="10" y="10"/>
                      <a:pt x="12" y="11"/>
                      <a:pt x="13" y="12"/>
                    </a:cubicBezTo>
                    <a:cubicBezTo>
                      <a:pt x="14" y="13"/>
                      <a:pt x="14" y="14"/>
                      <a:pt x="1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9" name="Freeform 973"/>
              <p:cNvSpPr>
                <a:spLocks/>
              </p:cNvSpPr>
              <p:nvPr/>
            </p:nvSpPr>
            <p:spPr bwMode="auto">
              <a:xfrm>
                <a:off x="4614" y="1489"/>
                <a:ext cx="19" cy="30"/>
              </a:xfrm>
              <a:custGeom>
                <a:avLst/>
                <a:gdLst>
                  <a:gd name="T0" fmla="*/ 19 w 19"/>
                  <a:gd name="T1" fmla="*/ 30 h 30"/>
                  <a:gd name="T2" fmla="*/ 0 w 19"/>
                  <a:gd name="T3" fmla="*/ 30 h 30"/>
                  <a:gd name="T4" fmla="*/ 0 w 19"/>
                  <a:gd name="T5" fmla="*/ 0 h 30"/>
                  <a:gd name="T6" fmla="*/ 18 w 19"/>
                  <a:gd name="T7" fmla="*/ 0 h 30"/>
                  <a:gd name="T8" fmla="*/ 18 w 19"/>
                  <a:gd name="T9" fmla="*/ 6 h 30"/>
                  <a:gd name="T10" fmla="*/ 7 w 19"/>
                  <a:gd name="T11" fmla="*/ 6 h 30"/>
                  <a:gd name="T12" fmla="*/ 7 w 19"/>
                  <a:gd name="T13" fmla="*/ 12 h 30"/>
                  <a:gd name="T14" fmla="*/ 18 w 19"/>
                  <a:gd name="T15" fmla="*/ 12 h 30"/>
                  <a:gd name="T16" fmla="*/ 18 w 19"/>
                  <a:gd name="T17" fmla="*/ 18 h 30"/>
                  <a:gd name="T18" fmla="*/ 7 w 19"/>
                  <a:gd name="T19" fmla="*/ 18 h 30"/>
                  <a:gd name="T20" fmla="*/ 7 w 19"/>
                  <a:gd name="T21" fmla="*/ 25 h 30"/>
                  <a:gd name="T22" fmla="*/ 19 w 19"/>
                  <a:gd name="T23" fmla="*/ 25 h 30"/>
                  <a:gd name="T24" fmla="*/ 19 w 19"/>
                  <a:gd name="T2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0">
                    <a:moveTo>
                      <a:pt x="19" y="30"/>
                    </a:moveTo>
                    <a:lnTo>
                      <a:pt x="0" y="30"/>
                    </a:lnTo>
                    <a:lnTo>
                      <a:pt x="0" y="0"/>
                    </a:lnTo>
                    <a:lnTo>
                      <a:pt x="18" y="0"/>
                    </a:lnTo>
                    <a:lnTo>
                      <a:pt x="18" y="6"/>
                    </a:lnTo>
                    <a:lnTo>
                      <a:pt x="7" y="6"/>
                    </a:lnTo>
                    <a:lnTo>
                      <a:pt x="7" y="12"/>
                    </a:lnTo>
                    <a:lnTo>
                      <a:pt x="18" y="12"/>
                    </a:lnTo>
                    <a:lnTo>
                      <a:pt x="18" y="18"/>
                    </a:lnTo>
                    <a:lnTo>
                      <a:pt x="7" y="18"/>
                    </a:lnTo>
                    <a:lnTo>
                      <a:pt x="7" y="25"/>
                    </a:lnTo>
                    <a:lnTo>
                      <a:pt x="19" y="25"/>
                    </a:lnTo>
                    <a:lnTo>
                      <a:pt x="19"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0" name="Freeform 974"/>
              <p:cNvSpPr>
                <a:spLocks noEditPoints="1"/>
              </p:cNvSpPr>
              <p:nvPr/>
            </p:nvSpPr>
            <p:spPr bwMode="auto">
              <a:xfrm>
                <a:off x="4639" y="1489"/>
                <a:ext cx="23" cy="30"/>
              </a:xfrm>
              <a:custGeom>
                <a:avLst/>
                <a:gdLst>
                  <a:gd name="T0" fmla="*/ 17 w 17"/>
                  <a:gd name="T1" fmla="*/ 22 h 22"/>
                  <a:gd name="T2" fmla="*/ 11 w 17"/>
                  <a:gd name="T3" fmla="*/ 22 h 22"/>
                  <a:gd name="T4" fmla="*/ 9 w 17"/>
                  <a:gd name="T5" fmla="*/ 16 h 22"/>
                  <a:gd name="T6" fmla="*/ 6 w 17"/>
                  <a:gd name="T7" fmla="*/ 14 h 22"/>
                  <a:gd name="T8" fmla="*/ 5 w 17"/>
                  <a:gd name="T9" fmla="*/ 14 h 22"/>
                  <a:gd name="T10" fmla="*/ 5 w 17"/>
                  <a:gd name="T11" fmla="*/ 22 h 22"/>
                  <a:gd name="T12" fmla="*/ 0 w 17"/>
                  <a:gd name="T13" fmla="*/ 22 h 22"/>
                  <a:gd name="T14" fmla="*/ 0 w 17"/>
                  <a:gd name="T15" fmla="*/ 0 h 22"/>
                  <a:gd name="T16" fmla="*/ 8 w 17"/>
                  <a:gd name="T17" fmla="*/ 0 h 22"/>
                  <a:gd name="T18" fmla="*/ 16 w 17"/>
                  <a:gd name="T19" fmla="*/ 6 h 22"/>
                  <a:gd name="T20" fmla="*/ 15 w 17"/>
                  <a:gd name="T21" fmla="*/ 10 h 22"/>
                  <a:gd name="T22" fmla="*/ 11 w 17"/>
                  <a:gd name="T23" fmla="*/ 12 h 22"/>
                  <a:gd name="T24" fmla="*/ 11 w 17"/>
                  <a:gd name="T25" fmla="*/ 12 h 22"/>
                  <a:gd name="T26" fmla="*/ 14 w 17"/>
                  <a:gd name="T27" fmla="*/ 16 h 22"/>
                  <a:gd name="T28" fmla="*/ 17 w 17"/>
                  <a:gd name="T29" fmla="*/ 22 h 22"/>
                  <a:gd name="T30" fmla="*/ 11 w 17"/>
                  <a:gd name="T31" fmla="*/ 7 h 22"/>
                  <a:gd name="T32" fmla="*/ 7 w 17"/>
                  <a:gd name="T33" fmla="*/ 4 h 22"/>
                  <a:gd name="T34" fmla="*/ 5 w 17"/>
                  <a:gd name="T35" fmla="*/ 4 h 22"/>
                  <a:gd name="T36" fmla="*/ 5 w 17"/>
                  <a:gd name="T37" fmla="*/ 10 h 22"/>
                  <a:gd name="T38" fmla="*/ 7 w 17"/>
                  <a:gd name="T39" fmla="*/ 10 h 22"/>
                  <a:gd name="T40" fmla="*/ 10 w 17"/>
                  <a:gd name="T41" fmla="*/ 9 h 22"/>
                  <a:gd name="T42" fmla="*/ 11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1" y="22"/>
                      <a:pt x="11" y="22"/>
                      <a:pt x="11" y="22"/>
                    </a:cubicBezTo>
                    <a:cubicBezTo>
                      <a:pt x="9" y="16"/>
                      <a:pt x="9" y="16"/>
                      <a:pt x="9" y="16"/>
                    </a:cubicBezTo>
                    <a:cubicBezTo>
                      <a:pt x="8" y="15"/>
                      <a:pt x="7" y="14"/>
                      <a:pt x="6" y="14"/>
                    </a:cubicBezTo>
                    <a:cubicBezTo>
                      <a:pt x="5" y="14"/>
                      <a:pt x="5" y="14"/>
                      <a:pt x="5" y="14"/>
                    </a:cubicBezTo>
                    <a:cubicBezTo>
                      <a:pt x="5" y="22"/>
                      <a:pt x="5" y="22"/>
                      <a:pt x="5" y="22"/>
                    </a:cubicBezTo>
                    <a:cubicBezTo>
                      <a:pt x="0" y="22"/>
                      <a:pt x="0" y="22"/>
                      <a:pt x="0" y="22"/>
                    </a:cubicBezTo>
                    <a:cubicBezTo>
                      <a:pt x="0" y="0"/>
                      <a:pt x="0" y="0"/>
                      <a:pt x="0" y="0"/>
                    </a:cubicBezTo>
                    <a:cubicBezTo>
                      <a:pt x="8" y="0"/>
                      <a:pt x="8" y="0"/>
                      <a:pt x="8" y="0"/>
                    </a:cubicBezTo>
                    <a:cubicBezTo>
                      <a:pt x="13" y="0"/>
                      <a:pt x="16" y="2"/>
                      <a:pt x="16" y="6"/>
                    </a:cubicBezTo>
                    <a:cubicBezTo>
                      <a:pt x="16" y="8"/>
                      <a:pt x="15" y="9"/>
                      <a:pt x="15" y="10"/>
                    </a:cubicBezTo>
                    <a:cubicBezTo>
                      <a:pt x="14" y="11"/>
                      <a:pt x="12" y="12"/>
                      <a:pt x="11" y="12"/>
                    </a:cubicBezTo>
                    <a:cubicBezTo>
                      <a:pt x="11" y="12"/>
                      <a:pt x="11" y="12"/>
                      <a:pt x="11" y="12"/>
                    </a:cubicBezTo>
                    <a:cubicBezTo>
                      <a:pt x="12" y="13"/>
                      <a:pt x="13" y="14"/>
                      <a:pt x="14" y="16"/>
                    </a:cubicBezTo>
                    <a:lnTo>
                      <a:pt x="17" y="22"/>
                    </a:lnTo>
                    <a:close/>
                    <a:moveTo>
                      <a:pt x="11" y="7"/>
                    </a:moveTo>
                    <a:cubicBezTo>
                      <a:pt x="11" y="5"/>
                      <a:pt x="9" y="4"/>
                      <a:pt x="7" y="4"/>
                    </a:cubicBezTo>
                    <a:cubicBezTo>
                      <a:pt x="5" y="4"/>
                      <a:pt x="5" y="4"/>
                      <a:pt x="5" y="4"/>
                    </a:cubicBezTo>
                    <a:cubicBezTo>
                      <a:pt x="5" y="10"/>
                      <a:pt x="5" y="10"/>
                      <a:pt x="5" y="10"/>
                    </a:cubicBezTo>
                    <a:cubicBezTo>
                      <a:pt x="7" y="10"/>
                      <a:pt x="7" y="10"/>
                      <a:pt x="7" y="10"/>
                    </a:cubicBezTo>
                    <a:cubicBezTo>
                      <a:pt x="8" y="10"/>
                      <a:pt x="9" y="10"/>
                      <a:pt x="10" y="9"/>
                    </a:cubicBezTo>
                    <a:cubicBezTo>
                      <a:pt x="10" y="8"/>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1" name="Freeform 975"/>
              <p:cNvSpPr>
                <a:spLocks/>
              </p:cNvSpPr>
              <p:nvPr/>
            </p:nvSpPr>
            <p:spPr bwMode="auto">
              <a:xfrm>
                <a:off x="4668" y="1489"/>
                <a:ext cx="12" cy="37"/>
              </a:xfrm>
              <a:custGeom>
                <a:avLst/>
                <a:gdLst>
                  <a:gd name="T0" fmla="*/ 9 w 9"/>
                  <a:gd name="T1" fmla="*/ 27 h 27"/>
                  <a:gd name="T2" fmla="*/ 5 w 9"/>
                  <a:gd name="T3" fmla="*/ 27 h 27"/>
                  <a:gd name="T4" fmla="*/ 0 w 9"/>
                  <a:gd name="T5" fmla="*/ 14 h 27"/>
                  <a:gd name="T6" fmla="*/ 5 w 9"/>
                  <a:gd name="T7" fmla="*/ 0 h 27"/>
                  <a:gd name="T8" fmla="*/ 9 w 9"/>
                  <a:gd name="T9" fmla="*/ 0 h 27"/>
                  <a:gd name="T10" fmla="*/ 4 w 9"/>
                  <a:gd name="T11" fmla="*/ 14 h 27"/>
                  <a:gd name="T12" fmla="*/ 9 w 9"/>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27"/>
                    </a:moveTo>
                    <a:cubicBezTo>
                      <a:pt x="5" y="27"/>
                      <a:pt x="5" y="27"/>
                      <a:pt x="5" y="27"/>
                    </a:cubicBezTo>
                    <a:cubicBezTo>
                      <a:pt x="1" y="23"/>
                      <a:pt x="0" y="19"/>
                      <a:pt x="0" y="14"/>
                    </a:cubicBezTo>
                    <a:cubicBezTo>
                      <a:pt x="0" y="8"/>
                      <a:pt x="1" y="4"/>
                      <a:pt x="5" y="0"/>
                    </a:cubicBezTo>
                    <a:cubicBezTo>
                      <a:pt x="9" y="0"/>
                      <a:pt x="9" y="0"/>
                      <a:pt x="9" y="0"/>
                    </a:cubicBezTo>
                    <a:cubicBezTo>
                      <a:pt x="5" y="4"/>
                      <a:pt x="4" y="9"/>
                      <a:pt x="4" y="14"/>
                    </a:cubicBezTo>
                    <a:cubicBezTo>
                      <a:pt x="4" y="19"/>
                      <a:pt x="5" y="23"/>
                      <a:pt x="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2" name="Freeform 976"/>
              <p:cNvSpPr>
                <a:spLocks/>
              </p:cNvSpPr>
              <p:nvPr/>
            </p:nvSpPr>
            <p:spPr bwMode="auto">
              <a:xfrm>
                <a:off x="4683" y="1489"/>
                <a:ext cx="20" cy="30"/>
              </a:xfrm>
              <a:custGeom>
                <a:avLst/>
                <a:gdLst>
                  <a:gd name="T0" fmla="*/ 15 w 15"/>
                  <a:gd name="T1" fmla="*/ 16 h 22"/>
                  <a:gd name="T2" fmla="*/ 12 w 15"/>
                  <a:gd name="T3" fmla="*/ 21 h 22"/>
                  <a:gd name="T4" fmla="*/ 6 w 15"/>
                  <a:gd name="T5" fmla="*/ 22 h 22"/>
                  <a:gd name="T6" fmla="*/ 0 w 15"/>
                  <a:gd name="T7" fmla="*/ 21 h 22"/>
                  <a:gd name="T8" fmla="*/ 0 w 15"/>
                  <a:gd name="T9" fmla="*/ 16 h 22"/>
                  <a:gd name="T10" fmla="*/ 6 w 15"/>
                  <a:gd name="T11" fmla="*/ 19 h 22"/>
                  <a:gd name="T12" fmla="*/ 8 w 15"/>
                  <a:gd name="T13" fmla="*/ 18 h 22"/>
                  <a:gd name="T14" fmla="*/ 9 w 15"/>
                  <a:gd name="T15" fmla="*/ 16 h 22"/>
                  <a:gd name="T16" fmla="*/ 9 w 15"/>
                  <a:gd name="T17" fmla="*/ 15 h 22"/>
                  <a:gd name="T18" fmla="*/ 5 w 15"/>
                  <a:gd name="T19" fmla="*/ 13 h 22"/>
                  <a:gd name="T20" fmla="*/ 0 w 15"/>
                  <a:gd name="T21" fmla="*/ 6 h 22"/>
                  <a:gd name="T22" fmla="*/ 2 w 15"/>
                  <a:gd name="T23" fmla="*/ 1 h 22"/>
                  <a:gd name="T24" fmla="*/ 8 w 15"/>
                  <a:gd name="T25" fmla="*/ 0 h 22"/>
                  <a:gd name="T26" fmla="*/ 14 w 15"/>
                  <a:gd name="T27" fmla="*/ 0 h 22"/>
                  <a:gd name="T28" fmla="*/ 14 w 15"/>
                  <a:gd name="T29" fmla="*/ 5 h 22"/>
                  <a:gd name="T30" fmla="*/ 9 w 15"/>
                  <a:gd name="T31" fmla="*/ 4 h 22"/>
                  <a:gd name="T32" fmla="*/ 6 w 15"/>
                  <a:gd name="T33" fmla="*/ 4 h 22"/>
                  <a:gd name="T34" fmla="*/ 5 w 15"/>
                  <a:gd name="T35" fmla="*/ 6 h 22"/>
                  <a:gd name="T36" fmla="*/ 6 w 15"/>
                  <a:gd name="T37" fmla="*/ 7 h 22"/>
                  <a:gd name="T38" fmla="*/ 9 w 15"/>
                  <a:gd name="T39" fmla="*/ 9 h 22"/>
                  <a:gd name="T40" fmla="*/ 13 w 15"/>
                  <a:gd name="T41" fmla="*/ 12 h 22"/>
                  <a:gd name="T42" fmla="*/ 15 w 15"/>
                  <a:gd name="T4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22">
                    <a:moveTo>
                      <a:pt x="15" y="16"/>
                    </a:moveTo>
                    <a:cubicBezTo>
                      <a:pt x="15" y="18"/>
                      <a:pt x="14" y="20"/>
                      <a:pt x="12" y="21"/>
                    </a:cubicBezTo>
                    <a:cubicBezTo>
                      <a:pt x="11" y="22"/>
                      <a:pt x="9" y="22"/>
                      <a:pt x="6" y="22"/>
                    </a:cubicBezTo>
                    <a:cubicBezTo>
                      <a:pt x="4" y="22"/>
                      <a:pt x="2" y="22"/>
                      <a:pt x="0" y="21"/>
                    </a:cubicBezTo>
                    <a:cubicBezTo>
                      <a:pt x="0" y="16"/>
                      <a:pt x="0" y="16"/>
                      <a:pt x="0" y="16"/>
                    </a:cubicBezTo>
                    <a:cubicBezTo>
                      <a:pt x="2" y="18"/>
                      <a:pt x="4" y="19"/>
                      <a:pt x="6" y="19"/>
                    </a:cubicBezTo>
                    <a:cubicBezTo>
                      <a:pt x="7" y="19"/>
                      <a:pt x="8" y="18"/>
                      <a:pt x="8" y="18"/>
                    </a:cubicBezTo>
                    <a:cubicBezTo>
                      <a:pt x="9" y="17"/>
                      <a:pt x="9" y="17"/>
                      <a:pt x="9" y="16"/>
                    </a:cubicBezTo>
                    <a:cubicBezTo>
                      <a:pt x="9" y="16"/>
                      <a:pt x="9" y="15"/>
                      <a:pt x="9" y="15"/>
                    </a:cubicBezTo>
                    <a:cubicBezTo>
                      <a:pt x="8" y="14"/>
                      <a:pt x="7" y="13"/>
                      <a:pt x="5" y="13"/>
                    </a:cubicBezTo>
                    <a:cubicBezTo>
                      <a:pt x="2" y="11"/>
                      <a:pt x="0" y="9"/>
                      <a:pt x="0" y="6"/>
                    </a:cubicBezTo>
                    <a:cubicBezTo>
                      <a:pt x="0" y="4"/>
                      <a:pt x="1" y="3"/>
                      <a:pt x="2" y="1"/>
                    </a:cubicBezTo>
                    <a:cubicBezTo>
                      <a:pt x="4" y="0"/>
                      <a:pt x="6" y="0"/>
                      <a:pt x="8" y="0"/>
                    </a:cubicBezTo>
                    <a:cubicBezTo>
                      <a:pt x="10" y="0"/>
                      <a:pt x="12" y="0"/>
                      <a:pt x="14" y="0"/>
                    </a:cubicBezTo>
                    <a:cubicBezTo>
                      <a:pt x="14" y="5"/>
                      <a:pt x="14" y="5"/>
                      <a:pt x="14" y="5"/>
                    </a:cubicBezTo>
                    <a:cubicBezTo>
                      <a:pt x="12" y="4"/>
                      <a:pt x="10" y="4"/>
                      <a:pt x="9" y="4"/>
                    </a:cubicBezTo>
                    <a:cubicBezTo>
                      <a:pt x="8" y="4"/>
                      <a:pt x="7" y="4"/>
                      <a:pt x="6" y="4"/>
                    </a:cubicBezTo>
                    <a:cubicBezTo>
                      <a:pt x="6" y="5"/>
                      <a:pt x="5" y="5"/>
                      <a:pt x="5" y="6"/>
                    </a:cubicBezTo>
                    <a:cubicBezTo>
                      <a:pt x="5" y="6"/>
                      <a:pt x="6" y="7"/>
                      <a:pt x="6" y="7"/>
                    </a:cubicBezTo>
                    <a:cubicBezTo>
                      <a:pt x="7" y="8"/>
                      <a:pt x="7" y="8"/>
                      <a:pt x="9" y="9"/>
                    </a:cubicBezTo>
                    <a:cubicBezTo>
                      <a:pt x="11" y="10"/>
                      <a:pt x="12" y="11"/>
                      <a:pt x="13" y="12"/>
                    </a:cubicBezTo>
                    <a:cubicBezTo>
                      <a:pt x="14" y="13"/>
                      <a:pt x="15" y="14"/>
                      <a:pt x="1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3" name="Freeform 977"/>
              <p:cNvSpPr>
                <a:spLocks/>
              </p:cNvSpPr>
              <p:nvPr/>
            </p:nvSpPr>
            <p:spPr bwMode="auto">
              <a:xfrm>
                <a:off x="4706" y="1489"/>
                <a:ext cx="12" cy="37"/>
              </a:xfrm>
              <a:custGeom>
                <a:avLst/>
                <a:gdLst>
                  <a:gd name="T0" fmla="*/ 9 w 9"/>
                  <a:gd name="T1" fmla="*/ 14 h 27"/>
                  <a:gd name="T2" fmla="*/ 4 w 9"/>
                  <a:gd name="T3" fmla="*/ 27 h 27"/>
                  <a:gd name="T4" fmla="*/ 0 w 9"/>
                  <a:gd name="T5" fmla="*/ 27 h 27"/>
                  <a:gd name="T6" fmla="*/ 4 w 9"/>
                  <a:gd name="T7" fmla="*/ 14 h 27"/>
                  <a:gd name="T8" fmla="*/ 0 w 9"/>
                  <a:gd name="T9" fmla="*/ 0 h 27"/>
                  <a:gd name="T10" fmla="*/ 4 w 9"/>
                  <a:gd name="T11" fmla="*/ 0 h 27"/>
                  <a:gd name="T12" fmla="*/ 9 w 9"/>
                  <a:gd name="T13" fmla="*/ 14 h 27"/>
                </a:gdLst>
                <a:ahLst/>
                <a:cxnLst>
                  <a:cxn ang="0">
                    <a:pos x="T0" y="T1"/>
                  </a:cxn>
                  <a:cxn ang="0">
                    <a:pos x="T2" y="T3"/>
                  </a:cxn>
                  <a:cxn ang="0">
                    <a:pos x="T4" y="T5"/>
                  </a:cxn>
                  <a:cxn ang="0">
                    <a:pos x="T6" y="T7"/>
                  </a:cxn>
                  <a:cxn ang="0">
                    <a:pos x="T8" y="T9"/>
                  </a:cxn>
                  <a:cxn ang="0">
                    <a:pos x="T10" y="T11"/>
                  </a:cxn>
                  <a:cxn ang="0">
                    <a:pos x="T12" y="T13"/>
                  </a:cxn>
                </a:cxnLst>
                <a:rect l="0" t="0" r="r" b="b"/>
                <a:pathLst>
                  <a:path w="9" h="27">
                    <a:moveTo>
                      <a:pt x="9" y="14"/>
                    </a:moveTo>
                    <a:cubicBezTo>
                      <a:pt x="9" y="19"/>
                      <a:pt x="7" y="23"/>
                      <a:pt x="4" y="27"/>
                    </a:cubicBezTo>
                    <a:cubicBezTo>
                      <a:pt x="0" y="27"/>
                      <a:pt x="0" y="27"/>
                      <a:pt x="0" y="27"/>
                    </a:cubicBezTo>
                    <a:cubicBezTo>
                      <a:pt x="3" y="23"/>
                      <a:pt x="4" y="19"/>
                      <a:pt x="4" y="14"/>
                    </a:cubicBezTo>
                    <a:cubicBezTo>
                      <a:pt x="4" y="9"/>
                      <a:pt x="3" y="4"/>
                      <a:pt x="0" y="0"/>
                    </a:cubicBezTo>
                    <a:cubicBezTo>
                      <a:pt x="4" y="0"/>
                      <a:pt x="4" y="0"/>
                      <a:pt x="4" y="0"/>
                    </a:cubicBezTo>
                    <a:cubicBezTo>
                      <a:pt x="7" y="4"/>
                      <a:pt x="9" y="8"/>
                      <a:pt x="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4" name="Oval 978"/>
              <p:cNvSpPr>
                <a:spLocks noChangeArrowheads="1"/>
              </p:cNvSpPr>
              <p:nvPr/>
            </p:nvSpPr>
            <p:spPr bwMode="auto">
              <a:xfrm>
                <a:off x="5856" y="1079"/>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5" name="Freeform 979"/>
              <p:cNvSpPr>
                <a:spLocks/>
              </p:cNvSpPr>
              <p:nvPr/>
            </p:nvSpPr>
            <p:spPr bwMode="auto">
              <a:xfrm>
                <a:off x="5850" y="1128"/>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6" name="Freeform 980"/>
              <p:cNvSpPr>
                <a:spLocks/>
              </p:cNvSpPr>
              <p:nvPr/>
            </p:nvSpPr>
            <p:spPr bwMode="auto">
              <a:xfrm>
                <a:off x="5865" y="1129"/>
                <a:ext cx="11" cy="47"/>
              </a:xfrm>
              <a:custGeom>
                <a:avLst/>
                <a:gdLst>
                  <a:gd name="T0" fmla="*/ 10 w 11"/>
                  <a:gd name="T1" fmla="*/ 6 h 47"/>
                  <a:gd name="T2" fmla="*/ 0 w 11"/>
                  <a:gd name="T3" fmla="*/ 7 h 47"/>
                  <a:gd name="T4" fmla="*/ 2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2"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7" name="Freeform 981"/>
              <p:cNvSpPr>
                <a:spLocks/>
              </p:cNvSpPr>
              <p:nvPr/>
            </p:nvSpPr>
            <p:spPr bwMode="auto">
              <a:xfrm>
                <a:off x="5871" y="1098"/>
                <a:ext cx="19" cy="27"/>
              </a:xfrm>
              <a:custGeom>
                <a:avLst/>
                <a:gdLst>
                  <a:gd name="T0" fmla="*/ 4 w 14"/>
                  <a:gd name="T1" fmla="*/ 1 h 20"/>
                  <a:gd name="T2" fmla="*/ 13 w 14"/>
                  <a:gd name="T3" fmla="*/ 11 h 20"/>
                  <a:gd name="T4" fmla="*/ 14 w 14"/>
                  <a:gd name="T5" fmla="*/ 12 h 20"/>
                  <a:gd name="T6" fmla="*/ 13 w 14"/>
                  <a:gd name="T7" fmla="*/ 14 h 20"/>
                  <a:gd name="T8" fmla="*/ 4 w 14"/>
                  <a:gd name="T9" fmla="*/ 20 h 20"/>
                  <a:gd name="T10" fmla="*/ 1 w 14"/>
                  <a:gd name="T11" fmla="*/ 19 h 20"/>
                  <a:gd name="T12" fmla="*/ 1 w 14"/>
                  <a:gd name="T13" fmla="*/ 18 h 20"/>
                  <a:gd name="T14" fmla="*/ 2 w 14"/>
                  <a:gd name="T15" fmla="*/ 16 h 20"/>
                  <a:gd name="T16" fmla="*/ 9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2"/>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9"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8" name="Freeform 982"/>
              <p:cNvSpPr>
                <a:spLocks/>
              </p:cNvSpPr>
              <p:nvPr/>
            </p:nvSpPr>
            <p:spPr bwMode="auto">
              <a:xfrm>
                <a:off x="5871" y="1098"/>
                <a:ext cx="14" cy="12"/>
              </a:xfrm>
              <a:custGeom>
                <a:avLst/>
                <a:gdLst>
                  <a:gd name="T0" fmla="*/ 7 w 10"/>
                  <a:gd name="T1" fmla="*/ 9 h 9"/>
                  <a:gd name="T2" fmla="*/ 1 w 10"/>
                  <a:gd name="T3" fmla="*/ 3 h 9"/>
                  <a:gd name="T4" fmla="*/ 0 w 10"/>
                  <a:gd name="T5" fmla="*/ 2 h 9"/>
                  <a:gd name="T6" fmla="*/ 1 w 10"/>
                  <a:gd name="T7" fmla="*/ 0 h 9"/>
                  <a:gd name="T8" fmla="*/ 4 w 10"/>
                  <a:gd name="T9" fmla="*/ 1 h 9"/>
                  <a:gd name="T10" fmla="*/ 10 w 10"/>
                  <a:gd name="T11" fmla="*/ 7 h 9"/>
                  <a:gd name="T12" fmla="*/ 7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7"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9" name="Freeform 983"/>
              <p:cNvSpPr>
                <a:spLocks/>
              </p:cNvSpPr>
              <p:nvPr/>
            </p:nvSpPr>
            <p:spPr bwMode="auto">
              <a:xfrm>
                <a:off x="5871" y="1097"/>
                <a:ext cx="14" cy="15"/>
              </a:xfrm>
              <a:custGeom>
                <a:avLst/>
                <a:gdLst>
                  <a:gd name="T0" fmla="*/ 7 w 10"/>
                  <a:gd name="T1" fmla="*/ 10 h 11"/>
                  <a:gd name="T2" fmla="*/ 7 w 10"/>
                  <a:gd name="T3" fmla="*/ 10 h 11"/>
                  <a:gd name="T4" fmla="*/ 1 w 10"/>
                  <a:gd name="T5" fmla="*/ 4 h 11"/>
                  <a:gd name="T6" fmla="*/ 1 w 10"/>
                  <a:gd name="T7" fmla="*/ 3 h 11"/>
                  <a:gd name="T8" fmla="*/ 1 w 10"/>
                  <a:gd name="T9" fmla="*/ 2 h 11"/>
                  <a:gd name="T10" fmla="*/ 3 w 10"/>
                  <a:gd name="T11" fmla="*/ 1 h 11"/>
                  <a:gd name="T12" fmla="*/ 4 w 10"/>
                  <a:gd name="T13" fmla="*/ 2 h 11"/>
                  <a:gd name="T14" fmla="*/ 9 w 10"/>
                  <a:gd name="T15" fmla="*/ 8 h 11"/>
                  <a:gd name="T16" fmla="*/ 6 w 10"/>
                  <a:gd name="T17" fmla="*/ 10 h 11"/>
                  <a:gd name="T18" fmla="*/ 7 w 10"/>
                  <a:gd name="T19" fmla="*/ 10 h 11"/>
                  <a:gd name="T20" fmla="*/ 7 w 10"/>
                  <a:gd name="T21" fmla="*/ 10 h 11"/>
                  <a:gd name="T22" fmla="*/ 7 w 10"/>
                  <a:gd name="T23" fmla="*/ 10 h 11"/>
                  <a:gd name="T24" fmla="*/ 7 w 10"/>
                  <a:gd name="T25" fmla="*/ 11 h 11"/>
                  <a:gd name="T26" fmla="*/ 10 w 10"/>
                  <a:gd name="T27" fmla="*/ 8 h 11"/>
                  <a:gd name="T28" fmla="*/ 4 w 10"/>
                  <a:gd name="T29" fmla="*/ 1 h 11"/>
                  <a:gd name="T30" fmla="*/ 3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7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7" y="10"/>
                    </a:moveTo>
                    <a:cubicBezTo>
                      <a:pt x="7" y="10"/>
                      <a:pt x="7" y="10"/>
                      <a:pt x="7" y="10"/>
                    </a:cubicBezTo>
                    <a:cubicBezTo>
                      <a:pt x="4" y="7"/>
                      <a:pt x="1" y="4"/>
                      <a:pt x="1" y="4"/>
                    </a:cubicBezTo>
                    <a:cubicBezTo>
                      <a:pt x="1" y="4"/>
                      <a:pt x="1" y="3"/>
                      <a:pt x="1" y="3"/>
                    </a:cubicBezTo>
                    <a:cubicBezTo>
                      <a:pt x="1" y="2"/>
                      <a:pt x="1" y="2"/>
                      <a:pt x="1" y="2"/>
                    </a:cubicBezTo>
                    <a:cubicBezTo>
                      <a:pt x="2" y="1"/>
                      <a:pt x="2" y="1"/>
                      <a:pt x="3" y="1"/>
                    </a:cubicBezTo>
                    <a:cubicBezTo>
                      <a:pt x="3" y="1"/>
                      <a:pt x="3" y="1"/>
                      <a:pt x="4" y="2"/>
                    </a:cubicBezTo>
                    <a:cubicBezTo>
                      <a:pt x="9" y="8"/>
                      <a:pt x="9" y="8"/>
                      <a:pt x="9" y="8"/>
                    </a:cubicBezTo>
                    <a:cubicBezTo>
                      <a:pt x="6" y="10"/>
                      <a:pt x="6" y="10"/>
                      <a:pt x="6" y="10"/>
                    </a:cubicBezTo>
                    <a:cubicBezTo>
                      <a:pt x="7" y="10"/>
                      <a:pt x="7" y="10"/>
                      <a:pt x="7" y="10"/>
                    </a:cubicBezTo>
                    <a:cubicBezTo>
                      <a:pt x="7" y="10"/>
                      <a:pt x="7" y="10"/>
                      <a:pt x="7" y="10"/>
                    </a:cubicBezTo>
                    <a:cubicBezTo>
                      <a:pt x="7" y="10"/>
                      <a:pt x="7" y="10"/>
                      <a:pt x="7" y="10"/>
                    </a:cubicBezTo>
                    <a:cubicBezTo>
                      <a:pt x="7" y="11"/>
                      <a:pt x="7" y="11"/>
                      <a:pt x="7" y="11"/>
                    </a:cubicBezTo>
                    <a:cubicBezTo>
                      <a:pt x="10" y="8"/>
                      <a:pt x="10" y="8"/>
                      <a:pt x="10" y="8"/>
                    </a:cubicBezTo>
                    <a:cubicBezTo>
                      <a:pt x="4" y="1"/>
                      <a:pt x="4" y="1"/>
                      <a:pt x="4" y="1"/>
                    </a:cubicBezTo>
                    <a:cubicBezTo>
                      <a:pt x="4" y="1"/>
                      <a:pt x="3" y="0"/>
                      <a:pt x="3" y="0"/>
                    </a:cubicBezTo>
                    <a:cubicBezTo>
                      <a:pt x="2" y="0"/>
                      <a:pt x="1" y="1"/>
                      <a:pt x="1" y="1"/>
                    </a:cubicBezTo>
                    <a:cubicBezTo>
                      <a:pt x="0" y="2"/>
                      <a:pt x="0" y="2"/>
                      <a:pt x="0" y="3"/>
                    </a:cubicBezTo>
                    <a:cubicBezTo>
                      <a:pt x="0" y="3"/>
                      <a:pt x="0" y="4"/>
                      <a:pt x="1" y="4"/>
                    </a:cubicBezTo>
                    <a:cubicBezTo>
                      <a:pt x="1" y="4"/>
                      <a:pt x="3" y="7"/>
                      <a:pt x="6" y="11"/>
                    </a:cubicBezTo>
                    <a:cubicBezTo>
                      <a:pt x="6" y="11"/>
                      <a:pt x="6" y="11"/>
                      <a:pt x="6"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0" name="Freeform 984"/>
              <p:cNvSpPr>
                <a:spLocks/>
              </p:cNvSpPr>
              <p:nvPr/>
            </p:nvSpPr>
            <p:spPr bwMode="auto">
              <a:xfrm>
                <a:off x="5839" y="1098"/>
                <a:ext cx="18" cy="27"/>
              </a:xfrm>
              <a:custGeom>
                <a:avLst/>
                <a:gdLst>
                  <a:gd name="T0" fmla="*/ 9 w 13"/>
                  <a:gd name="T1" fmla="*/ 1 h 20"/>
                  <a:gd name="T2" fmla="*/ 0 w 13"/>
                  <a:gd name="T3" fmla="*/ 11 h 20"/>
                  <a:gd name="T4" fmla="*/ 0 w 13"/>
                  <a:gd name="T5" fmla="*/ 12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2"/>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3" y="3"/>
                      <a:pt x="13"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1" name="Freeform 985"/>
              <p:cNvSpPr>
                <a:spLocks/>
              </p:cNvSpPr>
              <p:nvPr/>
            </p:nvSpPr>
            <p:spPr bwMode="auto">
              <a:xfrm>
                <a:off x="5845" y="1098"/>
                <a:ext cx="12" cy="12"/>
              </a:xfrm>
              <a:custGeom>
                <a:avLst/>
                <a:gdLst>
                  <a:gd name="T0" fmla="*/ 3 w 9"/>
                  <a:gd name="T1" fmla="*/ 9 h 9"/>
                  <a:gd name="T2" fmla="*/ 9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2" name="Freeform 986"/>
              <p:cNvSpPr>
                <a:spLocks/>
              </p:cNvSpPr>
              <p:nvPr/>
            </p:nvSpPr>
            <p:spPr bwMode="auto">
              <a:xfrm>
                <a:off x="5843" y="1097"/>
                <a:ext cx="14" cy="15"/>
              </a:xfrm>
              <a:custGeom>
                <a:avLst/>
                <a:gdLst>
                  <a:gd name="T0" fmla="*/ 4 w 10"/>
                  <a:gd name="T1" fmla="*/ 10 h 11"/>
                  <a:gd name="T2" fmla="*/ 4 w 10"/>
                  <a:gd name="T3" fmla="*/ 11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2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2"/>
                      <a:pt x="10" y="1"/>
                    </a:cubicBezTo>
                    <a:cubicBezTo>
                      <a:pt x="9" y="1"/>
                      <a:pt x="9"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2"/>
                    </a:cubicBezTo>
                    <a:cubicBezTo>
                      <a:pt x="9" y="2"/>
                      <a:pt x="10" y="2"/>
                      <a:pt x="10" y="3"/>
                    </a:cubicBezTo>
                    <a:cubicBezTo>
                      <a:pt x="10" y="3"/>
                      <a:pt x="10"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3" name="Freeform 987"/>
              <p:cNvSpPr>
                <a:spLocks/>
              </p:cNvSpPr>
              <p:nvPr/>
            </p:nvSpPr>
            <p:spPr bwMode="auto">
              <a:xfrm>
                <a:off x="5853" y="1097"/>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4" name="Oval 988"/>
              <p:cNvSpPr>
                <a:spLocks noChangeArrowheads="1"/>
              </p:cNvSpPr>
              <p:nvPr/>
            </p:nvSpPr>
            <p:spPr bwMode="auto">
              <a:xfrm>
                <a:off x="5856" y="1190"/>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5" name="Freeform 989"/>
              <p:cNvSpPr>
                <a:spLocks/>
              </p:cNvSpPr>
              <p:nvPr/>
            </p:nvSpPr>
            <p:spPr bwMode="auto">
              <a:xfrm>
                <a:off x="5850" y="1237"/>
                <a:ext cx="14" cy="50"/>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6" name="Freeform 990"/>
              <p:cNvSpPr>
                <a:spLocks/>
              </p:cNvSpPr>
              <p:nvPr/>
            </p:nvSpPr>
            <p:spPr bwMode="auto">
              <a:xfrm>
                <a:off x="5865" y="1240"/>
                <a:ext cx="11" cy="47"/>
              </a:xfrm>
              <a:custGeom>
                <a:avLst/>
                <a:gdLst>
                  <a:gd name="T0" fmla="*/ 10 w 11"/>
                  <a:gd name="T1" fmla="*/ 4 h 47"/>
                  <a:gd name="T2" fmla="*/ 0 w 11"/>
                  <a:gd name="T3" fmla="*/ 6 h 47"/>
                  <a:gd name="T4" fmla="*/ 2 w 11"/>
                  <a:gd name="T5" fmla="*/ 47 h 47"/>
                  <a:gd name="T6" fmla="*/ 11 w 11"/>
                  <a:gd name="T7" fmla="*/ 47 h 47"/>
                  <a:gd name="T8" fmla="*/ 10 w 11"/>
                  <a:gd name="T9" fmla="*/ 0 h 47"/>
                  <a:gd name="T10" fmla="*/ 10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10" y="4"/>
                    </a:moveTo>
                    <a:lnTo>
                      <a:pt x="0" y="6"/>
                    </a:lnTo>
                    <a:lnTo>
                      <a:pt x="2" y="47"/>
                    </a:lnTo>
                    <a:lnTo>
                      <a:pt x="11" y="47"/>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7" name="Freeform 991"/>
              <p:cNvSpPr>
                <a:spLocks/>
              </p:cNvSpPr>
              <p:nvPr/>
            </p:nvSpPr>
            <p:spPr bwMode="auto">
              <a:xfrm>
                <a:off x="5871" y="1207"/>
                <a:ext cx="19" cy="29"/>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9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2" y="21"/>
                      <a:pt x="1" y="20"/>
                    </a:cubicBezTo>
                    <a:cubicBezTo>
                      <a:pt x="1" y="19"/>
                      <a:pt x="1" y="19"/>
                      <a:pt x="1" y="19"/>
                    </a:cubicBezTo>
                    <a:cubicBezTo>
                      <a:pt x="1" y="18"/>
                      <a:pt x="1" y="17"/>
                      <a:pt x="2" y="17"/>
                    </a:cubicBezTo>
                    <a:cubicBezTo>
                      <a:pt x="2" y="17"/>
                      <a:pt x="6" y="14"/>
                      <a:pt x="9"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8" name="Freeform 992"/>
              <p:cNvSpPr>
                <a:spLocks/>
              </p:cNvSpPr>
              <p:nvPr/>
            </p:nvSpPr>
            <p:spPr bwMode="auto">
              <a:xfrm>
                <a:off x="5871" y="1207"/>
                <a:ext cx="14" cy="14"/>
              </a:xfrm>
              <a:custGeom>
                <a:avLst/>
                <a:gdLst>
                  <a:gd name="T0" fmla="*/ 7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9" name="Freeform 993"/>
              <p:cNvSpPr>
                <a:spLocks/>
              </p:cNvSpPr>
              <p:nvPr/>
            </p:nvSpPr>
            <p:spPr bwMode="auto">
              <a:xfrm>
                <a:off x="5871" y="1207"/>
                <a:ext cx="14" cy="15"/>
              </a:xfrm>
              <a:custGeom>
                <a:avLst/>
                <a:gdLst>
                  <a:gd name="T0" fmla="*/ 7 w 10"/>
                  <a:gd name="T1" fmla="*/ 10 h 11"/>
                  <a:gd name="T2" fmla="*/ 7 w 10"/>
                  <a:gd name="T3" fmla="*/ 10 h 11"/>
                  <a:gd name="T4" fmla="*/ 1 w 10"/>
                  <a:gd name="T5" fmla="*/ 4 h 11"/>
                  <a:gd name="T6" fmla="*/ 1 w 10"/>
                  <a:gd name="T7" fmla="*/ 3 h 11"/>
                  <a:gd name="T8" fmla="*/ 1 w 10"/>
                  <a:gd name="T9" fmla="*/ 1 h 11"/>
                  <a:gd name="T10" fmla="*/ 3 w 10"/>
                  <a:gd name="T11" fmla="*/ 1 h 11"/>
                  <a:gd name="T12" fmla="*/ 4 w 10"/>
                  <a:gd name="T13" fmla="*/ 2 h 11"/>
                  <a:gd name="T14" fmla="*/ 9 w 10"/>
                  <a:gd name="T15" fmla="*/ 8 h 11"/>
                  <a:gd name="T16" fmla="*/ 6 w 10"/>
                  <a:gd name="T17" fmla="*/ 10 h 11"/>
                  <a:gd name="T18" fmla="*/ 7 w 10"/>
                  <a:gd name="T19" fmla="*/ 10 h 11"/>
                  <a:gd name="T20" fmla="*/ 7 w 10"/>
                  <a:gd name="T21" fmla="*/ 10 h 11"/>
                  <a:gd name="T22" fmla="*/ 7 w 10"/>
                  <a:gd name="T23" fmla="*/ 10 h 11"/>
                  <a:gd name="T24" fmla="*/ 7 w 10"/>
                  <a:gd name="T25" fmla="*/ 11 h 11"/>
                  <a:gd name="T26" fmla="*/ 10 w 10"/>
                  <a:gd name="T27" fmla="*/ 8 h 11"/>
                  <a:gd name="T28" fmla="*/ 4 w 10"/>
                  <a:gd name="T29" fmla="*/ 1 h 11"/>
                  <a:gd name="T30" fmla="*/ 3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1 h 11"/>
                  <a:gd name="T44" fmla="*/ 7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7" y="10"/>
                    </a:moveTo>
                    <a:cubicBezTo>
                      <a:pt x="7" y="10"/>
                      <a:pt x="7" y="10"/>
                      <a:pt x="7" y="10"/>
                    </a:cubicBezTo>
                    <a:cubicBezTo>
                      <a:pt x="4" y="6"/>
                      <a:pt x="1" y="4"/>
                      <a:pt x="1" y="4"/>
                    </a:cubicBezTo>
                    <a:cubicBezTo>
                      <a:pt x="1" y="3"/>
                      <a:pt x="1" y="3"/>
                      <a:pt x="1" y="3"/>
                    </a:cubicBezTo>
                    <a:cubicBezTo>
                      <a:pt x="1" y="2"/>
                      <a:pt x="1" y="2"/>
                      <a:pt x="1" y="1"/>
                    </a:cubicBezTo>
                    <a:cubicBezTo>
                      <a:pt x="2" y="1"/>
                      <a:pt x="2" y="1"/>
                      <a:pt x="3" y="1"/>
                    </a:cubicBezTo>
                    <a:cubicBezTo>
                      <a:pt x="3" y="1"/>
                      <a:pt x="3" y="1"/>
                      <a:pt x="4" y="2"/>
                    </a:cubicBezTo>
                    <a:cubicBezTo>
                      <a:pt x="9" y="8"/>
                      <a:pt x="9" y="8"/>
                      <a:pt x="9" y="8"/>
                    </a:cubicBezTo>
                    <a:cubicBezTo>
                      <a:pt x="6" y="10"/>
                      <a:pt x="6" y="10"/>
                      <a:pt x="6" y="10"/>
                    </a:cubicBezTo>
                    <a:cubicBezTo>
                      <a:pt x="7" y="10"/>
                      <a:pt x="7" y="10"/>
                      <a:pt x="7" y="10"/>
                    </a:cubicBezTo>
                    <a:cubicBezTo>
                      <a:pt x="7" y="10"/>
                      <a:pt x="7" y="10"/>
                      <a:pt x="7" y="10"/>
                    </a:cubicBezTo>
                    <a:cubicBezTo>
                      <a:pt x="7" y="10"/>
                      <a:pt x="7" y="10"/>
                      <a:pt x="7" y="10"/>
                    </a:cubicBezTo>
                    <a:cubicBezTo>
                      <a:pt x="7" y="11"/>
                      <a:pt x="7" y="11"/>
                      <a:pt x="7" y="11"/>
                    </a:cubicBezTo>
                    <a:cubicBezTo>
                      <a:pt x="10" y="8"/>
                      <a:pt x="10" y="8"/>
                      <a:pt x="10" y="8"/>
                    </a:cubicBezTo>
                    <a:cubicBezTo>
                      <a:pt x="4" y="1"/>
                      <a:pt x="4" y="1"/>
                      <a:pt x="4" y="1"/>
                    </a:cubicBezTo>
                    <a:cubicBezTo>
                      <a:pt x="4" y="1"/>
                      <a:pt x="3" y="0"/>
                      <a:pt x="3"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0" name="Freeform 994"/>
              <p:cNvSpPr>
                <a:spLocks/>
              </p:cNvSpPr>
              <p:nvPr/>
            </p:nvSpPr>
            <p:spPr bwMode="auto">
              <a:xfrm>
                <a:off x="5839" y="1207"/>
                <a:ext cx="18" cy="29"/>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2" y="20"/>
                    </a:cubicBezTo>
                    <a:cubicBezTo>
                      <a:pt x="13" y="19"/>
                      <a:pt x="13" y="19"/>
                      <a:pt x="13" y="19"/>
                    </a:cubicBezTo>
                    <a:cubicBezTo>
                      <a:pt x="13" y="18"/>
                      <a:pt x="12" y="17"/>
                      <a:pt x="12" y="17"/>
                    </a:cubicBezTo>
                    <a:cubicBezTo>
                      <a:pt x="12" y="17"/>
                      <a:pt x="7" y="14"/>
                      <a:pt x="5" y="13"/>
                    </a:cubicBezTo>
                    <a:cubicBezTo>
                      <a:pt x="7" y="10"/>
                      <a:pt x="13" y="4"/>
                      <a:pt x="13"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1" name="Freeform 995"/>
              <p:cNvSpPr>
                <a:spLocks/>
              </p:cNvSpPr>
              <p:nvPr/>
            </p:nvSpPr>
            <p:spPr bwMode="auto">
              <a:xfrm>
                <a:off x="5845" y="1207"/>
                <a:ext cx="12" cy="14"/>
              </a:xfrm>
              <a:custGeom>
                <a:avLst/>
                <a:gdLst>
                  <a:gd name="T0" fmla="*/ 3 w 9"/>
                  <a:gd name="T1" fmla="*/ 10 h 10"/>
                  <a:gd name="T2" fmla="*/ 9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2" name="Freeform 996"/>
              <p:cNvSpPr>
                <a:spLocks/>
              </p:cNvSpPr>
              <p:nvPr/>
            </p:nvSpPr>
            <p:spPr bwMode="auto">
              <a:xfrm>
                <a:off x="5843" y="1207"/>
                <a:ext cx="14" cy="15"/>
              </a:xfrm>
              <a:custGeom>
                <a:avLst/>
                <a:gdLst>
                  <a:gd name="T0" fmla="*/ 4 w 10"/>
                  <a:gd name="T1" fmla="*/ 10 h 11"/>
                  <a:gd name="T2" fmla="*/ 4 w 10"/>
                  <a:gd name="T3" fmla="*/ 10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10" y="1"/>
                    </a:cubicBezTo>
                    <a:cubicBezTo>
                      <a:pt x="9" y="0"/>
                      <a:pt x="9" y="0"/>
                      <a:pt x="8" y="0"/>
                    </a:cubicBezTo>
                    <a:cubicBezTo>
                      <a:pt x="7" y="0"/>
                      <a:pt x="7"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3" name="Freeform 997"/>
              <p:cNvSpPr>
                <a:spLocks/>
              </p:cNvSpPr>
              <p:nvPr/>
            </p:nvSpPr>
            <p:spPr bwMode="auto">
              <a:xfrm>
                <a:off x="5853" y="1207"/>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1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1"/>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4" name="Oval 998"/>
              <p:cNvSpPr>
                <a:spLocks noChangeArrowheads="1"/>
              </p:cNvSpPr>
              <p:nvPr/>
            </p:nvSpPr>
            <p:spPr bwMode="auto">
              <a:xfrm>
                <a:off x="5856" y="1300"/>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5" name="Freeform 999"/>
              <p:cNvSpPr>
                <a:spLocks/>
              </p:cNvSpPr>
              <p:nvPr/>
            </p:nvSpPr>
            <p:spPr bwMode="auto">
              <a:xfrm>
                <a:off x="5850" y="1348"/>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6" name="Freeform 1000"/>
              <p:cNvSpPr>
                <a:spLocks/>
              </p:cNvSpPr>
              <p:nvPr/>
            </p:nvSpPr>
            <p:spPr bwMode="auto">
              <a:xfrm>
                <a:off x="5865" y="1350"/>
                <a:ext cx="11" cy="47"/>
              </a:xfrm>
              <a:custGeom>
                <a:avLst/>
                <a:gdLst>
                  <a:gd name="T0" fmla="*/ 10 w 11"/>
                  <a:gd name="T1" fmla="*/ 5 h 47"/>
                  <a:gd name="T2" fmla="*/ 0 w 11"/>
                  <a:gd name="T3" fmla="*/ 6 h 47"/>
                  <a:gd name="T4" fmla="*/ 2 w 11"/>
                  <a:gd name="T5" fmla="*/ 47 h 47"/>
                  <a:gd name="T6" fmla="*/ 11 w 11"/>
                  <a:gd name="T7" fmla="*/ 47 h 47"/>
                  <a:gd name="T8" fmla="*/ 10 w 11"/>
                  <a:gd name="T9" fmla="*/ 0 h 47"/>
                  <a:gd name="T10" fmla="*/ 10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10" y="5"/>
                    </a:moveTo>
                    <a:lnTo>
                      <a:pt x="0" y="6"/>
                    </a:lnTo>
                    <a:lnTo>
                      <a:pt x="2" y="47"/>
                    </a:lnTo>
                    <a:lnTo>
                      <a:pt x="11" y="47"/>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7" name="Freeform 1001"/>
              <p:cNvSpPr>
                <a:spLocks/>
              </p:cNvSpPr>
              <p:nvPr/>
            </p:nvSpPr>
            <p:spPr bwMode="auto">
              <a:xfrm>
                <a:off x="5871" y="1318"/>
                <a:ext cx="19"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20 h 21"/>
                  <a:gd name="T12" fmla="*/ 1 w 14"/>
                  <a:gd name="T13" fmla="*/ 18 h 21"/>
                  <a:gd name="T14" fmla="*/ 2 w 14"/>
                  <a:gd name="T15" fmla="*/ 17 h 21"/>
                  <a:gd name="T16" fmla="*/ 9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2" y="20"/>
                      <a:pt x="1" y="20"/>
                    </a:cubicBezTo>
                    <a:cubicBezTo>
                      <a:pt x="1" y="19"/>
                      <a:pt x="1" y="19"/>
                      <a:pt x="1" y="18"/>
                    </a:cubicBezTo>
                    <a:cubicBezTo>
                      <a:pt x="1" y="18"/>
                      <a:pt x="1" y="17"/>
                      <a:pt x="2" y="17"/>
                    </a:cubicBezTo>
                    <a:cubicBezTo>
                      <a:pt x="2" y="17"/>
                      <a:pt x="6" y="14"/>
                      <a:pt x="9"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8" name="Freeform 1002"/>
              <p:cNvSpPr>
                <a:spLocks/>
              </p:cNvSpPr>
              <p:nvPr/>
            </p:nvSpPr>
            <p:spPr bwMode="auto">
              <a:xfrm>
                <a:off x="5871" y="1318"/>
                <a:ext cx="14" cy="14"/>
              </a:xfrm>
              <a:custGeom>
                <a:avLst/>
                <a:gdLst>
                  <a:gd name="T0" fmla="*/ 7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7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7" y="10"/>
                    </a:moveTo>
                    <a:cubicBezTo>
                      <a:pt x="3" y="7"/>
                      <a:pt x="1" y="4"/>
                      <a:pt x="1" y="4"/>
                    </a:cubicBezTo>
                    <a:cubicBezTo>
                      <a:pt x="1" y="3"/>
                      <a:pt x="0" y="3"/>
                      <a:pt x="0" y="2"/>
                    </a:cubicBezTo>
                    <a:cubicBezTo>
                      <a:pt x="0" y="2"/>
                      <a:pt x="1" y="1"/>
                      <a:pt x="1" y="1"/>
                    </a:cubicBezTo>
                    <a:cubicBezTo>
                      <a:pt x="2" y="0"/>
                      <a:pt x="3" y="0"/>
                      <a:pt x="4" y="1"/>
                    </a:cubicBezTo>
                    <a:cubicBezTo>
                      <a:pt x="10" y="7"/>
                      <a:pt x="10" y="7"/>
                      <a:pt x="10" y="7"/>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9" name="Freeform 1003"/>
              <p:cNvSpPr>
                <a:spLocks/>
              </p:cNvSpPr>
              <p:nvPr/>
            </p:nvSpPr>
            <p:spPr bwMode="auto">
              <a:xfrm>
                <a:off x="5871" y="1318"/>
                <a:ext cx="14" cy="14"/>
              </a:xfrm>
              <a:custGeom>
                <a:avLst/>
                <a:gdLst>
                  <a:gd name="T0" fmla="*/ 7 w 10"/>
                  <a:gd name="T1" fmla="*/ 10 h 10"/>
                  <a:gd name="T2" fmla="*/ 7 w 10"/>
                  <a:gd name="T3" fmla="*/ 10 h 10"/>
                  <a:gd name="T4" fmla="*/ 1 w 10"/>
                  <a:gd name="T5" fmla="*/ 4 h 10"/>
                  <a:gd name="T6" fmla="*/ 1 w 10"/>
                  <a:gd name="T7" fmla="*/ 2 h 10"/>
                  <a:gd name="T8" fmla="*/ 1 w 10"/>
                  <a:gd name="T9" fmla="*/ 1 h 10"/>
                  <a:gd name="T10" fmla="*/ 3 w 10"/>
                  <a:gd name="T11" fmla="*/ 1 h 10"/>
                  <a:gd name="T12" fmla="*/ 4 w 10"/>
                  <a:gd name="T13" fmla="*/ 1 h 10"/>
                  <a:gd name="T14" fmla="*/ 9 w 10"/>
                  <a:gd name="T15" fmla="*/ 7 h 10"/>
                  <a:gd name="T16" fmla="*/ 6 w 10"/>
                  <a:gd name="T17" fmla="*/ 10 h 10"/>
                  <a:gd name="T18" fmla="*/ 7 w 10"/>
                  <a:gd name="T19" fmla="*/ 10 h 10"/>
                  <a:gd name="T20" fmla="*/ 7 w 10"/>
                  <a:gd name="T21" fmla="*/ 10 h 10"/>
                  <a:gd name="T22" fmla="*/ 7 w 10"/>
                  <a:gd name="T23" fmla="*/ 10 h 10"/>
                  <a:gd name="T24" fmla="*/ 7 w 10"/>
                  <a:gd name="T25" fmla="*/ 10 h 10"/>
                  <a:gd name="T26" fmla="*/ 10 w 10"/>
                  <a:gd name="T27" fmla="*/ 7 h 10"/>
                  <a:gd name="T28" fmla="*/ 4 w 10"/>
                  <a:gd name="T29" fmla="*/ 1 h 10"/>
                  <a:gd name="T30" fmla="*/ 3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7" y="10"/>
                    </a:moveTo>
                    <a:cubicBezTo>
                      <a:pt x="7" y="10"/>
                      <a:pt x="7" y="10"/>
                      <a:pt x="7" y="10"/>
                    </a:cubicBezTo>
                    <a:cubicBezTo>
                      <a:pt x="4" y="6"/>
                      <a:pt x="1" y="4"/>
                      <a:pt x="1" y="4"/>
                    </a:cubicBezTo>
                    <a:cubicBezTo>
                      <a:pt x="1" y="3"/>
                      <a:pt x="1" y="3"/>
                      <a:pt x="1" y="2"/>
                    </a:cubicBezTo>
                    <a:cubicBezTo>
                      <a:pt x="1" y="2"/>
                      <a:pt x="1" y="1"/>
                      <a:pt x="1" y="1"/>
                    </a:cubicBezTo>
                    <a:cubicBezTo>
                      <a:pt x="2" y="1"/>
                      <a:pt x="2" y="1"/>
                      <a:pt x="3" y="1"/>
                    </a:cubicBezTo>
                    <a:cubicBezTo>
                      <a:pt x="3" y="1"/>
                      <a:pt x="3" y="1"/>
                      <a:pt x="4" y="1"/>
                    </a:cubicBezTo>
                    <a:cubicBezTo>
                      <a:pt x="9" y="7"/>
                      <a:pt x="9" y="7"/>
                      <a:pt x="9" y="7"/>
                    </a:cubicBezTo>
                    <a:cubicBezTo>
                      <a:pt x="6" y="10"/>
                      <a:pt x="6" y="10"/>
                      <a:pt x="6" y="10"/>
                    </a:cubicBezTo>
                    <a:cubicBezTo>
                      <a:pt x="7" y="10"/>
                      <a:pt x="7" y="10"/>
                      <a:pt x="7" y="10"/>
                    </a:cubicBezTo>
                    <a:cubicBezTo>
                      <a:pt x="7" y="10"/>
                      <a:pt x="7" y="10"/>
                      <a:pt x="7" y="10"/>
                    </a:cubicBezTo>
                    <a:cubicBezTo>
                      <a:pt x="7" y="10"/>
                      <a:pt x="7" y="10"/>
                      <a:pt x="7" y="10"/>
                    </a:cubicBezTo>
                    <a:cubicBezTo>
                      <a:pt x="7" y="10"/>
                      <a:pt x="7" y="10"/>
                      <a:pt x="7" y="10"/>
                    </a:cubicBezTo>
                    <a:cubicBezTo>
                      <a:pt x="10" y="7"/>
                      <a:pt x="10" y="7"/>
                      <a:pt x="10" y="7"/>
                    </a:cubicBezTo>
                    <a:cubicBezTo>
                      <a:pt x="4" y="1"/>
                      <a:pt x="4" y="1"/>
                      <a:pt x="4" y="1"/>
                    </a:cubicBezTo>
                    <a:cubicBezTo>
                      <a:pt x="4" y="0"/>
                      <a:pt x="3" y="0"/>
                      <a:pt x="3"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0" name="Freeform 1004"/>
              <p:cNvSpPr>
                <a:spLocks/>
              </p:cNvSpPr>
              <p:nvPr/>
            </p:nvSpPr>
            <p:spPr bwMode="auto">
              <a:xfrm>
                <a:off x="5839" y="1318"/>
                <a:ext cx="18" cy="29"/>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20 h 21"/>
                  <a:gd name="T12" fmla="*/ 13 w 13"/>
                  <a:gd name="T13" fmla="*/ 18 h 21"/>
                  <a:gd name="T14" fmla="*/ 12 w 13"/>
                  <a:gd name="T15" fmla="*/ 17 h 21"/>
                  <a:gd name="T16" fmla="*/ 5 w 13"/>
                  <a:gd name="T17" fmla="*/ 12 h 21"/>
                  <a:gd name="T18" fmla="*/ 13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2" y="20"/>
                    </a:cubicBezTo>
                    <a:cubicBezTo>
                      <a:pt x="13" y="19"/>
                      <a:pt x="13" y="19"/>
                      <a:pt x="13" y="18"/>
                    </a:cubicBezTo>
                    <a:cubicBezTo>
                      <a:pt x="13" y="18"/>
                      <a:pt x="12" y="17"/>
                      <a:pt x="12" y="17"/>
                    </a:cubicBezTo>
                    <a:cubicBezTo>
                      <a:pt x="12" y="17"/>
                      <a:pt x="7" y="14"/>
                      <a:pt x="5" y="12"/>
                    </a:cubicBezTo>
                    <a:cubicBezTo>
                      <a:pt x="7" y="10"/>
                      <a:pt x="13" y="4"/>
                      <a:pt x="13"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1" name="Freeform 1005"/>
              <p:cNvSpPr>
                <a:spLocks/>
              </p:cNvSpPr>
              <p:nvPr/>
            </p:nvSpPr>
            <p:spPr bwMode="auto">
              <a:xfrm>
                <a:off x="5845" y="1318"/>
                <a:ext cx="12" cy="14"/>
              </a:xfrm>
              <a:custGeom>
                <a:avLst/>
                <a:gdLst>
                  <a:gd name="T0" fmla="*/ 3 w 9"/>
                  <a:gd name="T1" fmla="*/ 10 h 10"/>
                  <a:gd name="T2" fmla="*/ 9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2" name="Freeform 1006"/>
              <p:cNvSpPr>
                <a:spLocks/>
              </p:cNvSpPr>
              <p:nvPr/>
            </p:nvSpPr>
            <p:spPr bwMode="auto">
              <a:xfrm>
                <a:off x="5843" y="1318"/>
                <a:ext cx="14" cy="14"/>
              </a:xfrm>
              <a:custGeom>
                <a:avLst/>
                <a:gdLst>
                  <a:gd name="T0" fmla="*/ 4 w 10"/>
                  <a:gd name="T1" fmla="*/ 10 h 10"/>
                  <a:gd name="T2" fmla="*/ 4 w 10"/>
                  <a:gd name="T3" fmla="*/ 10 h 10"/>
                  <a:gd name="T4" fmla="*/ 10 w 10"/>
                  <a:gd name="T5" fmla="*/ 4 h 10"/>
                  <a:gd name="T6" fmla="*/ 10 w 10"/>
                  <a:gd name="T7" fmla="*/ 2 h 10"/>
                  <a:gd name="T8" fmla="*/ 10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10" y="1"/>
                    </a:cubicBezTo>
                    <a:cubicBezTo>
                      <a:pt x="9" y="0"/>
                      <a:pt x="9"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3" name="Freeform 1007"/>
              <p:cNvSpPr>
                <a:spLocks/>
              </p:cNvSpPr>
              <p:nvPr/>
            </p:nvSpPr>
            <p:spPr bwMode="auto">
              <a:xfrm>
                <a:off x="5853" y="1318"/>
                <a:ext cx="23"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8 h 33"/>
                  <a:gd name="T12" fmla="*/ 17 w 17"/>
                  <a:gd name="T13" fmla="*/ 1 h 33"/>
                  <a:gd name="T14" fmla="*/ 15 w 17"/>
                  <a:gd name="T15" fmla="*/ 0 h 33"/>
                  <a:gd name="T16" fmla="*/ 12 w 17"/>
                  <a:gd name="T17" fmla="*/ 0 h 33"/>
                  <a:gd name="T18" fmla="*/ 8 w 17"/>
                  <a:gd name="T19" fmla="*/ 5 h 33"/>
                  <a:gd name="T20" fmla="*/ 4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5" y="0"/>
                    </a:cubicBezTo>
                    <a:cubicBezTo>
                      <a:pt x="12" y="0"/>
                      <a:pt x="12" y="0"/>
                      <a:pt x="12" y="0"/>
                    </a:cubicBezTo>
                    <a:cubicBezTo>
                      <a:pt x="11" y="2"/>
                      <a:pt x="8" y="5"/>
                      <a:pt x="8" y="5"/>
                    </a:cubicBezTo>
                    <a:cubicBezTo>
                      <a:pt x="8" y="5"/>
                      <a:pt x="5" y="2"/>
                      <a:pt x="4"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4" name="Oval 1008"/>
              <p:cNvSpPr>
                <a:spLocks noChangeArrowheads="1"/>
              </p:cNvSpPr>
              <p:nvPr/>
            </p:nvSpPr>
            <p:spPr bwMode="auto">
              <a:xfrm>
                <a:off x="5920" y="1079"/>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 name="Group 1210"/>
            <p:cNvGrpSpPr>
              <a:grpSpLocks/>
            </p:cNvGrpSpPr>
            <p:nvPr/>
          </p:nvGrpSpPr>
          <p:grpSpPr bwMode="auto">
            <a:xfrm>
              <a:off x="9369427" y="1712913"/>
              <a:ext cx="687388" cy="504825"/>
              <a:chOff x="5902" y="1079"/>
              <a:chExt cx="433" cy="318"/>
            </a:xfrm>
          </p:grpSpPr>
          <p:sp>
            <p:nvSpPr>
              <p:cNvPr id="345" name="Freeform 1010"/>
              <p:cNvSpPr>
                <a:spLocks/>
              </p:cNvSpPr>
              <p:nvPr/>
            </p:nvSpPr>
            <p:spPr bwMode="auto">
              <a:xfrm>
                <a:off x="5915" y="1128"/>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6" name="Freeform 1011"/>
              <p:cNvSpPr>
                <a:spLocks/>
              </p:cNvSpPr>
              <p:nvPr/>
            </p:nvSpPr>
            <p:spPr bwMode="auto">
              <a:xfrm>
                <a:off x="5928" y="1129"/>
                <a:ext cx="13" cy="47"/>
              </a:xfrm>
              <a:custGeom>
                <a:avLst/>
                <a:gdLst>
                  <a:gd name="T0" fmla="*/ 11 w 13"/>
                  <a:gd name="T1" fmla="*/ 6 h 47"/>
                  <a:gd name="T2" fmla="*/ 0 w 13"/>
                  <a:gd name="T3" fmla="*/ 7 h 47"/>
                  <a:gd name="T4" fmla="*/ 3 w 13"/>
                  <a:gd name="T5" fmla="*/ 47 h 47"/>
                  <a:gd name="T6" fmla="*/ 13 w 13"/>
                  <a:gd name="T7" fmla="*/ 47 h 47"/>
                  <a:gd name="T8" fmla="*/ 11 w 13"/>
                  <a:gd name="T9" fmla="*/ 0 h 47"/>
                  <a:gd name="T10" fmla="*/ 11 w 13"/>
                  <a:gd name="T11" fmla="*/ 6 h 47"/>
                </a:gdLst>
                <a:ahLst/>
                <a:cxnLst>
                  <a:cxn ang="0">
                    <a:pos x="T0" y="T1"/>
                  </a:cxn>
                  <a:cxn ang="0">
                    <a:pos x="T2" y="T3"/>
                  </a:cxn>
                  <a:cxn ang="0">
                    <a:pos x="T4" y="T5"/>
                  </a:cxn>
                  <a:cxn ang="0">
                    <a:pos x="T6" y="T7"/>
                  </a:cxn>
                  <a:cxn ang="0">
                    <a:pos x="T8" y="T9"/>
                  </a:cxn>
                  <a:cxn ang="0">
                    <a:pos x="T10" y="T11"/>
                  </a:cxn>
                </a:cxnLst>
                <a:rect l="0" t="0" r="r" b="b"/>
                <a:pathLst>
                  <a:path w="13" h="47">
                    <a:moveTo>
                      <a:pt x="11" y="6"/>
                    </a:moveTo>
                    <a:lnTo>
                      <a:pt x="0" y="7"/>
                    </a:lnTo>
                    <a:lnTo>
                      <a:pt x="3" y="47"/>
                    </a:lnTo>
                    <a:lnTo>
                      <a:pt x="13"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7" name="Freeform 1012"/>
              <p:cNvSpPr>
                <a:spLocks/>
              </p:cNvSpPr>
              <p:nvPr/>
            </p:nvSpPr>
            <p:spPr bwMode="auto">
              <a:xfrm>
                <a:off x="5935" y="1098"/>
                <a:ext cx="18" cy="27"/>
              </a:xfrm>
              <a:custGeom>
                <a:avLst/>
                <a:gdLst>
                  <a:gd name="T0" fmla="*/ 4 w 13"/>
                  <a:gd name="T1" fmla="*/ 1 h 20"/>
                  <a:gd name="T2" fmla="*/ 13 w 13"/>
                  <a:gd name="T3" fmla="*/ 11 h 20"/>
                  <a:gd name="T4" fmla="*/ 13 w 13"/>
                  <a:gd name="T5" fmla="*/ 12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4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4" y="1"/>
                    </a:moveTo>
                    <a:cubicBezTo>
                      <a:pt x="13" y="11"/>
                      <a:pt x="13" y="11"/>
                      <a:pt x="13" y="11"/>
                    </a:cubicBezTo>
                    <a:cubicBezTo>
                      <a:pt x="13" y="11"/>
                      <a:pt x="13" y="12"/>
                      <a:pt x="13" y="12"/>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8" name="Freeform 1013"/>
              <p:cNvSpPr>
                <a:spLocks/>
              </p:cNvSpPr>
              <p:nvPr/>
            </p:nvSpPr>
            <p:spPr bwMode="auto">
              <a:xfrm>
                <a:off x="5935" y="1098"/>
                <a:ext cx="13" cy="12"/>
              </a:xfrm>
              <a:custGeom>
                <a:avLst/>
                <a:gdLst>
                  <a:gd name="T0" fmla="*/ 6 w 9"/>
                  <a:gd name="T1" fmla="*/ 9 h 9"/>
                  <a:gd name="T2" fmla="*/ 0 w 9"/>
                  <a:gd name="T3" fmla="*/ 3 h 9"/>
                  <a:gd name="T4" fmla="*/ 0 w 9"/>
                  <a:gd name="T5" fmla="*/ 2 h 9"/>
                  <a:gd name="T6" fmla="*/ 1 w 9"/>
                  <a:gd name="T7" fmla="*/ 0 h 9"/>
                  <a:gd name="T8" fmla="*/ 4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1" y="0"/>
                    </a:cubicBezTo>
                    <a:cubicBezTo>
                      <a:pt x="1" y="0"/>
                      <a:pt x="3" y="0"/>
                      <a:pt x="4"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9" name="Freeform 1014"/>
              <p:cNvSpPr>
                <a:spLocks/>
              </p:cNvSpPr>
              <p:nvPr/>
            </p:nvSpPr>
            <p:spPr bwMode="auto">
              <a:xfrm>
                <a:off x="5935" y="1097"/>
                <a:ext cx="14" cy="15"/>
              </a:xfrm>
              <a:custGeom>
                <a:avLst/>
                <a:gdLst>
                  <a:gd name="T0" fmla="*/ 6 w 10"/>
                  <a:gd name="T1" fmla="*/ 10 h 11"/>
                  <a:gd name="T2" fmla="*/ 6 w 10"/>
                  <a:gd name="T3" fmla="*/ 10 h 11"/>
                  <a:gd name="T4" fmla="*/ 1 w 10"/>
                  <a:gd name="T5" fmla="*/ 4 h 11"/>
                  <a:gd name="T6" fmla="*/ 0 w 10"/>
                  <a:gd name="T7" fmla="*/ 3 h 11"/>
                  <a:gd name="T8" fmla="*/ 1 w 10"/>
                  <a:gd name="T9" fmla="*/ 2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0" y="4"/>
                      <a:pt x="0" y="3"/>
                      <a:pt x="0" y="3"/>
                    </a:cubicBezTo>
                    <a:cubicBezTo>
                      <a:pt x="0" y="2"/>
                      <a:pt x="0" y="2"/>
                      <a:pt x="1" y="2"/>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1"/>
                      <a:pt x="0" y="1"/>
                    </a:cubicBezTo>
                    <a:cubicBezTo>
                      <a:pt x="0" y="2"/>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0" name="Freeform 1015"/>
              <p:cNvSpPr>
                <a:spLocks/>
              </p:cNvSpPr>
              <p:nvPr/>
            </p:nvSpPr>
            <p:spPr bwMode="auto">
              <a:xfrm>
                <a:off x="5902" y="1098"/>
                <a:ext cx="19" cy="27"/>
              </a:xfrm>
              <a:custGeom>
                <a:avLst/>
                <a:gdLst>
                  <a:gd name="T0" fmla="*/ 10 w 14"/>
                  <a:gd name="T1" fmla="*/ 1 h 20"/>
                  <a:gd name="T2" fmla="*/ 1 w 14"/>
                  <a:gd name="T3" fmla="*/ 11 h 20"/>
                  <a:gd name="T4" fmla="*/ 0 w 14"/>
                  <a:gd name="T5" fmla="*/ 12 h 20"/>
                  <a:gd name="T6" fmla="*/ 1 w 14"/>
                  <a:gd name="T7" fmla="*/ 14 h 20"/>
                  <a:gd name="T8" fmla="*/ 10 w 14"/>
                  <a:gd name="T9" fmla="*/ 20 h 20"/>
                  <a:gd name="T10" fmla="*/ 13 w 14"/>
                  <a:gd name="T11" fmla="*/ 19 h 20"/>
                  <a:gd name="T12" fmla="*/ 13 w 14"/>
                  <a:gd name="T13" fmla="*/ 18 h 20"/>
                  <a:gd name="T14" fmla="*/ 12 w 14"/>
                  <a:gd name="T15" fmla="*/ 16 h 20"/>
                  <a:gd name="T16" fmla="*/ 5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0" y="11"/>
                      <a:pt x="0" y="12"/>
                      <a:pt x="0" y="12"/>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1" name="Freeform 1016"/>
              <p:cNvSpPr>
                <a:spLocks/>
              </p:cNvSpPr>
              <p:nvPr/>
            </p:nvSpPr>
            <p:spPr bwMode="auto">
              <a:xfrm>
                <a:off x="5908" y="1098"/>
                <a:ext cx="13" cy="12"/>
              </a:xfrm>
              <a:custGeom>
                <a:avLst/>
                <a:gdLst>
                  <a:gd name="T0" fmla="*/ 3 w 10"/>
                  <a:gd name="T1" fmla="*/ 9 h 9"/>
                  <a:gd name="T2" fmla="*/ 9 w 10"/>
                  <a:gd name="T3" fmla="*/ 3 h 9"/>
                  <a:gd name="T4" fmla="*/ 10 w 10"/>
                  <a:gd name="T5" fmla="*/ 2 h 9"/>
                  <a:gd name="T6" fmla="*/ 9 w 10"/>
                  <a:gd name="T7" fmla="*/ 0 h 9"/>
                  <a:gd name="T8" fmla="*/ 6 w 10"/>
                  <a:gd name="T9" fmla="*/ 1 h 9"/>
                  <a:gd name="T10" fmla="*/ 0 w 10"/>
                  <a:gd name="T11" fmla="*/ 7 h 9"/>
                  <a:gd name="T12" fmla="*/ 3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3" y="9"/>
                    </a:moveTo>
                    <a:cubicBezTo>
                      <a:pt x="7" y="6"/>
                      <a:pt x="9" y="3"/>
                      <a:pt x="9" y="3"/>
                    </a:cubicBezTo>
                    <a:cubicBezTo>
                      <a:pt x="9" y="3"/>
                      <a:pt x="10" y="2"/>
                      <a:pt x="10" y="2"/>
                    </a:cubicBezTo>
                    <a:cubicBezTo>
                      <a:pt x="10"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2" name="Freeform 1017"/>
              <p:cNvSpPr>
                <a:spLocks/>
              </p:cNvSpPr>
              <p:nvPr/>
            </p:nvSpPr>
            <p:spPr bwMode="auto">
              <a:xfrm>
                <a:off x="5908" y="1097"/>
                <a:ext cx="13"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2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10" y="2"/>
                      <a:pt x="9" y="1"/>
                    </a:cubicBezTo>
                    <a:cubicBezTo>
                      <a:pt x="9"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7" y="1"/>
                      <a:pt x="7" y="1"/>
                      <a:pt x="7" y="1"/>
                    </a:cubicBezTo>
                    <a:cubicBezTo>
                      <a:pt x="8" y="1"/>
                      <a:pt x="8" y="1"/>
                      <a:pt x="9" y="2"/>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3" name="Freeform 1018"/>
              <p:cNvSpPr>
                <a:spLocks/>
              </p:cNvSpPr>
              <p:nvPr/>
            </p:nvSpPr>
            <p:spPr bwMode="auto">
              <a:xfrm>
                <a:off x="5916" y="1097"/>
                <a:ext cx="23" cy="45"/>
              </a:xfrm>
              <a:custGeom>
                <a:avLst/>
                <a:gdLst>
                  <a:gd name="T0" fmla="*/ 0 w 17"/>
                  <a:gd name="T1" fmla="*/ 2 h 33"/>
                  <a:gd name="T2" fmla="*/ 1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4" name="Oval 1019"/>
              <p:cNvSpPr>
                <a:spLocks noChangeArrowheads="1"/>
              </p:cNvSpPr>
              <p:nvPr/>
            </p:nvSpPr>
            <p:spPr bwMode="auto">
              <a:xfrm>
                <a:off x="5920" y="1190"/>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5" name="Freeform 1020"/>
              <p:cNvSpPr>
                <a:spLocks/>
              </p:cNvSpPr>
              <p:nvPr/>
            </p:nvSpPr>
            <p:spPr bwMode="auto">
              <a:xfrm>
                <a:off x="5915" y="1237"/>
                <a:ext cx="12" cy="50"/>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6" name="Freeform 1021"/>
              <p:cNvSpPr>
                <a:spLocks/>
              </p:cNvSpPr>
              <p:nvPr/>
            </p:nvSpPr>
            <p:spPr bwMode="auto">
              <a:xfrm>
                <a:off x="5928" y="1240"/>
                <a:ext cx="13" cy="47"/>
              </a:xfrm>
              <a:custGeom>
                <a:avLst/>
                <a:gdLst>
                  <a:gd name="T0" fmla="*/ 11 w 13"/>
                  <a:gd name="T1" fmla="*/ 4 h 47"/>
                  <a:gd name="T2" fmla="*/ 0 w 13"/>
                  <a:gd name="T3" fmla="*/ 6 h 47"/>
                  <a:gd name="T4" fmla="*/ 3 w 13"/>
                  <a:gd name="T5" fmla="*/ 47 h 47"/>
                  <a:gd name="T6" fmla="*/ 13 w 13"/>
                  <a:gd name="T7" fmla="*/ 47 h 47"/>
                  <a:gd name="T8" fmla="*/ 11 w 13"/>
                  <a:gd name="T9" fmla="*/ 0 h 47"/>
                  <a:gd name="T10" fmla="*/ 11 w 13"/>
                  <a:gd name="T11" fmla="*/ 4 h 47"/>
                </a:gdLst>
                <a:ahLst/>
                <a:cxnLst>
                  <a:cxn ang="0">
                    <a:pos x="T0" y="T1"/>
                  </a:cxn>
                  <a:cxn ang="0">
                    <a:pos x="T2" y="T3"/>
                  </a:cxn>
                  <a:cxn ang="0">
                    <a:pos x="T4" y="T5"/>
                  </a:cxn>
                  <a:cxn ang="0">
                    <a:pos x="T6" y="T7"/>
                  </a:cxn>
                  <a:cxn ang="0">
                    <a:pos x="T8" y="T9"/>
                  </a:cxn>
                  <a:cxn ang="0">
                    <a:pos x="T10" y="T11"/>
                  </a:cxn>
                </a:cxnLst>
                <a:rect l="0" t="0" r="r" b="b"/>
                <a:pathLst>
                  <a:path w="13" h="47">
                    <a:moveTo>
                      <a:pt x="11" y="4"/>
                    </a:moveTo>
                    <a:lnTo>
                      <a:pt x="0" y="6"/>
                    </a:lnTo>
                    <a:lnTo>
                      <a:pt x="3" y="47"/>
                    </a:lnTo>
                    <a:lnTo>
                      <a:pt x="13" y="47"/>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7" name="Freeform 1022"/>
              <p:cNvSpPr>
                <a:spLocks/>
              </p:cNvSpPr>
              <p:nvPr/>
            </p:nvSpPr>
            <p:spPr bwMode="auto">
              <a:xfrm>
                <a:off x="5935" y="1207"/>
                <a:ext cx="18" cy="29"/>
              </a:xfrm>
              <a:custGeom>
                <a:avLst/>
                <a:gdLst>
                  <a:gd name="T0" fmla="*/ 4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1 w 13"/>
                  <a:gd name="T23" fmla="*/ 1 h 21"/>
                  <a:gd name="T24" fmla="*/ 4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4"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6" y="14"/>
                      <a:pt x="8" y="13"/>
                    </a:cubicBezTo>
                    <a:cubicBezTo>
                      <a:pt x="6" y="10"/>
                      <a:pt x="0" y="4"/>
                      <a:pt x="0" y="4"/>
                    </a:cubicBezTo>
                    <a:cubicBezTo>
                      <a:pt x="0" y="4"/>
                      <a:pt x="0" y="3"/>
                      <a:pt x="0" y="3"/>
                    </a:cubicBezTo>
                    <a:cubicBezTo>
                      <a:pt x="0" y="2"/>
                      <a:pt x="0" y="2"/>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8" name="Freeform 1023"/>
              <p:cNvSpPr>
                <a:spLocks/>
              </p:cNvSpPr>
              <p:nvPr/>
            </p:nvSpPr>
            <p:spPr bwMode="auto">
              <a:xfrm>
                <a:off x="5935" y="1207"/>
                <a:ext cx="13" cy="14"/>
              </a:xfrm>
              <a:custGeom>
                <a:avLst/>
                <a:gdLst>
                  <a:gd name="T0" fmla="*/ 6 w 9"/>
                  <a:gd name="T1" fmla="*/ 10 h 10"/>
                  <a:gd name="T2" fmla="*/ 0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1" y="1"/>
                    </a:cubicBezTo>
                    <a:cubicBezTo>
                      <a:pt x="1"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9" name="Freeform 1024"/>
              <p:cNvSpPr>
                <a:spLocks/>
              </p:cNvSpPr>
              <p:nvPr/>
            </p:nvSpPr>
            <p:spPr bwMode="auto">
              <a:xfrm>
                <a:off x="5935" y="1207"/>
                <a:ext cx="14" cy="15"/>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0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6"/>
                      <a:pt x="1" y="4"/>
                      <a:pt x="1" y="4"/>
                    </a:cubicBezTo>
                    <a:cubicBezTo>
                      <a:pt x="0" y="3"/>
                      <a:pt x="0" y="3"/>
                      <a:pt x="0" y="3"/>
                    </a:cubicBezTo>
                    <a:cubicBezTo>
                      <a:pt x="0" y="2"/>
                      <a:pt x="0" y="2"/>
                      <a:pt x="1" y="1"/>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0"/>
                      <a:pt x="0" y="1"/>
                    </a:cubicBezTo>
                    <a:cubicBezTo>
                      <a:pt x="0" y="1"/>
                      <a:pt x="0" y="2"/>
                      <a:pt x="0" y="3"/>
                    </a:cubicBezTo>
                    <a:cubicBezTo>
                      <a:pt x="0" y="3"/>
                      <a:pt x="0" y="4"/>
                      <a:pt x="0" y="4"/>
                    </a:cubicBezTo>
                    <a:cubicBezTo>
                      <a:pt x="0" y="4"/>
                      <a:pt x="3" y="7"/>
                      <a:pt x="6" y="10"/>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0" name="Freeform 1025"/>
              <p:cNvSpPr>
                <a:spLocks/>
              </p:cNvSpPr>
              <p:nvPr/>
            </p:nvSpPr>
            <p:spPr bwMode="auto">
              <a:xfrm>
                <a:off x="5902" y="1207"/>
                <a:ext cx="19" cy="29"/>
              </a:xfrm>
              <a:custGeom>
                <a:avLst/>
                <a:gdLst>
                  <a:gd name="T0" fmla="*/ 10 w 14"/>
                  <a:gd name="T1" fmla="*/ 1 h 21"/>
                  <a:gd name="T2" fmla="*/ 1 w 14"/>
                  <a:gd name="T3" fmla="*/ 12 h 21"/>
                  <a:gd name="T4" fmla="*/ 0 w 14"/>
                  <a:gd name="T5" fmla="*/ 13 h 21"/>
                  <a:gd name="T6" fmla="*/ 1 w 14"/>
                  <a:gd name="T7" fmla="*/ 15 h 21"/>
                  <a:gd name="T8" fmla="*/ 10 w 14"/>
                  <a:gd name="T9" fmla="*/ 20 h 21"/>
                  <a:gd name="T10" fmla="*/ 13 w 14"/>
                  <a:gd name="T11" fmla="*/ 20 h 21"/>
                  <a:gd name="T12" fmla="*/ 13 w 14"/>
                  <a:gd name="T13" fmla="*/ 19 h 21"/>
                  <a:gd name="T14" fmla="*/ 12 w 14"/>
                  <a:gd name="T15" fmla="*/ 17 h 21"/>
                  <a:gd name="T16" fmla="*/ 5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8" y="10"/>
                      <a:pt x="13" y="4"/>
                      <a:pt x="13" y="4"/>
                    </a:cubicBezTo>
                    <a:cubicBezTo>
                      <a:pt x="13" y="4"/>
                      <a:pt x="14" y="3"/>
                      <a:pt x="14" y="3"/>
                    </a:cubicBezTo>
                    <a:cubicBezTo>
                      <a:pt x="14"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1" name="Freeform 1026"/>
              <p:cNvSpPr>
                <a:spLocks/>
              </p:cNvSpPr>
              <p:nvPr/>
            </p:nvSpPr>
            <p:spPr bwMode="auto">
              <a:xfrm>
                <a:off x="5908" y="1207"/>
                <a:ext cx="13" cy="14"/>
              </a:xfrm>
              <a:custGeom>
                <a:avLst/>
                <a:gdLst>
                  <a:gd name="T0" fmla="*/ 3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7"/>
                      <a:pt x="9" y="4"/>
                      <a:pt x="9" y="4"/>
                    </a:cubicBezTo>
                    <a:cubicBezTo>
                      <a:pt x="9" y="4"/>
                      <a:pt x="10" y="3"/>
                      <a:pt x="10" y="3"/>
                    </a:cubicBezTo>
                    <a:cubicBezTo>
                      <a:pt x="10"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2" name="Freeform 1027"/>
              <p:cNvSpPr>
                <a:spLocks/>
              </p:cNvSpPr>
              <p:nvPr/>
            </p:nvSpPr>
            <p:spPr bwMode="auto">
              <a:xfrm>
                <a:off x="5908" y="1207"/>
                <a:ext cx="13" cy="15"/>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10" y="1"/>
                      <a:pt x="9" y="1"/>
                    </a:cubicBezTo>
                    <a:cubicBezTo>
                      <a:pt x="9" y="0"/>
                      <a:pt x="8" y="0"/>
                      <a:pt x="7" y="0"/>
                    </a:cubicBezTo>
                    <a:cubicBezTo>
                      <a:pt x="7" y="0"/>
                      <a:pt x="6" y="1"/>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8"/>
                      <a:pt x="1" y="8"/>
                      <a:pt x="1" y="8"/>
                    </a:cubicBezTo>
                    <a:cubicBezTo>
                      <a:pt x="6" y="2"/>
                      <a:pt x="6" y="2"/>
                      <a:pt x="6" y="2"/>
                    </a:cubicBezTo>
                    <a:cubicBezTo>
                      <a:pt x="7" y="1"/>
                      <a:pt x="7" y="1"/>
                      <a:pt x="7" y="1"/>
                    </a:cubicBezTo>
                    <a:cubicBezTo>
                      <a:pt x="8" y="1"/>
                      <a:pt x="8" y="1"/>
                      <a:pt x="9"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3" name="Freeform 1028"/>
              <p:cNvSpPr>
                <a:spLocks/>
              </p:cNvSpPr>
              <p:nvPr/>
            </p:nvSpPr>
            <p:spPr bwMode="auto">
              <a:xfrm>
                <a:off x="5916" y="1207"/>
                <a:ext cx="23" cy="45"/>
              </a:xfrm>
              <a:custGeom>
                <a:avLst/>
                <a:gdLst>
                  <a:gd name="T0" fmla="*/ 0 w 17"/>
                  <a:gd name="T1" fmla="*/ 1 h 33"/>
                  <a:gd name="T2" fmla="*/ 1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4" name="Oval 1029"/>
              <p:cNvSpPr>
                <a:spLocks noChangeArrowheads="1"/>
              </p:cNvSpPr>
              <p:nvPr/>
            </p:nvSpPr>
            <p:spPr bwMode="auto">
              <a:xfrm>
                <a:off x="5920" y="1300"/>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5" name="Freeform 1030"/>
              <p:cNvSpPr>
                <a:spLocks/>
              </p:cNvSpPr>
              <p:nvPr/>
            </p:nvSpPr>
            <p:spPr bwMode="auto">
              <a:xfrm>
                <a:off x="5915" y="1348"/>
                <a:ext cx="12" cy="49"/>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6" name="Freeform 1031"/>
              <p:cNvSpPr>
                <a:spLocks/>
              </p:cNvSpPr>
              <p:nvPr/>
            </p:nvSpPr>
            <p:spPr bwMode="auto">
              <a:xfrm>
                <a:off x="5928" y="1350"/>
                <a:ext cx="13" cy="47"/>
              </a:xfrm>
              <a:custGeom>
                <a:avLst/>
                <a:gdLst>
                  <a:gd name="T0" fmla="*/ 11 w 13"/>
                  <a:gd name="T1" fmla="*/ 5 h 47"/>
                  <a:gd name="T2" fmla="*/ 0 w 13"/>
                  <a:gd name="T3" fmla="*/ 6 h 47"/>
                  <a:gd name="T4" fmla="*/ 3 w 13"/>
                  <a:gd name="T5" fmla="*/ 47 h 47"/>
                  <a:gd name="T6" fmla="*/ 13 w 13"/>
                  <a:gd name="T7" fmla="*/ 47 h 47"/>
                  <a:gd name="T8" fmla="*/ 11 w 13"/>
                  <a:gd name="T9" fmla="*/ 0 h 47"/>
                  <a:gd name="T10" fmla="*/ 11 w 13"/>
                  <a:gd name="T11" fmla="*/ 5 h 47"/>
                </a:gdLst>
                <a:ahLst/>
                <a:cxnLst>
                  <a:cxn ang="0">
                    <a:pos x="T0" y="T1"/>
                  </a:cxn>
                  <a:cxn ang="0">
                    <a:pos x="T2" y="T3"/>
                  </a:cxn>
                  <a:cxn ang="0">
                    <a:pos x="T4" y="T5"/>
                  </a:cxn>
                  <a:cxn ang="0">
                    <a:pos x="T6" y="T7"/>
                  </a:cxn>
                  <a:cxn ang="0">
                    <a:pos x="T8" y="T9"/>
                  </a:cxn>
                  <a:cxn ang="0">
                    <a:pos x="T10" y="T11"/>
                  </a:cxn>
                </a:cxnLst>
                <a:rect l="0" t="0" r="r" b="b"/>
                <a:pathLst>
                  <a:path w="13" h="47">
                    <a:moveTo>
                      <a:pt x="11" y="5"/>
                    </a:moveTo>
                    <a:lnTo>
                      <a:pt x="0" y="6"/>
                    </a:lnTo>
                    <a:lnTo>
                      <a:pt x="3" y="47"/>
                    </a:lnTo>
                    <a:lnTo>
                      <a:pt x="13" y="47"/>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7" name="Freeform 1032"/>
              <p:cNvSpPr>
                <a:spLocks/>
              </p:cNvSpPr>
              <p:nvPr/>
            </p:nvSpPr>
            <p:spPr bwMode="auto">
              <a:xfrm>
                <a:off x="5935" y="1318"/>
                <a:ext cx="18" cy="29"/>
              </a:xfrm>
              <a:custGeom>
                <a:avLst/>
                <a:gdLst>
                  <a:gd name="T0" fmla="*/ 4 w 13"/>
                  <a:gd name="T1" fmla="*/ 1 h 21"/>
                  <a:gd name="T2" fmla="*/ 13 w 13"/>
                  <a:gd name="T3" fmla="*/ 11 h 21"/>
                  <a:gd name="T4" fmla="*/ 13 w 13"/>
                  <a:gd name="T5" fmla="*/ 13 h 21"/>
                  <a:gd name="T6" fmla="*/ 12 w 13"/>
                  <a:gd name="T7" fmla="*/ 14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2 h 21"/>
                  <a:gd name="T22" fmla="*/ 1 w 13"/>
                  <a:gd name="T23" fmla="*/ 1 h 21"/>
                  <a:gd name="T24" fmla="*/ 4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4"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20"/>
                    </a:cubicBezTo>
                    <a:cubicBezTo>
                      <a:pt x="0" y="19"/>
                      <a:pt x="0" y="19"/>
                      <a:pt x="0" y="18"/>
                    </a:cubicBezTo>
                    <a:cubicBezTo>
                      <a:pt x="0" y="18"/>
                      <a:pt x="0" y="17"/>
                      <a:pt x="1" y="17"/>
                    </a:cubicBezTo>
                    <a:cubicBezTo>
                      <a:pt x="1" y="17"/>
                      <a:pt x="6" y="14"/>
                      <a:pt x="8" y="12"/>
                    </a:cubicBezTo>
                    <a:cubicBezTo>
                      <a:pt x="6" y="10"/>
                      <a:pt x="0" y="4"/>
                      <a:pt x="0" y="4"/>
                    </a:cubicBezTo>
                    <a:cubicBezTo>
                      <a:pt x="0" y="3"/>
                      <a:pt x="0" y="3"/>
                      <a:pt x="0" y="2"/>
                    </a:cubicBezTo>
                    <a:cubicBezTo>
                      <a:pt x="0" y="2"/>
                      <a:pt x="0" y="1"/>
                      <a:pt x="1" y="1"/>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8" name="Freeform 1033"/>
              <p:cNvSpPr>
                <a:spLocks/>
              </p:cNvSpPr>
              <p:nvPr/>
            </p:nvSpPr>
            <p:spPr bwMode="auto">
              <a:xfrm>
                <a:off x="5935" y="1318"/>
                <a:ext cx="13" cy="14"/>
              </a:xfrm>
              <a:custGeom>
                <a:avLst/>
                <a:gdLst>
                  <a:gd name="T0" fmla="*/ 6 w 9"/>
                  <a:gd name="T1" fmla="*/ 10 h 10"/>
                  <a:gd name="T2" fmla="*/ 0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2"/>
                    </a:cubicBezTo>
                    <a:cubicBezTo>
                      <a:pt x="0" y="2"/>
                      <a:pt x="0" y="1"/>
                      <a:pt x="1" y="1"/>
                    </a:cubicBezTo>
                    <a:cubicBezTo>
                      <a:pt x="1"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9" name="Freeform 1034"/>
              <p:cNvSpPr>
                <a:spLocks/>
              </p:cNvSpPr>
              <p:nvPr/>
            </p:nvSpPr>
            <p:spPr bwMode="auto">
              <a:xfrm>
                <a:off x="5935" y="1318"/>
                <a:ext cx="14" cy="14"/>
              </a:xfrm>
              <a:custGeom>
                <a:avLst/>
                <a:gdLst>
                  <a:gd name="T0" fmla="*/ 6 w 10"/>
                  <a:gd name="T1" fmla="*/ 10 h 10"/>
                  <a:gd name="T2" fmla="*/ 6 w 10"/>
                  <a:gd name="T3" fmla="*/ 10 h 10"/>
                  <a:gd name="T4" fmla="*/ 1 w 10"/>
                  <a:gd name="T5" fmla="*/ 4 h 10"/>
                  <a:gd name="T6" fmla="*/ 0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0" y="3"/>
                      <a:pt x="0" y="3"/>
                      <a:pt x="0" y="2"/>
                    </a:cubicBezTo>
                    <a:cubicBezTo>
                      <a:pt x="0" y="2"/>
                      <a:pt x="0" y="1"/>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0" name="Freeform 1035"/>
              <p:cNvSpPr>
                <a:spLocks/>
              </p:cNvSpPr>
              <p:nvPr/>
            </p:nvSpPr>
            <p:spPr bwMode="auto">
              <a:xfrm>
                <a:off x="5902" y="1318"/>
                <a:ext cx="19" cy="29"/>
              </a:xfrm>
              <a:custGeom>
                <a:avLst/>
                <a:gdLst>
                  <a:gd name="T0" fmla="*/ 10 w 14"/>
                  <a:gd name="T1" fmla="*/ 1 h 21"/>
                  <a:gd name="T2" fmla="*/ 1 w 14"/>
                  <a:gd name="T3" fmla="*/ 11 h 21"/>
                  <a:gd name="T4" fmla="*/ 0 w 14"/>
                  <a:gd name="T5" fmla="*/ 13 h 21"/>
                  <a:gd name="T6" fmla="*/ 1 w 14"/>
                  <a:gd name="T7" fmla="*/ 14 h 21"/>
                  <a:gd name="T8" fmla="*/ 10 w 14"/>
                  <a:gd name="T9" fmla="*/ 20 h 21"/>
                  <a:gd name="T10" fmla="*/ 13 w 14"/>
                  <a:gd name="T11" fmla="*/ 20 h 21"/>
                  <a:gd name="T12" fmla="*/ 13 w 14"/>
                  <a:gd name="T13" fmla="*/ 18 h 21"/>
                  <a:gd name="T14" fmla="*/ 12 w 14"/>
                  <a:gd name="T15" fmla="*/ 17 h 21"/>
                  <a:gd name="T16" fmla="*/ 5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20"/>
                    </a:cubicBezTo>
                    <a:cubicBezTo>
                      <a:pt x="13" y="19"/>
                      <a:pt x="13" y="19"/>
                      <a:pt x="13" y="18"/>
                    </a:cubicBezTo>
                    <a:cubicBezTo>
                      <a:pt x="13" y="18"/>
                      <a:pt x="13" y="17"/>
                      <a:pt x="12" y="17"/>
                    </a:cubicBezTo>
                    <a:cubicBezTo>
                      <a:pt x="12" y="17"/>
                      <a:pt x="8" y="14"/>
                      <a:pt x="5" y="12"/>
                    </a:cubicBezTo>
                    <a:cubicBezTo>
                      <a:pt x="8" y="10"/>
                      <a:pt x="13" y="4"/>
                      <a:pt x="13" y="4"/>
                    </a:cubicBezTo>
                    <a:cubicBezTo>
                      <a:pt x="13"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1" name="Freeform 1036"/>
              <p:cNvSpPr>
                <a:spLocks/>
              </p:cNvSpPr>
              <p:nvPr/>
            </p:nvSpPr>
            <p:spPr bwMode="auto">
              <a:xfrm>
                <a:off x="5908" y="1318"/>
                <a:ext cx="13" cy="14"/>
              </a:xfrm>
              <a:custGeom>
                <a:avLst/>
                <a:gdLst>
                  <a:gd name="T0" fmla="*/ 3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3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3" y="10"/>
                    </a:moveTo>
                    <a:cubicBezTo>
                      <a:pt x="7" y="7"/>
                      <a:pt x="9" y="4"/>
                      <a:pt x="9" y="4"/>
                    </a:cubicBezTo>
                    <a:cubicBezTo>
                      <a:pt x="9" y="3"/>
                      <a:pt x="10" y="3"/>
                      <a:pt x="10" y="2"/>
                    </a:cubicBezTo>
                    <a:cubicBezTo>
                      <a:pt x="10"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2" name="Freeform 1037"/>
              <p:cNvSpPr>
                <a:spLocks/>
              </p:cNvSpPr>
              <p:nvPr/>
            </p:nvSpPr>
            <p:spPr bwMode="auto">
              <a:xfrm>
                <a:off x="5908" y="1318"/>
                <a:ext cx="13" cy="14"/>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9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10" y="1"/>
                      <a:pt x="9" y="1"/>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7" y="1"/>
                      <a:pt x="7" y="1"/>
                      <a:pt x="7" y="1"/>
                    </a:cubicBezTo>
                    <a:cubicBezTo>
                      <a:pt x="8" y="1"/>
                      <a:pt x="8" y="1"/>
                      <a:pt x="9"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3" name="Freeform 1038"/>
              <p:cNvSpPr>
                <a:spLocks/>
              </p:cNvSpPr>
              <p:nvPr/>
            </p:nvSpPr>
            <p:spPr bwMode="auto">
              <a:xfrm>
                <a:off x="5916" y="1318"/>
                <a:ext cx="23" cy="45"/>
              </a:xfrm>
              <a:custGeom>
                <a:avLst/>
                <a:gdLst>
                  <a:gd name="T0" fmla="*/ 0 w 17"/>
                  <a:gd name="T1" fmla="*/ 1 h 33"/>
                  <a:gd name="T2" fmla="*/ 1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4" name="Oval 1039"/>
              <p:cNvSpPr>
                <a:spLocks noChangeArrowheads="1"/>
              </p:cNvSpPr>
              <p:nvPr/>
            </p:nvSpPr>
            <p:spPr bwMode="auto">
              <a:xfrm>
                <a:off x="5983" y="1079"/>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5" name="Freeform 1040"/>
              <p:cNvSpPr>
                <a:spLocks/>
              </p:cNvSpPr>
              <p:nvPr/>
            </p:nvSpPr>
            <p:spPr bwMode="auto">
              <a:xfrm>
                <a:off x="5978" y="1128"/>
                <a:ext cx="13"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6" name="Freeform 1041"/>
              <p:cNvSpPr>
                <a:spLocks/>
              </p:cNvSpPr>
              <p:nvPr/>
            </p:nvSpPr>
            <p:spPr bwMode="auto">
              <a:xfrm>
                <a:off x="5993" y="1129"/>
                <a:ext cx="11" cy="47"/>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7" name="Freeform 1042"/>
              <p:cNvSpPr>
                <a:spLocks/>
              </p:cNvSpPr>
              <p:nvPr/>
            </p:nvSpPr>
            <p:spPr bwMode="auto">
              <a:xfrm>
                <a:off x="5998" y="1098"/>
                <a:ext cx="19" cy="27"/>
              </a:xfrm>
              <a:custGeom>
                <a:avLst/>
                <a:gdLst>
                  <a:gd name="T0" fmla="*/ 4 w 14"/>
                  <a:gd name="T1" fmla="*/ 1 h 20"/>
                  <a:gd name="T2" fmla="*/ 13 w 14"/>
                  <a:gd name="T3" fmla="*/ 11 h 20"/>
                  <a:gd name="T4" fmla="*/ 14 w 14"/>
                  <a:gd name="T5" fmla="*/ 12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2"/>
                    </a:cubicBezTo>
                    <a:cubicBezTo>
                      <a:pt x="14" y="13"/>
                      <a:pt x="13" y="14"/>
                      <a:pt x="13" y="14"/>
                    </a:cubicBezTo>
                    <a:cubicBezTo>
                      <a:pt x="4" y="20"/>
                      <a:pt x="4" y="20"/>
                      <a:pt x="4" y="20"/>
                    </a:cubicBezTo>
                    <a:cubicBezTo>
                      <a:pt x="3" y="20"/>
                      <a:pt x="2"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8" name="Freeform 1043"/>
              <p:cNvSpPr>
                <a:spLocks/>
              </p:cNvSpPr>
              <p:nvPr/>
            </p:nvSpPr>
            <p:spPr bwMode="auto">
              <a:xfrm>
                <a:off x="5998" y="1098"/>
                <a:ext cx="14" cy="12"/>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9" name="Freeform 1044"/>
              <p:cNvSpPr>
                <a:spLocks/>
              </p:cNvSpPr>
              <p:nvPr/>
            </p:nvSpPr>
            <p:spPr bwMode="auto">
              <a:xfrm>
                <a:off x="5998" y="1097"/>
                <a:ext cx="14" cy="15"/>
              </a:xfrm>
              <a:custGeom>
                <a:avLst/>
                <a:gdLst>
                  <a:gd name="T0" fmla="*/ 6 w 10"/>
                  <a:gd name="T1" fmla="*/ 10 h 11"/>
                  <a:gd name="T2" fmla="*/ 7 w 10"/>
                  <a:gd name="T3" fmla="*/ 10 h 11"/>
                  <a:gd name="T4" fmla="*/ 1 w 10"/>
                  <a:gd name="T5" fmla="*/ 4 h 11"/>
                  <a:gd name="T6" fmla="*/ 1 w 10"/>
                  <a:gd name="T7" fmla="*/ 3 h 11"/>
                  <a:gd name="T8" fmla="*/ 1 w 10"/>
                  <a:gd name="T9" fmla="*/ 2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7"/>
                      <a:pt x="1" y="4"/>
                      <a:pt x="1" y="4"/>
                    </a:cubicBezTo>
                    <a:cubicBezTo>
                      <a:pt x="1" y="4"/>
                      <a:pt x="1" y="3"/>
                      <a:pt x="1" y="3"/>
                    </a:cubicBezTo>
                    <a:cubicBezTo>
                      <a:pt x="1" y="2"/>
                      <a:pt x="1" y="2"/>
                      <a:pt x="1" y="2"/>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2"/>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0" name="Freeform 1045"/>
              <p:cNvSpPr>
                <a:spLocks/>
              </p:cNvSpPr>
              <p:nvPr/>
            </p:nvSpPr>
            <p:spPr bwMode="auto">
              <a:xfrm>
                <a:off x="5967" y="1098"/>
                <a:ext cx="17" cy="27"/>
              </a:xfrm>
              <a:custGeom>
                <a:avLst/>
                <a:gdLst>
                  <a:gd name="T0" fmla="*/ 9 w 13"/>
                  <a:gd name="T1" fmla="*/ 1 h 20"/>
                  <a:gd name="T2" fmla="*/ 0 w 13"/>
                  <a:gd name="T3" fmla="*/ 11 h 20"/>
                  <a:gd name="T4" fmla="*/ 0 w 13"/>
                  <a:gd name="T5" fmla="*/ 12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2"/>
                    </a:cubicBezTo>
                    <a:cubicBezTo>
                      <a:pt x="0" y="13"/>
                      <a:pt x="0" y="14"/>
                      <a:pt x="1" y="14"/>
                    </a:cubicBezTo>
                    <a:cubicBezTo>
                      <a:pt x="10" y="20"/>
                      <a:pt x="10" y="20"/>
                      <a:pt x="10" y="20"/>
                    </a:cubicBezTo>
                    <a:cubicBezTo>
                      <a:pt x="11"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1" name="Freeform 1046"/>
              <p:cNvSpPr>
                <a:spLocks/>
              </p:cNvSpPr>
              <p:nvPr/>
            </p:nvSpPr>
            <p:spPr bwMode="auto">
              <a:xfrm>
                <a:off x="5972" y="1098"/>
                <a:ext cx="12" cy="12"/>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2" name="Freeform 1047"/>
              <p:cNvSpPr>
                <a:spLocks/>
              </p:cNvSpPr>
              <p:nvPr/>
            </p:nvSpPr>
            <p:spPr bwMode="auto">
              <a:xfrm>
                <a:off x="5971" y="1097"/>
                <a:ext cx="13" cy="15"/>
              </a:xfrm>
              <a:custGeom>
                <a:avLst/>
                <a:gdLst>
                  <a:gd name="T0" fmla="*/ 4 w 10"/>
                  <a:gd name="T1" fmla="*/ 10 h 11"/>
                  <a:gd name="T2" fmla="*/ 4 w 10"/>
                  <a:gd name="T3" fmla="*/ 11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2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2"/>
                      <a:pt x="10" y="1"/>
                    </a:cubicBezTo>
                    <a:cubicBezTo>
                      <a:pt x="9" y="1"/>
                      <a:pt x="8"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2"/>
                    </a:cubicBezTo>
                    <a:cubicBezTo>
                      <a:pt x="9" y="2"/>
                      <a:pt x="10" y="2"/>
                      <a:pt x="10" y="3"/>
                    </a:cubicBezTo>
                    <a:cubicBezTo>
                      <a:pt x="10"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3" name="Freeform 1048"/>
              <p:cNvSpPr>
                <a:spLocks/>
              </p:cNvSpPr>
              <p:nvPr/>
            </p:nvSpPr>
            <p:spPr bwMode="auto">
              <a:xfrm>
                <a:off x="5979" y="1097"/>
                <a:ext cx="25"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4" name="Oval 1049"/>
              <p:cNvSpPr>
                <a:spLocks noChangeArrowheads="1"/>
              </p:cNvSpPr>
              <p:nvPr/>
            </p:nvSpPr>
            <p:spPr bwMode="auto">
              <a:xfrm>
                <a:off x="5983" y="1190"/>
                <a:ext cx="18"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5" name="Freeform 1050"/>
              <p:cNvSpPr>
                <a:spLocks/>
              </p:cNvSpPr>
              <p:nvPr/>
            </p:nvSpPr>
            <p:spPr bwMode="auto">
              <a:xfrm>
                <a:off x="5978" y="1237"/>
                <a:ext cx="13" cy="50"/>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6" name="Freeform 1051"/>
              <p:cNvSpPr>
                <a:spLocks/>
              </p:cNvSpPr>
              <p:nvPr/>
            </p:nvSpPr>
            <p:spPr bwMode="auto">
              <a:xfrm>
                <a:off x="5993" y="1240"/>
                <a:ext cx="11" cy="47"/>
              </a:xfrm>
              <a:custGeom>
                <a:avLst/>
                <a:gdLst>
                  <a:gd name="T0" fmla="*/ 9 w 11"/>
                  <a:gd name="T1" fmla="*/ 4 h 47"/>
                  <a:gd name="T2" fmla="*/ 0 w 11"/>
                  <a:gd name="T3" fmla="*/ 6 h 47"/>
                  <a:gd name="T4" fmla="*/ 1 w 11"/>
                  <a:gd name="T5" fmla="*/ 47 h 47"/>
                  <a:gd name="T6" fmla="*/ 11 w 11"/>
                  <a:gd name="T7" fmla="*/ 47 h 47"/>
                  <a:gd name="T8" fmla="*/ 9 w 11"/>
                  <a:gd name="T9" fmla="*/ 0 h 47"/>
                  <a:gd name="T10" fmla="*/ 9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9" y="4"/>
                    </a:moveTo>
                    <a:lnTo>
                      <a:pt x="0" y="6"/>
                    </a:lnTo>
                    <a:lnTo>
                      <a:pt x="1" y="47"/>
                    </a:lnTo>
                    <a:lnTo>
                      <a:pt x="11" y="47"/>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7" name="Freeform 1052"/>
              <p:cNvSpPr>
                <a:spLocks/>
              </p:cNvSpPr>
              <p:nvPr/>
            </p:nvSpPr>
            <p:spPr bwMode="auto">
              <a:xfrm>
                <a:off x="5998" y="1207"/>
                <a:ext cx="19" cy="29"/>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2" y="21"/>
                      <a:pt x="1" y="20"/>
                    </a:cubicBezTo>
                    <a:cubicBezTo>
                      <a:pt x="1" y="19"/>
                      <a:pt x="1" y="19"/>
                      <a:pt x="1" y="19"/>
                    </a:cubicBezTo>
                    <a:cubicBezTo>
                      <a:pt x="1" y="18"/>
                      <a:pt x="1" y="17"/>
                      <a:pt x="2" y="17"/>
                    </a:cubicBezTo>
                    <a:cubicBezTo>
                      <a:pt x="2" y="17"/>
                      <a:pt x="6" y="14"/>
                      <a:pt x="8"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8" name="Freeform 1053"/>
              <p:cNvSpPr>
                <a:spLocks/>
              </p:cNvSpPr>
              <p:nvPr/>
            </p:nvSpPr>
            <p:spPr bwMode="auto">
              <a:xfrm>
                <a:off x="5998" y="1207"/>
                <a:ext cx="14"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9" name="Freeform 1054"/>
              <p:cNvSpPr>
                <a:spLocks/>
              </p:cNvSpPr>
              <p:nvPr/>
            </p:nvSpPr>
            <p:spPr bwMode="auto">
              <a:xfrm>
                <a:off x="5998" y="1207"/>
                <a:ext cx="14"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6"/>
                      <a:pt x="1" y="4"/>
                      <a:pt x="1" y="4"/>
                    </a:cubicBezTo>
                    <a:cubicBezTo>
                      <a:pt x="1" y="3"/>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0" name="Freeform 1055"/>
              <p:cNvSpPr>
                <a:spLocks/>
              </p:cNvSpPr>
              <p:nvPr/>
            </p:nvSpPr>
            <p:spPr bwMode="auto">
              <a:xfrm>
                <a:off x="5967" y="1207"/>
                <a:ext cx="17" cy="29"/>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2" y="20"/>
                    </a:cubicBezTo>
                    <a:cubicBezTo>
                      <a:pt x="13" y="19"/>
                      <a:pt x="13" y="19"/>
                      <a:pt x="13" y="19"/>
                    </a:cubicBezTo>
                    <a:cubicBezTo>
                      <a:pt x="13" y="18"/>
                      <a:pt x="12" y="17"/>
                      <a:pt x="12" y="17"/>
                    </a:cubicBezTo>
                    <a:cubicBezTo>
                      <a:pt x="12" y="17"/>
                      <a:pt x="7" y="14"/>
                      <a:pt x="5" y="13"/>
                    </a:cubicBezTo>
                    <a:cubicBezTo>
                      <a:pt x="7" y="10"/>
                      <a:pt x="12" y="4"/>
                      <a:pt x="12"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1" name="Freeform 1056"/>
              <p:cNvSpPr>
                <a:spLocks/>
              </p:cNvSpPr>
              <p:nvPr/>
            </p:nvSpPr>
            <p:spPr bwMode="auto">
              <a:xfrm>
                <a:off x="5972" y="1207"/>
                <a:ext cx="12"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2" name="Freeform 1057"/>
              <p:cNvSpPr>
                <a:spLocks/>
              </p:cNvSpPr>
              <p:nvPr/>
            </p:nvSpPr>
            <p:spPr bwMode="auto">
              <a:xfrm>
                <a:off x="5971" y="1207"/>
                <a:ext cx="13" cy="15"/>
              </a:xfrm>
              <a:custGeom>
                <a:avLst/>
                <a:gdLst>
                  <a:gd name="T0" fmla="*/ 4 w 10"/>
                  <a:gd name="T1" fmla="*/ 10 h 11"/>
                  <a:gd name="T2" fmla="*/ 4 w 10"/>
                  <a:gd name="T3" fmla="*/ 10 h 11"/>
                  <a:gd name="T4" fmla="*/ 10 w 10"/>
                  <a:gd name="T5" fmla="*/ 4 h 11"/>
                  <a:gd name="T6" fmla="*/ 10 w 10"/>
                  <a:gd name="T7" fmla="*/ 3 h 11"/>
                  <a:gd name="T8" fmla="*/ 10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10" y="1"/>
                    </a:cubicBezTo>
                    <a:cubicBezTo>
                      <a:pt x="9" y="0"/>
                      <a:pt x="8" y="0"/>
                      <a:pt x="8" y="0"/>
                    </a:cubicBezTo>
                    <a:cubicBezTo>
                      <a:pt x="7" y="0"/>
                      <a:pt x="7"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3" name="Freeform 1058"/>
              <p:cNvSpPr>
                <a:spLocks/>
              </p:cNvSpPr>
              <p:nvPr/>
            </p:nvSpPr>
            <p:spPr bwMode="auto">
              <a:xfrm>
                <a:off x="5979" y="1207"/>
                <a:ext cx="25"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4" name="Oval 1059"/>
              <p:cNvSpPr>
                <a:spLocks noChangeArrowheads="1"/>
              </p:cNvSpPr>
              <p:nvPr/>
            </p:nvSpPr>
            <p:spPr bwMode="auto">
              <a:xfrm>
                <a:off x="5983" y="1300"/>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5" name="Freeform 1060"/>
              <p:cNvSpPr>
                <a:spLocks/>
              </p:cNvSpPr>
              <p:nvPr/>
            </p:nvSpPr>
            <p:spPr bwMode="auto">
              <a:xfrm>
                <a:off x="5978" y="1348"/>
                <a:ext cx="13"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6" name="Freeform 1061"/>
              <p:cNvSpPr>
                <a:spLocks/>
              </p:cNvSpPr>
              <p:nvPr/>
            </p:nvSpPr>
            <p:spPr bwMode="auto">
              <a:xfrm>
                <a:off x="5993" y="1350"/>
                <a:ext cx="11" cy="47"/>
              </a:xfrm>
              <a:custGeom>
                <a:avLst/>
                <a:gdLst>
                  <a:gd name="T0" fmla="*/ 9 w 11"/>
                  <a:gd name="T1" fmla="*/ 5 h 47"/>
                  <a:gd name="T2" fmla="*/ 0 w 11"/>
                  <a:gd name="T3" fmla="*/ 6 h 47"/>
                  <a:gd name="T4" fmla="*/ 1 w 11"/>
                  <a:gd name="T5" fmla="*/ 47 h 47"/>
                  <a:gd name="T6" fmla="*/ 11 w 11"/>
                  <a:gd name="T7" fmla="*/ 47 h 47"/>
                  <a:gd name="T8" fmla="*/ 9 w 11"/>
                  <a:gd name="T9" fmla="*/ 0 h 47"/>
                  <a:gd name="T10" fmla="*/ 9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9" y="5"/>
                    </a:moveTo>
                    <a:lnTo>
                      <a:pt x="0" y="6"/>
                    </a:lnTo>
                    <a:lnTo>
                      <a:pt x="1" y="47"/>
                    </a:lnTo>
                    <a:lnTo>
                      <a:pt x="11" y="47"/>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7" name="Freeform 1062"/>
              <p:cNvSpPr>
                <a:spLocks/>
              </p:cNvSpPr>
              <p:nvPr/>
            </p:nvSpPr>
            <p:spPr bwMode="auto">
              <a:xfrm>
                <a:off x="5998" y="1318"/>
                <a:ext cx="19"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20 h 21"/>
                  <a:gd name="T12" fmla="*/ 1 w 14"/>
                  <a:gd name="T13" fmla="*/ 18 h 21"/>
                  <a:gd name="T14" fmla="*/ 2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2" y="20"/>
                      <a:pt x="1" y="20"/>
                    </a:cubicBezTo>
                    <a:cubicBezTo>
                      <a:pt x="1" y="19"/>
                      <a:pt x="1" y="19"/>
                      <a:pt x="1" y="18"/>
                    </a:cubicBezTo>
                    <a:cubicBezTo>
                      <a:pt x="1" y="18"/>
                      <a:pt x="1" y="17"/>
                      <a:pt x="2" y="17"/>
                    </a:cubicBezTo>
                    <a:cubicBezTo>
                      <a:pt x="2" y="17"/>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8" name="Freeform 1063"/>
              <p:cNvSpPr>
                <a:spLocks/>
              </p:cNvSpPr>
              <p:nvPr/>
            </p:nvSpPr>
            <p:spPr bwMode="auto">
              <a:xfrm>
                <a:off x="5998" y="1318"/>
                <a:ext cx="14"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9" name="Freeform 1064"/>
              <p:cNvSpPr>
                <a:spLocks/>
              </p:cNvSpPr>
              <p:nvPr/>
            </p:nvSpPr>
            <p:spPr bwMode="auto">
              <a:xfrm>
                <a:off x="5998" y="1318"/>
                <a:ext cx="14"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4"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0" name="Freeform 1065"/>
              <p:cNvSpPr>
                <a:spLocks/>
              </p:cNvSpPr>
              <p:nvPr/>
            </p:nvSpPr>
            <p:spPr bwMode="auto">
              <a:xfrm>
                <a:off x="5967" y="1318"/>
                <a:ext cx="17" cy="29"/>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20 h 21"/>
                  <a:gd name="T12" fmla="*/ 13 w 13"/>
                  <a:gd name="T13" fmla="*/ 18 h 21"/>
                  <a:gd name="T14" fmla="*/ 12 w 13"/>
                  <a:gd name="T15" fmla="*/ 17 h 21"/>
                  <a:gd name="T16" fmla="*/ 5 w 13"/>
                  <a:gd name="T17" fmla="*/ 12 h 21"/>
                  <a:gd name="T18" fmla="*/ 12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2" y="20"/>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1" name="Freeform 1066"/>
              <p:cNvSpPr>
                <a:spLocks/>
              </p:cNvSpPr>
              <p:nvPr/>
            </p:nvSpPr>
            <p:spPr bwMode="auto">
              <a:xfrm>
                <a:off x="5972" y="1318"/>
                <a:ext cx="12" cy="14"/>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2" name="Freeform 1067"/>
              <p:cNvSpPr>
                <a:spLocks/>
              </p:cNvSpPr>
              <p:nvPr/>
            </p:nvSpPr>
            <p:spPr bwMode="auto">
              <a:xfrm>
                <a:off x="5971" y="1318"/>
                <a:ext cx="13" cy="14"/>
              </a:xfrm>
              <a:custGeom>
                <a:avLst/>
                <a:gdLst>
                  <a:gd name="T0" fmla="*/ 4 w 10"/>
                  <a:gd name="T1" fmla="*/ 10 h 10"/>
                  <a:gd name="T2" fmla="*/ 4 w 10"/>
                  <a:gd name="T3" fmla="*/ 10 h 10"/>
                  <a:gd name="T4" fmla="*/ 10 w 10"/>
                  <a:gd name="T5" fmla="*/ 4 h 10"/>
                  <a:gd name="T6" fmla="*/ 10 w 10"/>
                  <a:gd name="T7" fmla="*/ 2 h 10"/>
                  <a:gd name="T8" fmla="*/ 10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10" y="1"/>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3" name="Freeform 1068"/>
              <p:cNvSpPr>
                <a:spLocks/>
              </p:cNvSpPr>
              <p:nvPr/>
            </p:nvSpPr>
            <p:spPr bwMode="auto">
              <a:xfrm>
                <a:off x="5979" y="1318"/>
                <a:ext cx="25" cy="45"/>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4" name="Oval 1069"/>
              <p:cNvSpPr>
                <a:spLocks noChangeArrowheads="1"/>
              </p:cNvSpPr>
              <p:nvPr/>
            </p:nvSpPr>
            <p:spPr bwMode="auto">
              <a:xfrm>
                <a:off x="6047" y="1079"/>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5" name="Freeform 1070"/>
              <p:cNvSpPr>
                <a:spLocks/>
              </p:cNvSpPr>
              <p:nvPr/>
            </p:nvSpPr>
            <p:spPr bwMode="auto">
              <a:xfrm>
                <a:off x="6042" y="1128"/>
                <a:ext cx="12" cy="48"/>
              </a:xfrm>
              <a:custGeom>
                <a:avLst/>
                <a:gdLst>
                  <a:gd name="T0" fmla="*/ 9 w 9"/>
                  <a:gd name="T1" fmla="*/ 7 h 35"/>
                  <a:gd name="T2" fmla="*/ 7 w 9"/>
                  <a:gd name="T3" fmla="*/ 35 h 35"/>
                  <a:gd name="T4" fmla="*/ 0 w 9"/>
                  <a:gd name="T5" fmla="*/ 35 h 35"/>
                  <a:gd name="T6" fmla="*/ 2 w 9"/>
                  <a:gd name="T7" fmla="*/ 0 h 35"/>
                  <a:gd name="T8" fmla="*/ 2 w 9"/>
                  <a:gd name="T9" fmla="*/ 3 h 35"/>
                  <a:gd name="T10" fmla="*/ 9 w 9"/>
                  <a:gd name="T11" fmla="*/ 7 h 35"/>
                </a:gdLst>
                <a:ahLst/>
                <a:cxnLst>
                  <a:cxn ang="0">
                    <a:pos x="T0" y="T1"/>
                  </a:cxn>
                  <a:cxn ang="0">
                    <a:pos x="T2" y="T3"/>
                  </a:cxn>
                  <a:cxn ang="0">
                    <a:pos x="T4" y="T5"/>
                  </a:cxn>
                  <a:cxn ang="0">
                    <a:pos x="T6" y="T7"/>
                  </a:cxn>
                  <a:cxn ang="0">
                    <a:pos x="T8" y="T9"/>
                  </a:cxn>
                  <a:cxn ang="0">
                    <a:pos x="T10" y="T11"/>
                  </a:cxn>
                </a:cxnLst>
                <a:rect l="0" t="0" r="r" b="b"/>
                <a:pathLst>
                  <a:path w="9" h="35">
                    <a:moveTo>
                      <a:pt x="9" y="7"/>
                    </a:moveTo>
                    <a:cubicBezTo>
                      <a:pt x="8" y="14"/>
                      <a:pt x="7" y="26"/>
                      <a:pt x="7" y="35"/>
                    </a:cubicBezTo>
                    <a:cubicBezTo>
                      <a:pt x="0" y="35"/>
                      <a:pt x="0" y="35"/>
                      <a:pt x="0" y="35"/>
                    </a:cubicBezTo>
                    <a:cubicBezTo>
                      <a:pt x="0" y="20"/>
                      <a:pt x="2" y="0"/>
                      <a:pt x="2" y="0"/>
                    </a:cubicBezTo>
                    <a:cubicBezTo>
                      <a:pt x="2" y="3"/>
                      <a:pt x="2" y="3"/>
                      <a:pt x="2" y="3"/>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6" name="Freeform 1071"/>
              <p:cNvSpPr>
                <a:spLocks/>
              </p:cNvSpPr>
              <p:nvPr/>
            </p:nvSpPr>
            <p:spPr bwMode="auto">
              <a:xfrm>
                <a:off x="6056" y="1129"/>
                <a:ext cx="12" cy="47"/>
              </a:xfrm>
              <a:custGeom>
                <a:avLst/>
                <a:gdLst>
                  <a:gd name="T0" fmla="*/ 11 w 12"/>
                  <a:gd name="T1" fmla="*/ 6 h 47"/>
                  <a:gd name="T2" fmla="*/ 0 w 12"/>
                  <a:gd name="T3" fmla="*/ 7 h 47"/>
                  <a:gd name="T4" fmla="*/ 2 w 12"/>
                  <a:gd name="T5" fmla="*/ 47 h 47"/>
                  <a:gd name="T6" fmla="*/ 12 w 12"/>
                  <a:gd name="T7" fmla="*/ 47 h 47"/>
                  <a:gd name="T8" fmla="*/ 11 w 12"/>
                  <a:gd name="T9" fmla="*/ 0 h 47"/>
                  <a:gd name="T10" fmla="*/ 11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11" y="6"/>
                    </a:moveTo>
                    <a:lnTo>
                      <a:pt x="0" y="7"/>
                    </a:lnTo>
                    <a:lnTo>
                      <a:pt x="2" y="47"/>
                    </a:lnTo>
                    <a:lnTo>
                      <a:pt x="12"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7" name="Freeform 1072"/>
              <p:cNvSpPr>
                <a:spLocks/>
              </p:cNvSpPr>
              <p:nvPr/>
            </p:nvSpPr>
            <p:spPr bwMode="auto">
              <a:xfrm>
                <a:off x="6062" y="1098"/>
                <a:ext cx="18" cy="27"/>
              </a:xfrm>
              <a:custGeom>
                <a:avLst/>
                <a:gdLst>
                  <a:gd name="T0" fmla="*/ 3 w 13"/>
                  <a:gd name="T1" fmla="*/ 1 h 20"/>
                  <a:gd name="T2" fmla="*/ 13 w 13"/>
                  <a:gd name="T3" fmla="*/ 11 h 20"/>
                  <a:gd name="T4" fmla="*/ 13 w 13"/>
                  <a:gd name="T5" fmla="*/ 12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1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2"/>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6" y="13"/>
                      <a:pt x="8" y="12"/>
                    </a:cubicBezTo>
                    <a:cubicBezTo>
                      <a:pt x="6" y="9"/>
                      <a:pt x="0" y="3"/>
                      <a:pt x="0" y="3"/>
                    </a:cubicBezTo>
                    <a:cubicBezTo>
                      <a:pt x="0" y="3"/>
                      <a:pt x="0" y="2"/>
                      <a:pt x="0" y="2"/>
                    </a:cubicBezTo>
                    <a:cubicBezTo>
                      <a:pt x="0" y="1"/>
                      <a:pt x="0" y="1"/>
                      <a:pt x="1"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8" name="Freeform 1073"/>
              <p:cNvSpPr>
                <a:spLocks/>
              </p:cNvSpPr>
              <p:nvPr/>
            </p:nvSpPr>
            <p:spPr bwMode="auto">
              <a:xfrm>
                <a:off x="6062" y="1098"/>
                <a:ext cx="13" cy="12"/>
              </a:xfrm>
              <a:custGeom>
                <a:avLst/>
                <a:gdLst>
                  <a:gd name="T0" fmla="*/ 6 w 9"/>
                  <a:gd name="T1" fmla="*/ 9 h 9"/>
                  <a:gd name="T2" fmla="*/ 0 w 9"/>
                  <a:gd name="T3" fmla="*/ 3 h 9"/>
                  <a:gd name="T4" fmla="*/ 0 w 9"/>
                  <a:gd name="T5" fmla="*/ 2 h 9"/>
                  <a:gd name="T6" fmla="*/ 1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1"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9" name="Freeform 1074"/>
              <p:cNvSpPr>
                <a:spLocks/>
              </p:cNvSpPr>
              <p:nvPr/>
            </p:nvSpPr>
            <p:spPr bwMode="auto">
              <a:xfrm>
                <a:off x="6062" y="1097"/>
                <a:ext cx="14" cy="15"/>
              </a:xfrm>
              <a:custGeom>
                <a:avLst/>
                <a:gdLst>
                  <a:gd name="T0" fmla="*/ 6 w 10"/>
                  <a:gd name="T1" fmla="*/ 10 h 11"/>
                  <a:gd name="T2" fmla="*/ 6 w 10"/>
                  <a:gd name="T3" fmla="*/ 10 h 11"/>
                  <a:gd name="T4" fmla="*/ 1 w 10"/>
                  <a:gd name="T5" fmla="*/ 4 h 11"/>
                  <a:gd name="T6" fmla="*/ 0 w 10"/>
                  <a:gd name="T7" fmla="*/ 3 h 11"/>
                  <a:gd name="T8" fmla="*/ 1 w 10"/>
                  <a:gd name="T9" fmla="*/ 2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0" y="4"/>
                      <a:pt x="0" y="3"/>
                      <a:pt x="0" y="3"/>
                    </a:cubicBezTo>
                    <a:cubicBezTo>
                      <a:pt x="0" y="2"/>
                      <a:pt x="0" y="2"/>
                      <a:pt x="1" y="2"/>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1"/>
                      <a:pt x="0" y="1"/>
                    </a:cubicBezTo>
                    <a:cubicBezTo>
                      <a:pt x="0" y="2"/>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0" name="Freeform 1075"/>
              <p:cNvSpPr>
                <a:spLocks/>
              </p:cNvSpPr>
              <p:nvPr/>
            </p:nvSpPr>
            <p:spPr bwMode="auto">
              <a:xfrm>
                <a:off x="6030" y="1098"/>
                <a:ext cx="17" cy="27"/>
              </a:xfrm>
              <a:custGeom>
                <a:avLst/>
                <a:gdLst>
                  <a:gd name="T0" fmla="*/ 10 w 13"/>
                  <a:gd name="T1" fmla="*/ 1 h 20"/>
                  <a:gd name="T2" fmla="*/ 1 w 13"/>
                  <a:gd name="T3" fmla="*/ 11 h 20"/>
                  <a:gd name="T4" fmla="*/ 0 w 13"/>
                  <a:gd name="T5" fmla="*/ 12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2"/>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8"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1" name="Freeform 1076"/>
              <p:cNvSpPr>
                <a:spLocks/>
              </p:cNvSpPr>
              <p:nvPr/>
            </p:nvSpPr>
            <p:spPr bwMode="auto">
              <a:xfrm>
                <a:off x="6035" y="1098"/>
                <a:ext cx="12" cy="12"/>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7" y="6"/>
                      <a:pt x="9" y="3"/>
                      <a:pt x="9" y="3"/>
                    </a:cubicBezTo>
                    <a:cubicBezTo>
                      <a:pt x="9" y="3"/>
                      <a:pt x="9" y="2"/>
                      <a:pt x="9" y="2"/>
                    </a:cubicBezTo>
                    <a:cubicBezTo>
                      <a:pt x="9"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2" name="Freeform 1077"/>
              <p:cNvSpPr>
                <a:spLocks/>
              </p:cNvSpPr>
              <p:nvPr/>
            </p:nvSpPr>
            <p:spPr bwMode="auto">
              <a:xfrm>
                <a:off x="6035" y="1097"/>
                <a:ext cx="14"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2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10" y="2"/>
                      <a:pt x="9" y="1"/>
                    </a:cubicBezTo>
                    <a:cubicBezTo>
                      <a:pt x="9"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9" y="2"/>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3" name="Freeform 1078"/>
              <p:cNvSpPr>
                <a:spLocks/>
              </p:cNvSpPr>
              <p:nvPr/>
            </p:nvSpPr>
            <p:spPr bwMode="auto">
              <a:xfrm>
                <a:off x="6043" y="1097"/>
                <a:ext cx="24"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4" name="Oval 1079"/>
              <p:cNvSpPr>
                <a:spLocks noChangeArrowheads="1"/>
              </p:cNvSpPr>
              <p:nvPr/>
            </p:nvSpPr>
            <p:spPr bwMode="auto">
              <a:xfrm>
                <a:off x="6047" y="1190"/>
                <a:ext cx="17"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5" name="Freeform 1080"/>
              <p:cNvSpPr>
                <a:spLocks/>
              </p:cNvSpPr>
              <p:nvPr/>
            </p:nvSpPr>
            <p:spPr bwMode="auto">
              <a:xfrm>
                <a:off x="6042" y="1237"/>
                <a:ext cx="12" cy="50"/>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6" name="Freeform 1081"/>
              <p:cNvSpPr>
                <a:spLocks/>
              </p:cNvSpPr>
              <p:nvPr/>
            </p:nvSpPr>
            <p:spPr bwMode="auto">
              <a:xfrm>
                <a:off x="6056" y="1240"/>
                <a:ext cx="12" cy="47"/>
              </a:xfrm>
              <a:custGeom>
                <a:avLst/>
                <a:gdLst>
                  <a:gd name="T0" fmla="*/ 11 w 12"/>
                  <a:gd name="T1" fmla="*/ 4 h 47"/>
                  <a:gd name="T2" fmla="*/ 0 w 12"/>
                  <a:gd name="T3" fmla="*/ 6 h 47"/>
                  <a:gd name="T4" fmla="*/ 2 w 12"/>
                  <a:gd name="T5" fmla="*/ 47 h 47"/>
                  <a:gd name="T6" fmla="*/ 12 w 12"/>
                  <a:gd name="T7" fmla="*/ 47 h 47"/>
                  <a:gd name="T8" fmla="*/ 11 w 12"/>
                  <a:gd name="T9" fmla="*/ 0 h 47"/>
                  <a:gd name="T10" fmla="*/ 11 w 12"/>
                  <a:gd name="T11" fmla="*/ 4 h 47"/>
                </a:gdLst>
                <a:ahLst/>
                <a:cxnLst>
                  <a:cxn ang="0">
                    <a:pos x="T0" y="T1"/>
                  </a:cxn>
                  <a:cxn ang="0">
                    <a:pos x="T2" y="T3"/>
                  </a:cxn>
                  <a:cxn ang="0">
                    <a:pos x="T4" y="T5"/>
                  </a:cxn>
                  <a:cxn ang="0">
                    <a:pos x="T6" y="T7"/>
                  </a:cxn>
                  <a:cxn ang="0">
                    <a:pos x="T8" y="T9"/>
                  </a:cxn>
                  <a:cxn ang="0">
                    <a:pos x="T10" y="T11"/>
                  </a:cxn>
                </a:cxnLst>
                <a:rect l="0" t="0" r="r" b="b"/>
                <a:pathLst>
                  <a:path w="12" h="47">
                    <a:moveTo>
                      <a:pt x="11" y="4"/>
                    </a:moveTo>
                    <a:lnTo>
                      <a:pt x="0" y="6"/>
                    </a:lnTo>
                    <a:lnTo>
                      <a:pt x="2" y="47"/>
                    </a:lnTo>
                    <a:lnTo>
                      <a:pt x="12" y="47"/>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7" name="Freeform 1082"/>
              <p:cNvSpPr>
                <a:spLocks/>
              </p:cNvSpPr>
              <p:nvPr/>
            </p:nvSpPr>
            <p:spPr bwMode="auto">
              <a:xfrm>
                <a:off x="6062" y="1207"/>
                <a:ext cx="18" cy="29"/>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1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6" y="14"/>
                      <a:pt x="8" y="13"/>
                    </a:cubicBezTo>
                    <a:cubicBezTo>
                      <a:pt x="6" y="10"/>
                      <a:pt x="0" y="4"/>
                      <a:pt x="0" y="4"/>
                    </a:cubicBezTo>
                    <a:cubicBezTo>
                      <a:pt x="0" y="4"/>
                      <a:pt x="0" y="3"/>
                      <a:pt x="0" y="3"/>
                    </a:cubicBezTo>
                    <a:cubicBezTo>
                      <a:pt x="0" y="2"/>
                      <a:pt x="0" y="2"/>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8" name="Freeform 1083"/>
              <p:cNvSpPr>
                <a:spLocks/>
              </p:cNvSpPr>
              <p:nvPr/>
            </p:nvSpPr>
            <p:spPr bwMode="auto">
              <a:xfrm>
                <a:off x="6062" y="1207"/>
                <a:ext cx="13" cy="14"/>
              </a:xfrm>
              <a:custGeom>
                <a:avLst/>
                <a:gdLst>
                  <a:gd name="T0" fmla="*/ 6 w 9"/>
                  <a:gd name="T1" fmla="*/ 10 h 10"/>
                  <a:gd name="T2" fmla="*/ 0 w 9"/>
                  <a:gd name="T3" fmla="*/ 4 h 10"/>
                  <a:gd name="T4" fmla="*/ 0 w 9"/>
                  <a:gd name="T5" fmla="*/ 3 h 10"/>
                  <a:gd name="T6" fmla="*/ 1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1"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9" name="Freeform 1084"/>
              <p:cNvSpPr>
                <a:spLocks/>
              </p:cNvSpPr>
              <p:nvPr/>
            </p:nvSpPr>
            <p:spPr bwMode="auto">
              <a:xfrm>
                <a:off x="6062" y="1207"/>
                <a:ext cx="14" cy="15"/>
              </a:xfrm>
              <a:custGeom>
                <a:avLst/>
                <a:gdLst>
                  <a:gd name="T0" fmla="*/ 6 w 10"/>
                  <a:gd name="T1" fmla="*/ 10 h 11"/>
                  <a:gd name="T2" fmla="*/ 6 w 10"/>
                  <a:gd name="T3" fmla="*/ 10 h 11"/>
                  <a:gd name="T4" fmla="*/ 1 w 10"/>
                  <a:gd name="T5" fmla="*/ 4 h 11"/>
                  <a:gd name="T6" fmla="*/ 0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0 w 10"/>
                  <a:gd name="T33" fmla="*/ 1 h 11"/>
                  <a:gd name="T34" fmla="*/ 0 w 10"/>
                  <a:gd name="T35" fmla="*/ 3 h 11"/>
                  <a:gd name="T36" fmla="*/ 0 w 10"/>
                  <a:gd name="T37" fmla="*/ 4 h 11"/>
                  <a:gd name="T38" fmla="*/ 6 w 10"/>
                  <a:gd name="T39" fmla="*/ 10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6"/>
                      <a:pt x="1" y="4"/>
                      <a:pt x="1" y="4"/>
                    </a:cubicBezTo>
                    <a:cubicBezTo>
                      <a:pt x="0" y="3"/>
                      <a:pt x="0" y="3"/>
                      <a:pt x="0" y="3"/>
                    </a:cubicBezTo>
                    <a:cubicBezTo>
                      <a:pt x="0" y="2"/>
                      <a:pt x="0" y="2"/>
                      <a:pt x="1" y="1"/>
                    </a:cubicBezTo>
                    <a:cubicBezTo>
                      <a:pt x="1" y="1"/>
                      <a:pt x="2" y="1"/>
                      <a:pt x="2" y="1"/>
                    </a:cubicBezTo>
                    <a:cubicBezTo>
                      <a:pt x="2"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3" y="1"/>
                      <a:pt x="3" y="0"/>
                      <a:pt x="2" y="0"/>
                    </a:cubicBezTo>
                    <a:cubicBezTo>
                      <a:pt x="1" y="0"/>
                      <a:pt x="1" y="0"/>
                      <a:pt x="0" y="1"/>
                    </a:cubicBezTo>
                    <a:cubicBezTo>
                      <a:pt x="0" y="1"/>
                      <a:pt x="0" y="2"/>
                      <a:pt x="0" y="3"/>
                    </a:cubicBezTo>
                    <a:cubicBezTo>
                      <a:pt x="0" y="3"/>
                      <a:pt x="0" y="4"/>
                      <a:pt x="0" y="4"/>
                    </a:cubicBezTo>
                    <a:cubicBezTo>
                      <a:pt x="0" y="4"/>
                      <a:pt x="3" y="7"/>
                      <a:pt x="6" y="10"/>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0" name="Freeform 1085"/>
              <p:cNvSpPr>
                <a:spLocks/>
              </p:cNvSpPr>
              <p:nvPr/>
            </p:nvSpPr>
            <p:spPr bwMode="auto">
              <a:xfrm>
                <a:off x="6030" y="1207"/>
                <a:ext cx="17" cy="29"/>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8" y="10"/>
                      <a:pt x="13" y="4"/>
                      <a:pt x="13" y="4"/>
                    </a:cubicBezTo>
                    <a:cubicBezTo>
                      <a:pt x="13" y="4"/>
                      <a:pt x="13" y="3"/>
                      <a:pt x="13" y="3"/>
                    </a:cubicBezTo>
                    <a:cubicBezTo>
                      <a:pt x="13"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1" name="Freeform 1086"/>
              <p:cNvSpPr>
                <a:spLocks/>
              </p:cNvSpPr>
              <p:nvPr/>
            </p:nvSpPr>
            <p:spPr bwMode="auto">
              <a:xfrm>
                <a:off x="6035" y="1207"/>
                <a:ext cx="12"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7"/>
                      <a:pt x="9" y="4"/>
                      <a:pt x="9" y="4"/>
                    </a:cubicBezTo>
                    <a:cubicBezTo>
                      <a:pt x="9" y="4"/>
                      <a:pt x="9" y="3"/>
                      <a:pt x="9" y="3"/>
                    </a:cubicBezTo>
                    <a:cubicBezTo>
                      <a:pt x="9"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2" name="Freeform 1087"/>
              <p:cNvSpPr>
                <a:spLocks/>
              </p:cNvSpPr>
              <p:nvPr/>
            </p:nvSpPr>
            <p:spPr bwMode="auto">
              <a:xfrm>
                <a:off x="6035" y="1207"/>
                <a:ext cx="14" cy="15"/>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8 h 11"/>
                  <a:gd name="T26" fmla="*/ 6 w 10"/>
                  <a:gd name="T27" fmla="*/ 2 h 11"/>
                  <a:gd name="T28" fmla="*/ 7 w 10"/>
                  <a:gd name="T29" fmla="*/ 1 h 11"/>
                  <a:gd name="T30" fmla="*/ 9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10" y="1"/>
                      <a:pt x="9" y="1"/>
                    </a:cubicBezTo>
                    <a:cubicBezTo>
                      <a:pt x="9" y="0"/>
                      <a:pt x="8" y="0"/>
                      <a:pt x="7" y="0"/>
                    </a:cubicBezTo>
                    <a:cubicBezTo>
                      <a:pt x="7" y="0"/>
                      <a:pt x="6" y="1"/>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9"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3" name="Freeform 1088"/>
              <p:cNvSpPr>
                <a:spLocks/>
              </p:cNvSpPr>
              <p:nvPr/>
            </p:nvSpPr>
            <p:spPr bwMode="auto">
              <a:xfrm>
                <a:off x="6043" y="1207"/>
                <a:ext cx="24"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4" name="Oval 1089"/>
              <p:cNvSpPr>
                <a:spLocks noChangeArrowheads="1"/>
              </p:cNvSpPr>
              <p:nvPr/>
            </p:nvSpPr>
            <p:spPr bwMode="auto">
              <a:xfrm>
                <a:off x="6047" y="1300"/>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5" name="Freeform 1090"/>
              <p:cNvSpPr>
                <a:spLocks/>
              </p:cNvSpPr>
              <p:nvPr/>
            </p:nvSpPr>
            <p:spPr bwMode="auto">
              <a:xfrm>
                <a:off x="6042" y="1348"/>
                <a:ext cx="12" cy="49"/>
              </a:xfrm>
              <a:custGeom>
                <a:avLst/>
                <a:gdLst>
                  <a:gd name="T0" fmla="*/ 9 w 9"/>
                  <a:gd name="T1" fmla="*/ 7 h 36"/>
                  <a:gd name="T2" fmla="*/ 7 w 9"/>
                  <a:gd name="T3" fmla="*/ 36 h 36"/>
                  <a:gd name="T4" fmla="*/ 0 w 9"/>
                  <a:gd name="T5" fmla="*/ 36 h 36"/>
                  <a:gd name="T6" fmla="*/ 2 w 9"/>
                  <a:gd name="T7" fmla="*/ 0 h 36"/>
                  <a:gd name="T8" fmla="*/ 2 w 9"/>
                  <a:gd name="T9" fmla="*/ 4 h 36"/>
                  <a:gd name="T10" fmla="*/ 9 w 9"/>
                  <a:gd name="T11" fmla="*/ 7 h 36"/>
                </a:gdLst>
                <a:ahLst/>
                <a:cxnLst>
                  <a:cxn ang="0">
                    <a:pos x="T0" y="T1"/>
                  </a:cxn>
                  <a:cxn ang="0">
                    <a:pos x="T2" y="T3"/>
                  </a:cxn>
                  <a:cxn ang="0">
                    <a:pos x="T4" y="T5"/>
                  </a:cxn>
                  <a:cxn ang="0">
                    <a:pos x="T6" y="T7"/>
                  </a:cxn>
                  <a:cxn ang="0">
                    <a:pos x="T8" y="T9"/>
                  </a:cxn>
                  <a:cxn ang="0">
                    <a:pos x="T10" y="T11"/>
                  </a:cxn>
                </a:cxnLst>
                <a:rect l="0" t="0" r="r" b="b"/>
                <a:pathLst>
                  <a:path w="9" h="36">
                    <a:moveTo>
                      <a:pt x="9" y="7"/>
                    </a:moveTo>
                    <a:cubicBezTo>
                      <a:pt x="8" y="14"/>
                      <a:pt x="7" y="26"/>
                      <a:pt x="7" y="36"/>
                    </a:cubicBezTo>
                    <a:cubicBezTo>
                      <a:pt x="0" y="36"/>
                      <a:pt x="0" y="36"/>
                      <a:pt x="0" y="36"/>
                    </a:cubicBezTo>
                    <a:cubicBezTo>
                      <a:pt x="0" y="21"/>
                      <a:pt x="2" y="1"/>
                      <a:pt x="2" y="0"/>
                    </a:cubicBezTo>
                    <a:cubicBezTo>
                      <a:pt x="2" y="4"/>
                      <a:pt x="2" y="4"/>
                      <a:pt x="2" y="4"/>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6" name="Freeform 1091"/>
              <p:cNvSpPr>
                <a:spLocks/>
              </p:cNvSpPr>
              <p:nvPr/>
            </p:nvSpPr>
            <p:spPr bwMode="auto">
              <a:xfrm>
                <a:off x="6056" y="1350"/>
                <a:ext cx="12" cy="47"/>
              </a:xfrm>
              <a:custGeom>
                <a:avLst/>
                <a:gdLst>
                  <a:gd name="T0" fmla="*/ 11 w 12"/>
                  <a:gd name="T1" fmla="*/ 5 h 47"/>
                  <a:gd name="T2" fmla="*/ 0 w 12"/>
                  <a:gd name="T3" fmla="*/ 6 h 47"/>
                  <a:gd name="T4" fmla="*/ 2 w 12"/>
                  <a:gd name="T5" fmla="*/ 47 h 47"/>
                  <a:gd name="T6" fmla="*/ 12 w 12"/>
                  <a:gd name="T7" fmla="*/ 47 h 47"/>
                  <a:gd name="T8" fmla="*/ 11 w 12"/>
                  <a:gd name="T9" fmla="*/ 0 h 47"/>
                  <a:gd name="T10" fmla="*/ 11 w 12"/>
                  <a:gd name="T11" fmla="*/ 5 h 47"/>
                </a:gdLst>
                <a:ahLst/>
                <a:cxnLst>
                  <a:cxn ang="0">
                    <a:pos x="T0" y="T1"/>
                  </a:cxn>
                  <a:cxn ang="0">
                    <a:pos x="T2" y="T3"/>
                  </a:cxn>
                  <a:cxn ang="0">
                    <a:pos x="T4" y="T5"/>
                  </a:cxn>
                  <a:cxn ang="0">
                    <a:pos x="T6" y="T7"/>
                  </a:cxn>
                  <a:cxn ang="0">
                    <a:pos x="T8" y="T9"/>
                  </a:cxn>
                  <a:cxn ang="0">
                    <a:pos x="T10" y="T11"/>
                  </a:cxn>
                </a:cxnLst>
                <a:rect l="0" t="0" r="r" b="b"/>
                <a:pathLst>
                  <a:path w="12" h="47">
                    <a:moveTo>
                      <a:pt x="11" y="5"/>
                    </a:moveTo>
                    <a:lnTo>
                      <a:pt x="0" y="6"/>
                    </a:lnTo>
                    <a:lnTo>
                      <a:pt x="2" y="47"/>
                    </a:lnTo>
                    <a:lnTo>
                      <a:pt x="12" y="47"/>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7" name="Freeform 1092"/>
              <p:cNvSpPr>
                <a:spLocks/>
              </p:cNvSpPr>
              <p:nvPr/>
            </p:nvSpPr>
            <p:spPr bwMode="auto">
              <a:xfrm>
                <a:off x="6062" y="1318"/>
                <a:ext cx="18" cy="29"/>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2 h 21"/>
                  <a:gd name="T22" fmla="*/ 1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20"/>
                    </a:cubicBezTo>
                    <a:cubicBezTo>
                      <a:pt x="0" y="19"/>
                      <a:pt x="0" y="19"/>
                      <a:pt x="0" y="18"/>
                    </a:cubicBezTo>
                    <a:cubicBezTo>
                      <a:pt x="0" y="18"/>
                      <a:pt x="0" y="17"/>
                      <a:pt x="1" y="17"/>
                    </a:cubicBezTo>
                    <a:cubicBezTo>
                      <a:pt x="1" y="17"/>
                      <a:pt x="6" y="14"/>
                      <a:pt x="8" y="12"/>
                    </a:cubicBezTo>
                    <a:cubicBezTo>
                      <a:pt x="6" y="10"/>
                      <a:pt x="0" y="4"/>
                      <a:pt x="0" y="4"/>
                    </a:cubicBezTo>
                    <a:cubicBezTo>
                      <a:pt x="0" y="3"/>
                      <a:pt x="0" y="3"/>
                      <a:pt x="0" y="2"/>
                    </a:cubicBezTo>
                    <a:cubicBezTo>
                      <a:pt x="0" y="2"/>
                      <a:pt x="0" y="1"/>
                      <a:pt x="1"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8" name="Freeform 1093"/>
              <p:cNvSpPr>
                <a:spLocks/>
              </p:cNvSpPr>
              <p:nvPr/>
            </p:nvSpPr>
            <p:spPr bwMode="auto">
              <a:xfrm>
                <a:off x="6062" y="1318"/>
                <a:ext cx="13" cy="14"/>
              </a:xfrm>
              <a:custGeom>
                <a:avLst/>
                <a:gdLst>
                  <a:gd name="T0" fmla="*/ 6 w 9"/>
                  <a:gd name="T1" fmla="*/ 10 h 10"/>
                  <a:gd name="T2" fmla="*/ 0 w 9"/>
                  <a:gd name="T3" fmla="*/ 4 h 10"/>
                  <a:gd name="T4" fmla="*/ 0 w 9"/>
                  <a:gd name="T5" fmla="*/ 2 h 10"/>
                  <a:gd name="T6" fmla="*/ 1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2"/>
                    </a:cubicBezTo>
                    <a:cubicBezTo>
                      <a:pt x="0" y="2"/>
                      <a:pt x="0" y="1"/>
                      <a:pt x="1"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9" name="Freeform 1094"/>
              <p:cNvSpPr>
                <a:spLocks/>
              </p:cNvSpPr>
              <p:nvPr/>
            </p:nvSpPr>
            <p:spPr bwMode="auto">
              <a:xfrm>
                <a:off x="6062" y="1318"/>
                <a:ext cx="14" cy="14"/>
              </a:xfrm>
              <a:custGeom>
                <a:avLst/>
                <a:gdLst>
                  <a:gd name="T0" fmla="*/ 6 w 10"/>
                  <a:gd name="T1" fmla="*/ 10 h 10"/>
                  <a:gd name="T2" fmla="*/ 6 w 10"/>
                  <a:gd name="T3" fmla="*/ 10 h 10"/>
                  <a:gd name="T4" fmla="*/ 1 w 10"/>
                  <a:gd name="T5" fmla="*/ 4 h 10"/>
                  <a:gd name="T6" fmla="*/ 0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0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0" y="3"/>
                      <a:pt x="0" y="3"/>
                      <a:pt x="0" y="2"/>
                    </a:cubicBezTo>
                    <a:cubicBezTo>
                      <a:pt x="0" y="2"/>
                      <a:pt x="0" y="1"/>
                      <a:pt x="1" y="1"/>
                    </a:cubicBezTo>
                    <a:cubicBezTo>
                      <a:pt x="1" y="1"/>
                      <a:pt x="2" y="1"/>
                      <a:pt x="2" y="1"/>
                    </a:cubicBezTo>
                    <a:cubicBezTo>
                      <a:pt x="2"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3" y="0"/>
                      <a:pt x="3" y="0"/>
                      <a:pt x="2" y="0"/>
                    </a:cubicBezTo>
                    <a:cubicBezTo>
                      <a:pt x="1" y="0"/>
                      <a:pt x="1" y="0"/>
                      <a:pt x="0"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0" name="Freeform 1095"/>
              <p:cNvSpPr>
                <a:spLocks/>
              </p:cNvSpPr>
              <p:nvPr/>
            </p:nvSpPr>
            <p:spPr bwMode="auto">
              <a:xfrm>
                <a:off x="6030" y="1318"/>
                <a:ext cx="17" cy="29"/>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20"/>
                    </a:cubicBezTo>
                    <a:cubicBezTo>
                      <a:pt x="13" y="19"/>
                      <a:pt x="13" y="19"/>
                      <a:pt x="13" y="18"/>
                    </a:cubicBezTo>
                    <a:cubicBezTo>
                      <a:pt x="13" y="18"/>
                      <a:pt x="13" y="17"/>
                      <a:pt x="12" y="17"/>
                    </a:cubicBezTo>
                    <a:cubicBezTo>
                      <a:pt x="12" y="17"/>
                      <a:pt x="8" y="14"/>
                      <a:pt x="5" y="12"/>
                    </a:cubicBezTo>
                    <a:cubicBezTo>
                      <a:pt x="8"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1" name="Freeform 1096"/>
              <p:cNvSpPr>
                <a:spLocks/>
              </p:cNvSpPr>
              <p:nvPr/>
            </p:nvSpPr>
            <p:spPr bwMode="auto">
              <a:xfrm>
                <a:off x="6035" y="1318"/>
                <a:ext cx="12" cy="14"/>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7" y="7"/>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2" name="Freeform 1097"/>
              <p:cNvSpPr>
                <a:spLocks/>
              </p:cNvSpPr>
              <p:nvPr/>
            </p:nvSpPr>
            <p:spPr bwMode="auto">
              <a:xfrm>
                <a:off x="6035" y="1318"/>
                <a:ext cx="14" cy="14"/>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9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10" y="1"/>
                      <a:pt x="9" y="1"/>
                    </a:cubicBezTo>
                    <a:cubicBezTo>
                      <a:pt x="9"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9"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3" name="Freeform 1098"/>
              <p:cNvSpPr>
                <a:spLocks/>
              </p:cNvSpPr>
              <p:nvPr/>
            </p:nvSpPr>
            <p:spPr bwMode="auto">
              <a:xfrm>
                <a:off x="6043" y="1318"/>
                <a:ext cx="24"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9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7" y="0"/>
                      <a:pt x="16" y="0"/>
                    </a:cubicBezTo>
                    <a:cubicBezTo>
                      <a:pt x="12" y="0"/>
                      <a:pt x="12" y="0"/>
                      <a:pt x="12" y="0"/>
                    </a:cubicBezTo>
                    <a:cubicBezTo>
                      <a:pt x="11" y="2"/>
                      <a:pt x="9" y="5"/>
                      <a:pt x="9" y="5"/>
                    </a:cubicBezTo>
                    <a:cubicBezTo>
                      <a:pt x="9" y="5"/>
                      <a:pt x="6" y="2"/>
                      <a:pt x="5" y="0"/>
                    </a:cubicBez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4" name="Freeform 1099"/>
              <p:cNvSpPr>
                <a:spLocks/>
              </p:cNvSpPr>
              <p:nvPr/>
            </p:nvSpPr>
            <p:spPr bwMode="auto">
              <a:xfrm>
                <a:off x="6110" y="1079"/>
                <a:ext cx="18" cy="16"/>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10"/>
                      <a:pt x="3" y="12"/>
                      <a:pt x="6" y="12"/>
                    </a:cubicBezTo>
                    <a:cubicBezTo>
                      <a:pt x="10" y="12"/>
                      <a:pt x="13" y="10"/>
                      <a:pt x="13"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5" name="Freeform 1100"/>
              <p:cNvSpPr>
                <a:spLocks/>
              </p:cNvSpPr>
              <p:nvPr/>
            </p:nvSpPr>
            <p:spPr bwMode="auto">
              <a:xfrm>
                <a:off x="6105" y="1128"/>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6" name="Freeform 1101"/>
              <p:cNvSpPr>
                <a:spLocks/>
              </p:cNvSpPr>
              <p:nvPr/>
            </p:nvSpPr>
            <p:spPr bwMode="auto">
              <a:xfrm>
                <a:off x="6120" y="1129"/>
                <a:ext cx="11" cy="47"/>
              </a:xfrm>
              <a:custGeom>
                <a:avLst/>
                <a:gdLst>
                  <a:gd name="T0" fmla="*/ 10 w 11"/>
                  <a:gd name="T1" fmla="*/ 6 h 47"/>
                  <a:gd name="T2" fmla="*/ 0 w 11"/>
                  <a:gd name="T3" fmla="*/ 7 h 47"/>
                  <a:gd name="T4" fmla="*/ 1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1"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7" name="Freeform 1102"/>
              <p:cNvSpPr>
                <a:spLocks/>
              </p:cNvSpPr>
              <p:nvPr/>
            </p:nvSpPr>
            <p:spPr bwMode="auto">
              <a:xfrm>
                <a:off x="6125" y="1098"/>
                <a:ext cx="20" cy="27"/>
              </a:xfrm>
              <a:custGeom>
                <a:avLst/>
                <a:gdLst>
                  <a:gd name="T0" fmla="*/ 4 w 14"/>
                  <a:gd name="T1" fmla="*/ 1 h 20"/>
                  <a:gd name="T2" fmla="*/ 13 w 14"/>
                  <a:gd name="T3" fmla="*/ 11 h 20"/>
                  <a:gd name="T4" fmla="*/ 14 w 14"/>
                  <a:gd name="T5" fmla="*/ 12 h 20"/>
                  <a:gd name="T6" fmla="*/ 13 w 14"/>
                  <a:gd name="T7" fmla="*/ 14 h 20"/>
                  <a:gd name="T8" fmla="*/ 4 w 14"/>
                  <a:gd name="T9" fmla="*/ 20 h 20"/>
                  <a:gd name="T10" fmla="*/ 1 w 14"/>
                  <a:gd name="T11" fmla="*/ 19 h 20"/>
                  <a:gd name="T12" fmla="*/ 1 w 14"/>
                  <a:gd name="T13" fmla="*/ 18 h 20"/>
                  <a:gd name="T14" fmla="*/ 2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4" y="11"/>
                      <a:pt x="14" y="12"/>
                      <a:pt x="14" y="12"/>
                    </a:cubicBezTo>
                    <a:cubicBezTo>
                      <a:pt x="14" y="13"/>
                      <a:pt x="13" y="14"/>
                      <a:pt x="13" y="14"/>
                    </a:cubicBezTo>
                    <a:cubicBezTo>
                      <a:pt x="4" y="20"/>
                      <a:pt x="4" y="20"/>
                      <a:pt x="4" y="20"/>
                    </a:cubicBezTo>
                    <a:cubicBezTo>
                      <a:pt x="3" y="20"/>
                      <a:pt x="1" y="20"/>
                      <a:pt x="1" y="19"/>
                    </a:cubicBezTo>
                    <a:cubicBezTo>
                      <a:pt x="1" y="19"/>
                      <a:pt x="1" y="18"/>
                      <a:pt x="1" y="18"/>
                    </a:cubicBezTo>
                    <a:cubicBezTo>
                      <a:pt x="1" y="17"/>
                      <a:pt x="1" y="17"/>
                      <a:pt x="2" y="16"/>
                    </a:cubicBezTo>
                    <a:cubicBezTo>
                      <a:pt x="2" y="16"/>
                      <a:pt x="6" y="13"/>
                      <a:pt x="8" y="12"/>
                    </a:cubicBezTo>
                    <a:cubicBezTo>
                      <a:pt x="6" y="9"/>
                      <a:pt x="1" y="3"/>
                      <a:pt x="1" y="3"/>
                    </a:cubicBezTo>
                    <a:cubicBezTo>
                      <a:pt x="1"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8" name="Freeform 1103"/>
              <p:cNvSpPr>
                <a:spLocks/>
              </p:cNvSpPr>
              <p:nvPr/>
            </p:nvSpPr>
            <p:spPr bwMode="auto">
              <a:xfrm>
                <a:off x="6125" y="1098"/>
                <a:ext cx="14" cy="12"/>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1"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9" name="Freeform 1104"/>
              <p:cNvSpPr>
                <a:spLocks/>
              </p:cNvSpPr>
              <p:nvPr/>
            </p:nvSpPr>
            <p:spPr bwMode="auto">
              <a:xfrm>
                <a:off x="6125" y="1097"/>
                <a:ext cx="14" cy="15"/>
              </a:xfrm>
              <a:custGeom>
                <a:avLst/>
                <a:gdLst>
                  <a:gd name="T0" fmla="*/ 6 w 10"/>
                  <a:gd name="T1" fmla="*/ 10 h 11"/>
                  <a:gd name="T2" fmla="*/ 7 w 10"/>
                  <a:gd name="T3" fmla="*/ 10 h 11"/>
                  <a:gd name="T4" fmla="*/ 1 w 10"/>
                  <a:gd name="T5" fmla="*/ 4 h 11"/>
                  <a:gd name="T6" fmla="*/ 1 w 10"/>
                  <a:gd name="T7" fmla="*/ 3 h 11"/>
                  <a:gd name="T8" fmla="*/ 1 w 10"/>
                  <a:gd name="T9" fmla="*/ 2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7"/>
                      <a:pt x="1" y="4"/>
                      <a:pt x="1" y="4"/>
                    </a:cubicBezTo>
                    <a:cubicBezTo>
                      <a:pt x="1" y="4"/>
                      <a:pt x="1" y="3"/>
                      <a:pt x="1" y="3"/>
                    </a:cubicBezTo>
                    <a:cubicBezTo>
                      <a:pt x="1" y="2"/>
                      <a:pt x="1" y="2"/>
                      <a:pt x="1" y="2"/>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2"/>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0" name="Freeform 1105"/>
              <p:cNvSpPr>
                <a:spLocks/>
              </p:cNvSpPr>
              <p:nvPr/>
            </p:nvSpPr>
            <p:spPr bwMode="auto">
              <a:xfrm>
                <a:off x="6094" y="1098"/>
                <a:ext cx="18" cy="27"/>
              </a:xfrm>
              <a:custGeom>
                <a:avLst/>
                <a:gdLst>
                  <a:gd name="T0" fmla="*/ 9 w 13"/>
                  <a:gd name="T1" fmla="*/ 1 h 20"/>
                  <a:gd name="T2" fmla="*/ 0 w 13"/>
                  <a:gd name="T3" fmla="*/ 11 h 20"/>
                  <a:gd name="T4" fmla="*/ 0 w 13"/>
                  <a:gd name="T5" fmla="*/ 12 h 20"/>
                  <a:gd name="T6" fmla="*/ 1 w 13"/>
                  <a:gd name="T7" fmla="*/ 14 h 20"/>
                  <a:gd name="T8" fmla="*/ 10 w 13"/>
                  <a:gd name="T9" fmla="*/ 20 h 20"/>
                  <a:gd name="T10" fmla="*/ 12 w 13"/>
                  <a:gd name="T11" fmla="*/ 19 h 20"/>
                  <a:gd name="T12" fmla="*/ 13 w 13"/>
                  <a:gd name="T13" fmla="*/ 18 h 20"/>
                  <a:gd name="T14" fmla="*/ 12 w 13"/>
                  <a:gd name="T15" fmla="*/ 16 h 20"/>
                  <a:gd name="T16" fmla="*/ 5 w 13"/>
                  <a:gd name="T17" fmla="*/ 12 h 20"/>
                  <a:gd name="T18" fmla="*/ 12 w 13"/>
                  <a:gd name="T19" fmla="*/ 3 h 20"/>
                  <a:gd name="T20" fmla="*/ 13 w 13"/>
                  <a:gd name="T21" fmla="*/ 2 h 20"/>
                  <a:gd name="T22" fmla="*/ 12 w 13"/>
                  <a:gd name="T23" fmla="*/ 0 h 20"/>
                  <a:gd name="T24" fmla="*/ 9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9" y="1"/>
                    </a:moveTo>
                    <a:cubicBezTo>
                      <a:pt x="0" y="11"/>
                      <a:pt x="0" y="11"/>
                      <a:pt x="0" y="11"/>
                    </a:cubicBezTo>
                    <a:cubicBezTo>
                      <a:pt x="0" y="11"/>
                      <a:pt x="0" y="12"/>
                      <a:pt x="0" y="12"/>
                    </a:cubicBezTo>
                    <a:cubicBezTo>
                      <a:pt x="0" y="13"/>
                      <a:pt x="0" y="14"/>
                      <a:pt x="1" y="14"/>
                    </a:cubicBezTo>
                    <a:cubicBezTo>
                      <a:pt x="10" y="20"/>
                      <a:pt x="10" y="20"/>
                      <a:pt x="10" y="20"/>
                    </a:cubicBezTo>
                    <a:cubicBezTo>
                      <a:pt x="10" y="20"/>
                      <a:pt x="12" y="20"/>
                      <a:pt x="12" y="19"/>
                    </a:cubicBezTo>
                    <a:cubicBezTo>
                      <a:pt x="13" y="19"/>
                      <a:pt x="13" y="18"/>
                      <a:pt x="13" y="18"/>
                    </a:cubicBezTo>
                    <a:cubicBezTo>
                      <a:pt x="13" y="17"/>
                      <a:pt x="12" y="17"/>
                      <a:pt x="12" y="16"/>
                    </a:cubicBezTo>
                    <a:cubicBezTo>
                      <a:pt x="12" y="16"/>
                      <a:pt x="7" y="13"/>
                      <a:pt x="5" y="12"/>
                    </a:cubicBezTo>
                    <a:cubicBezTo>
                      <a:pt x="7" y="9"/>
                      <a:pt x="12" y="3"/>
                      <a:pt x="12" y="3"/>
                    </a:cubicBezTo>
                    <a:cubicBezTo>
                      <a:pt x="13" y="3"/>
                      <a:pt x="13" y="2"/>
                      <a:pt x="13" y="2"/>
                    </a:cubicBezTo>
                    <a:cubicBezTo>
                      <a:pt x="13" y="1"/>
                      <a:pt x="13" y="1"/>
                      <a:pt x="12" y="0"/>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1" name="Freeform 1106"/>
              <p:cNvSpPr>
                <a:spLocks/>
              </p:cNvSpPr>
              <p:nvPr/>
            </p:nvSpPr>
            <p:spPr bwMode="auto">
              <a:xfrm>
                <a:off x="6099" y="1098"/>
                <a:ext cx="13" cy="12"/>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2" name="Freeform 1107"/>
              <p:cNvSpPr>
                <a:spLocks/>
              </p:cNvSpPr>
              <p:nvPr/>
            </p:nvSpPr>
            <p:spPr bwMode="auto">
              <a:xfrm>
                <a:off x="6098" y="1097"/>
                <a:ext cx="14" cy="15"/>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2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2"/>
                      <a:pt x="9" y="1"/>
                    </a:cubicBezTo>
                    <a:cubicBezTo>
                      <a:pt x="9" y="1"/>
                      <a:pt x="8" y="0"/>
                      <a:pt x="8" y="0"/>
                    </a:cubicBezTo>
                    <a:cubicBezTo>
                      <a:pt x="7"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2"/>
                    </a:cubicBezTo>
                    <a:cubicBezTo>
                      <a:pt x="9" y="2"/>
                      <a:pt x="10" y="2"/>
                      <a:pt x="10" y="3"/>
                    </a:cubicBezTo>
                    <a:cubicBezTo>
                      <a:pt x="10"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3" name="Freeform 1108"/>
              <p:cNvSpPr>
                <a:spLocks/>
              </p:cNvSpPr>
              <p:nvPr/>
            </p:nvSpPr>
            <p:spPr bwMode="auto">
              <a:xfrm>
                <a:off x="6106" y="1097"/>
                <a:ext cx="25"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2"/>
                      <a:pt x="18" y="2"/>
                      <a:pt x="18" y="2"/>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4" name="Freeform 1109"/>
              <p:cNvSpPr>
                <a:spLocks/>
              </p:cNvSpPr>
              <p:nvPr/>
            </p:nvSpPr>
            <p:spPr bwMode="auto">
              <a:xfrm>
                <a:off x="6110" y="1190"/>
                <a:ext cx="18" cy="16"/>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9"/>
                      <a:pt x="3" y="12"/>
                      <a:pt x="6" y="12"/>
                    </a:cubicBezTo>
                    <a:cubicBezTo>
                      <a:pt x="10" y="12"/>
                      <a:pt x="13" y="9"/>
                      <a:pt x="13" y="6"/>
                    </a:cubicBezTo>
                    <a:cubicBezTo>
                      <a:pt x="12" y="3"/>
                      <a:pt x="10" y="0"/>
                      <a:pt x="6" y="0"/>
                    </a:cubicBezTo>
                    <a:cubicBezTo>
                      <a:pt x="3" y="0"/>
                      <a:pt x="0"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5" name="Freeform 1110"/>
              <p:cNvSpPr>
                <a:spLocks/>
              </p:cNvSpPr>
              <p:nvPr/>
            </p:nvSpPr>
            <p:spPr bwMode="auto">
              <a:xfrm>
                <a:off x="6105" y="1237"/>
                <a:ext cx="14" cy="50"/>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6" name="Freeform 1111"/>
              <p:cNvSpPr>
                <a:spLocks/>
              </p:cNvSpPr>
              <p:nvPr/>
            </p:nvSpPr>
            <p:spPr bwMode="auto">
              <a:xfrm>
                <a:off x="6120" y="1240"/>
                <a:ext cx="11" cy="47"/>
              </a:xfrm>
              <a:custGeom>
                <a:avLst/>
                <a:gdLst>
                  <a:gd name="T0" fmla="*/ 10 w 11"/>
                  <a:gd name="T1" fmla="*/ 4 h 47"/>
                  <a:gd name="T2" fmla="*/ 0 w 11"/>
                  <a:gd name="T3" fmla="*/ 6 h 47"/>
                  <a:gd name="T4" fmla="*/ 1 w 11"/>
                  <a:gd name="T5" fmla="*/ 47 h 47"/>
                  <a:gd name="T6" fmla="*/ 11 w 11"/>
                  <a:gd name="T7" fmla="*/ 47 h 47"/>
                  <a:gd name="T8" fmla="*/ 10 w 11"/>
                  <a:gd name="T9" fmla="*/ 0 h 47"/>
                  <a:gd name="T10" fmla="*/ 10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10" y="4"/>
                    </a:moveTo>
                    <a:lnTo>
                      <a:pt x="0" y="6"/>
                    </a:lnTo>
                    <a:lnTo>
                      <a:pt x="1" y="47"/>
                    </a:lnTo>
                    <a:lnTo>
                      <a:pt x="11" y="47"/>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7" name="Freeform 1112"/>
              <p:cNvSpPr>
                <a:spLocks/>
              </p:cNvSpPr>
              <p:nvPr/>
            </p:nvSpPr>
            <p:spPr bwMode="auto">
              <a:xfrm>
                <a:off x="6125" y="1207"/>
                <a:ext cx="20" cy="29"/>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2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4" y="12"/>
                      <a:pt x="14" y="13"/>
                      <a:pt x="14" y="13"/>
                    </a:cubicBezTo>
                    <a:cubicBezTo>
                      <a:pt x="14" y="14"/>
                      <a:pt x="13" y="14"/>
                      <a:pt x="13" y="15"/>
                    </a:cubicBezTo>
                    <a:cubicBezTo>
                      <a:pt x="4" y="20"/>
                      <a:pt x="4" y="20"/>
                      <a:pt x="4" y="20"/>
                    </a:cubicBezTo>
                    <a:cubicBezTo>
                      <a:pt x="3" y="21"/>
                      <a:pt x="1" y="21"/>
                      <a:pt x="1" y="20"/>
                    </a:cubicBezTo>
                    <a:cubicBezTo>
                      <a:pt x="1" y="19"/>
                      <a:pt x="1" y="19"/>
                      <a:pt x="1" y="19"/>
                    </a:cubicBezTo>
                    <a:cubicBezTo>
                      <a:pt x="1" y="18"/>
                      <a:pt x="1" y="17"/>
                      <a:pt x="2" y="17"/>
                    </a:cubicBezTo>
                    <a:cubicBezTo>
                      <a:pt x="2" y="17"/>
                      <a:pt x="6" y="14"/>
                      <a:pt x="8" y="13"/>
                    </a:cubicBezTo>
                    <a:cubicBezTo>
                      <a:pt x="6" y="10"/>
                      <a:pt x="1" y="4"/>
                      <a:pt x="1" y="4"/>
                    </a:cubicBezTo>
                    <a:cubicBezTo>
                      <a:pt x="1"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8" name="Freeform 1113"/>
              <p:cNvSpPr>
                <a:spLocks/>
              </p:cNvSpPr>
              <p:nvPr/>
            </p:nvSpPr>
            <p:spPr bwMode="auto">
              <a:xfrm>
                <a:off x="6125" y="1207"/>
                <a:ext cx="14"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9" name="Freeform 1114"/>
              <p:cNvSpPr>
                <a:spLocks/>
              </p:cNvSpPr>
              <p:nvPr/>
            </p:nvSpPr>
            <p:spPr bwMode="auto">
              <a:xfrm>
                <a:off x="6125" y="1207"/>
                <a:ext cx="14"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4" y="6"/>
                      <a:pt x="1" y="4"/>
                      <a:pt x="1" y="4"/>
                    </a:cubicBezTo>
                    <a:cubicBezTo>
                      <a:pt x="1" y="3"/>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0" name="Freeform 1115"/>
              <p:cNvSpPr>
                <a:spLocks/>
              </p:cNvSpPr>
              <p:nvPr/>
            </p:nvSpPr>
            <p:spPr bwMode="auto">
              <a:xfrm>
                <a:off x="6094" y="1207"/>
                <a:ext cx="18" cy="29"/>
              </a:xfrm>
              <a:custGeom>
                <a:avLst/>
                <a:gdLst>
                  <a:gd name="T0" fmla="*/ 9 w 13"/>
                  <a:gd name="T1" fmla="*/ 1 h 21"/>
                  <a:gd name="T2" fmla="*/ 0 w 13"/>
                  <a:gd name="T3" fmla="*/ 12 h 21"/>
                  <a:gd name="T4" fmla="*/ 0 w 13"/>
                  <a:gd name="T5" fmla="*/ 13 h 21"/>
                  <a:gd name="T6" fmla="*/ 1 w 13"/>
                  <a:gd name="T7" fmla="*/ 15 h 21"/>
                  <a:gd name="T8" fmla="*/ 10 w 13"/>
                  <a:gd name="T9" fmla="*/ 20 h 21"/>
                  <a:gd name="T10" fmla="*/ 12 w 13"/>
                  <a:gd name="T11" fmla="*/ 20 h 21"/>
                  <a:gd name="T12" fmla="*/ 13 w 13"/>
                  <a:gd name="T13" fmla="*/ 19 h 21"/>
                  <a:gd name="T14" fmla="*/ 12 w 13"/>
                  <a:gd name="T15" fmla="*/ 17 h 21"/>
                  <a:gd name="T16" fmla="*/ 5 w 13"/>
                  <a:gd name="T17" fmla="*/ 13 h 21"/>
                  <a:gd name="T18" fmla="*/ 12 w 13"/>
                  <a:gd name="T19" fmla="*/ 4 h 21"/>
                  <a:gd name="T20" fmla="*/ 13 w 13"/>
                  <a:gd name="T21" fmla="*/ 3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2"/>
                      <a:pt x="0" y="12"/>
                      <a:pt x="0" y="12"/>
                    </a:cubicBezTo>
                    <a:cubicBezTo>
                      <a:pt x="0" y="12"/>
                      <a:pt x="0" y="13"/>
                      <a:pt x="0" y="13"/>
                    </a:cubicBezTo>
                    <a:cubicBezTo>
                      <a:pt x="0" y="14"/>
                      <a:pt x="0" y="14"/>
                      <a:pt x="1" y="15"/>
                    </a:cubicBezTo>
                    <a:cubicBezTo>
                      <a:pt x="10" y="20"/>
                      <a:pt x="10" y="20"/>
                      <a:pt x="10" y="20"/>
                    </a:cubicBezTo>
                    <a:cubicBezTo>
                      <a:pt x="10" y="21"/>
                      <a:pt x="12" y="21"/>
                      <a:pt x="12" y="20"/>
                    </a:cubicBezTo>
                    <a:cubicBezTo>
                      <a:pt x="13" y="19"/>
                      <a:pt x="13" y="19"/>
                      <a:pt x="13" y="19"/>
                    </a:cubicBezTo>
                    <a:cubicBezTo>
                      <a:pt x="13" y="18"/>
                      <a:pt x="12" y="17"/>
                      <a:pt x="12" y="17"/>
                    </a:cubicBezTo>
                    <a:cubicBezTo>
                      <a:pt x="12" y="17"/>
                      <a:pt x="7" y="14"/>
                      <a:pt x="5" y="13"/>
                    </a:cubicBezTo>
                    <a:cubicBezTo>
                      <a:pt x="7" y="10"/>
                      <a:pt x="12" y="4"/>
                      <a:pt x="12" y="4"/>
                    </a:cubicBezTo>
                    <a:cubicBezTo>
                      <a:pt x="13" y="4"/>
                      <a:pt x="13" y="3"/>
                      <a:pt x="13" y="3"/>
                    </a:cubicBezTo>
                    <a:cubicBezTo>
                      <a:pt x="13" y="2"/>
                      <a:pt x="13" y="2"/>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1" name="Freeform 1116"/>
              <p:cNvSpPr>
                <a:spLocks/>
              </p:cNvSpPr>
              <p:nvPr/>
            </p:nvSpPr>
            <p:spPr bwMode="auto">
              <a:xfrm>
                <a:off x="6099" y="1207"/>
                <a:ext cx="13"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2" name="Freeform 1117"/>
              <p:cNvSpPr>
                <a:spLocks/>
              </p:cNvSpPr>
              <p:nvPr/>
            </p:nvSpPr>
            <p:spPr bwMode="auto">
              <a:xfrm>
                <a:off x="6098" y="1207"/>
                <a:ext cx="14" cy="15"/>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10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7"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10" y="2"/>
                      <a:pt x="10" y="3"/>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3" name="Freeform 1118"/>
              <p:cNvSpPr>
                <a:spLocks/>
              </p:cNvSpPr>
              <p:nvPr/>
            </p:nvSpPr>
            <p:spPr bwMode="auto">
              <a:xfrm>
                <a:off x="6106" y="1207"/>
                <a:ext cx="25"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8" y="1"/>
                      <a:pt x="18" y="1"/>
                      <a:pt x="18" y="1"/>
                    </a:cubicBezTo>
                    <a:cubicBezTo>
                      <a:pt x="18"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4" name="Freeform 1119"/>
              <p:cNvSpPr>
                <a:spLocks/>
              </p:cNvSpPr>
              <p:nvPr/>
            </p:nvSpPr>
            <p:spPr bwMode="auto">
              <a:xfrm>
                <a:off x="6110" y="1300"/>
                <a:ext cx="18" cy="17"/>
              </a:xfrm>
              <a:custGeom>
                <a:avLst/>
                <a:gdLst>
                  <a:gd name="T0" fmla="*/ 0 w 13"/>
                  <a:gd name="T1" fmla="*/ 6 h 12"/>
                  <a:gd name="T2" fmla="*/ 6 w 13"/>
                  <a:gd name="T3" fmla="*/ 12 h 12"/>
                  <a:gd name="T4" fmla="*/ 13 w 13"/>
                  <a:gd name="T5" fmla="*/ 6 h 12"/>
                  <a:gd name="T6" fmla="*/ 6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9"/>
                      <a:pt x="3" y="12"/>
                      <a:pt x="6" y="12"/>
                    </a:cubicBezTo>
                    <a:cubicBezTo>
                      <a:pt x="10" y="12"/>
                      <a:pt x="13" y="9"/>
                      <a:pt x="13" y="6"/>
                    </a:cubicBezTo>
                    <a:cubicBezTo>
                      <a:pt x="12" y="2"/>
                      <a:pt x="10" y="0"/>
                      <a:pt x="6" y="0"/>
                    </a:cubicBezTo>
                    <a:cubicBezTo>
                      <a:pt x="3" y="0"/>
                      <a:pt x="0" y="2"/>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5" name="Freeform 1120"/>
              <p:cNvSpPr>
                <a:spLocks/>
              </p:cNvSpPr>
              <p:nvPr/>
            </p:nvSpPr>
            <p:spPr bwMode="auto">
              <a:xfrm>
                <a:off x="6105" y="1348"/>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6" name="Freeform 1121"/>
              <p:cNvSpPr>
                <a:spLocks/>
              </p:cNvSpPr>
              <p:nvPr/>
            </p:nvSpPr>
            <p:spPr bwMode="auto">
              <a:xfrm>
                <a:off x="6120" y="1350"/>
                <a:ext cx="11" cy="47"/>
              </a:xfrm>
              <a:custGeom>
                <a:avLst/>
                <a:gdLst>
                  <a:gd name="T0" fmla="*/ 10 w 11"/>
                  <a:gd name="T1" fmla="*/ 5 h 47"/>
                  <a:gd name="T2" fmla="*/ 0 w 11"/>
                  <a:gd name="T3" fmla="*/ 6 h 47"/>
                  <a:gd name="T4" fmla="*/ 1 w 11"/>
                  <a:gd name="T5" fmla="*/ 47 h 47"/>
                  <a:gd name="T6" fmla="*/ 11 w 11"/>
                  <a:gd name="T7" fmla="*/ 47 h 47"/>
                  <a:gd name="T8" fmla="*/ 10 w 11"/>
                  <a:gd name="T9" fmla="*/ 0 h 47"/>
                  <a:gd name="T10" fmla="*/ 10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10" y="5"/>
                    </a:moveTo>
                    <a:lnTo>
                      <a:pt x="0" y="6"/>
                    </a:lnTo>
                    <a:lnTo>
                      <a:pt x="1" y="47"/>
                    </a:lnTo>
                    <a:lnTo>
                      <a:pt x="11" y="47"/>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7" name="Freeform 1122"/>
              <p:cNvSpPr>
                <a:spLocks/>
              </p:cNvSpPr>
              <p:nvPr/>
            </p:nvSpPr>
            <p:spPr bwMode="auto">
              <a:xfrm>
                <a:off x="6125" y="1318"/>
                <a:ext cx="20"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20 h 21"/>
                  <a:gd name="T12" fmla="*/ 1 w 14"/>
                  <a:gd name="T13" fmla="*/ 18 h 21"/>
                  <a:gd name="T14" fmla="*/ 2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4" y="12"/>
                      <a:pt x="14" y="12"/>
                      <a:pt x="14" y="13"/>
                    </a:cubicBezTo>
                    <a:cubicBezTo>
                      <a:pt x="14" y="14"/>
                      <a:pt x="13" y="14"/>
                      <a:pt x="13" y="14"/>
                    </a:cubicBezTo>
                    <a:cubicBezTo>
                      <a:pt x="4" y="20"/>
                      <a:pt x="4" y="20"/>
                      <a:pt x="4" y="20"/>
                    </a:cubicBezTo>
                    <a:cubicBezTo>
                      <a:pt x="3" y="21"/>
                      <a:pt x="1" y="20"/>
                      <a:pt x="1" y="20"/>
                    </a:cubicBezTo>
                    <a:cubicBezTo>
                      <a:pt x="1" y="19"/>
                      <a:pt x="1" y="19"/>
                      <a:pt x="1" y="18"/>
                    </a:cubicBezTo>
                    <a:cubicBezTo>
                      <a:pt x="1" y="18"/>
                      <a:pt x="1" y="17"/>
                      <a:pt x="2" y="17"/>
                    </a:cubicBezTo>
                    <a:cubicBezTo>
                      <a:pt x="2" y="17"/>
                      <a:pt x="6" y="14"/>
                      <a:pt x="8" y="12"/>
                    </a:cubicBezTo>
                    <a:cubicBezTo>
                      <a:pt x="6" y="10"/>
                      <a:pt x="1" y="4"/>
                      <a:pt x="1" y="4"/>
                    </a:cubicBezTo>
                    <a:cubicBezTo>
                      <a:pt x="1"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8" name="Freeform 1123"/>
              <p:cNvSpPr>
                <a:spLocks/>
              </p:cNvSpPr>
              <p:nvPr/>
            </p:nvSpPr>
            <p:spPr bwMode="auto">
              <a:xfrm>
                <a:off x="6125" y="1318"/>
                <a:ext cx="14"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1"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9" name="Freeform 1124"/>
              <p:cNvSpPr>
                <a:spLocks/>
              </p:cNvSpPr>
              <p:nvPr/>
            </p:nvSpPr>
            <p:spPr bwMode="auto">
              <a:xfrm>
                <a:off x="6125" y="1318"/>
                <a:ext cx="14"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4"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0" name="Freeform 1125"/>
              <p:cNvSpPr>
                <a:spLocks/>
              </p:cNvSpPr>
              <p:nvPr/>
            </p:nvSpPr>
            <p:spPr bwMode="auto">
              <a:xfrm>
                <a:off x="6094" y="1318"/>
                <a:ext cx="18" cy="29"/>
              </a:xfrm>
              <a:custGeom>
                <a:avLst/>
                <a:gdLst>
                  <a:gd name="T0" fmla="*/ 9 w 13"/>
                  <a:gd name="T1" fmla="*/ 1 h 21"/>
                  <a:gd name="T2" fmla="*/ 0 w 13"/>
                  <a:gd name="T3" fmla="*/ 11 h 21"/>
                  <a:gd name="T4" fmla="*/ 0 w 13"/>
                  <a:gd name="T5" fmla="*/ 13 h 21"/>
                  <a:gd name="T6" fmla="*/ 1 w 13"/>
                  <a:gd name="T7" fmla="*/ 14 h 21"/>
                  <a:gd name="T8" fmla="*/ 10 w 13"/>
                  <a:gd name="T9" fmla="*/ 20 h 21"/>
                  <a:gd name="T10" fmla="*/ 12 w 13"/>
                  <a:gd name="T11" fmla="*/ 20 h 21"/>
                  <a:gd name="T12" fmla="*/ 13 w 13"/>
                  <a:gd name="T13" fmla="*/ 18 h 21"/>
                  <a:gd name="T14" fmla="*/ 12 w 13"/>
                  <a:gd name="T15" fmla="*/ 17 h 21"/>
                  <a:gd name="T16" fmla="*/ 5 w 13"/>
                  <a:gd name="T17" fmla="*/ 12 h 21"/>
                  <a:gd name="T18" fmla="*/ 12 w 13"/>
                  <a:gd name="T19" fmla="*/ 4 h 21"/>
                  <a:gd name="T20" fmla="*/ 13 w 13"/>
                  <a:gd name="T21" fmla="*/ 2 h 21"/>
                  <a:gd name="T22" fmla="*/ 12 w 13"/>
                  <a:gd name="T23" fmla="*/ 1 h 21"/>
                  <a:gd name="T24" fmla="*/ 9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9" y="1"/>
                    </a:moveTo>
                    <a:cubicBezTo>
                      <a:pt x="0" y="11"/>
                      <a:pt x="0" y="11"/>
                      <a:pt x="0" y="11"/>
                    </a:cubicBezTo>
                    <a:cubicBezTo>
                      <a:pt x="0" y="12"/>
                      <a:pt x="0" y="12"/>
                      <a:pt x="0" y="13"/>
                    </a:cubicBezTo>
                    <a:cubicBezTo>
                      <a:pt x="0" y="14"/>
                      <a:pt x="0" y="14"/>
                      <a:pt x="1" y="14"/>
                    </a:cubicBezTo>
                    <a:cubicBezTo>
                      <a:pt x="10" y="20"/>
                      <a:pt x="10" y="20"/>
                      <a:pt x="10" y="20"/>
                    </a:cubicBezTo>
                    <a:cubicBezTo>
                      <a:pt x="10" y="21"/>
                      <a:pt x="12" y="20"/>
                      <a:pt x="12" y="20"/>
                    </a:cubicBezTo>
                    <a:cubicBezTo>
                      <a:pt x="13" y="19"/>
                      <a:pt x="13" y="19"/>
                      <a:pt x="13" y="18"/>
                    </a:cubicBezTo>
                    <a:cubicBezTo>
                      <a:pt x="13" y="18"/>
                      <a:pt x="12" y="17"/>
                      <a:pt x="12" y="17"/>
                    </a:cubicBezTo>
                    <a:cubicBezTo>
                      <a:pt x="12" y="17"/>
                      <a:pt x="7" y="14"/>
                      <a:pt x="5" y="12"/>
                    </a:cubicBezTo>
                    <a:cubicBezTo>
                      <a:pt x="7" y="10"/>
                      <a:pt x="12" y="4"/>
                      <a:pt x="12" y="4"/>
                    </a:cubicBezTo>
                    <a:cubicBezTo>
                      <a:pt x="13" y="3"/>
                      <a:pt x="13" y="3"/>
                      <a:pt x="13" y="2"/>
                    </a:cubicBezTo>
                    <a:cubicBezTo>
                      <a:pt x="13" y="2"/>
                      <a:pt x="13" y="1"/>
                      <a:pt x="12" y="1"/>
                    </a:cubicBezTo>
                    <a:cubicBezTo>
                      <a:pt x="11" y="0"/>
                      <a:pt x="10"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1" name="Freeform 1126"/>
              <p:cNvSpPr>
                <a:spLocks/>
              </p:cNvSpPr>
              <p:nvPr/>
            </p:nvSpPr>
            <p:spPr bwMode="auto">
              <a:xfrm>
                <a:off x="6099" y="1318"/>
                <a:ext cx="13" cy="14"/>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2" name="Freeform 1127"/>
              <p:cNvSpPr>
                <a:spLocks/>
              </p:cNvSpPr>
              <p:nvPr/>
            </p:nvSpPr>
            <p:spPr bwMode="auto">
              <a:xfrm>
                <a:off x="6098" y="1318"/>
                <a:ext cx="14" cy="14"/>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10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10" y="2"/>
                      <a:pt x="10" y="2"/>
                    </a:cubicBezTo>
                    <a:cubicBezTo>
                      <a:pt x="10"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3" name="Freeform 1128"/>
              <p:cNvSpPr>
                <a:spLocks/>
              </p:cNvSpPr>
              <p:nvPr/>
            </p:nvSpPr>
            <p:spPr bwMode="auto">
              <a:xfrm>
                <a:off x="6106" y="1318"/>
                <a:ext cx="25" cy="45"/>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8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8" y="1"/>
                      <a:pt x="18" y="1"/>
                      <a:pt x="18" y="1"/>
                    </a:cubicBezTo>
                    <a:cubicBezTo>
                      <a:pt x="18"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4" name="Oval 1129"/>
              <p:cNvSpPr>
                <a:spLocks noChangeArrowheads="1"/>
              </p:cNvSpPr>
              <p:nvPr/>
            </p:nvSpPr>
            <p:spPr bwMode="auto">
              <a:xfrm>
                <a:off x="6175" y="1079"/>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5" name="Freeform 1130"/>
              <p:cNvSpPr>
                <a:spLocks/>
              </p:cNvSpPr>
              <p:nvPr/>
            </p:nvSpPr>
            <p:spPr bwMode="auto">
              <a:xfrm>
                <a:off x="6168" y="1128"/>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1"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6" name="Freeform 1131"/>
              <p:cNvSpPr>
                <a:spLocks/>
              </p:cNvSpPr>
              <p:nvPr/>
            </p:nvSpPr>
            <p:spPr bwMode="auto">
              <a:xfrm>
                <a:off x="6183" y="1129"/>
                <a:ext cx="12" cy="47"/>
              </a:xfrm>
              <a:custGeom>
                <a:avLst/>
                <a:gdLst>
                  <a:gd name="T0" fmla="*/ 11 w 12"/>
                  <a:gd name="T1" fmla="*/ 6 h 47"/>
                  <a:gd name="T2" fmla="*/ 0 w 12"/>
                  <a:gd name="T3" fmla="*/ 7 h 47"/>
                  <a:gd name="T4" fmla="*/ 3 w 12"/>
                  <a:gd name="T5" fmla="*/ 47 h 47"/>
                  <a:gd name="T6" fmla="*/ 12 w 12"/>
                  <a:gd name="T7" fmla="*/ 47 h 47"/>
                  <a:gd name="T8" fmla="*/ 11 w 12"/>
                  <a:gd name="T9" fmla="*/ 0 h 47"/>
                  <a:gd name="T10" fmla="*/ 11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11" y="6"/>
                    </a:moveTo>
                    <a:lnTo>
                      <a:pt x="0" y="7"/>
                    </a:lnTo>
                    <a:lnTo>
                      <a:pt x="3" y="47"/>
                    </a:lnTo>
                    <a:lnTo>
                      <a:pt x="12" y="47"/>
                    </a:lnTo>
                    <a:lnTo>
                      <a:pt x="11" y="0"/>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7" name="Freeform 1132"/>
              <p:cNvSpPr>
                <a:spLocks/>
              </p:cNvSpPr>
              <p:nvPr/>
            </p:nvSpPr>
            <p:spPr bwMode="auto">
              <a:xfrm>
                <a:off x="6190" y="1098"/>
                <a:ext cx="18" cy="27"/>
              </a:xfrm>
              <a:custGeom>
                <a:avLst/>
                <a:gdLst>
                  <a:gd name="T0" fmla="*/ 3 w 13"/>
                  <a:gd name="T1" fmla="*/ 1 h 20"/>
                  <a:gd name="T2" fmla="*/ 13 w 13"/>
                  <a:gd name="T3" fmla="*/ 11 h 20"/>
                  <a:gd name="T4" fmla="*/ 13 w 13"/>
                  <a:gd name="T5" fmla="*/ 12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2"/>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8" name="Freeform 1133"/>
              <p:cNvSpPr>
                <a:spLocks/>
              </p:cNvSpPr>
              <p:nvPr/>
            </p:nvSpPr>
            <p:spPr bwMode="auto">
              <a:xfrm>
                <a:off x="6190" y="1098"/>
                <a:ext cx="12" cy="12"/>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9" name="Freeform 1134"/>
              <p:cNvSpPr>
                <a:spLocks/>
              </p:cNvSpPr>
              <p:nvPr/>
            </p:nvSpPr>
            <p:spPr bwMode="auto">
              <a:xfrm>
                <a:off x="6188" y="1097"/>
                <a:ext cx="15" cy="15"/>
              </a:xfrm>
              <a:custGeom>
                <a:avLst/>
                <a:gdLst>
                  <a:gd name="T0" fmla="*/ 7 w 11"/>
                  <a:gd name="T1" fmla="*/ 10 h 11"/>
                  <a:gd name="T2" fmla="*/ 7 w 11"/>
                  <a:gd name="T3" fmla="*/ 10 h 11"/>
                  <a:gd name="T4" fmla="*/ 2 w 11"/>
                  <a:gd name="T5" fmla="*/ 4 h 11"/>
                  <a:gd name="T6" fmla="*/ 1 w 11"/>
                  <a:gd name="T7" fmla="*/ 3 h 11"/>
                  <a:gd name="T8" fmla="*/ 2 w 11"/>
                  <a:gd name="T9" fmla="*/ 2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2" y="4"/>
                      <a:pt x="2" y="4"/>
                    </a:cubicBezTo>
                    <a:cubicBezTo>
                      <a:pt x="1" y="4"/>
                      <a:pt x="1" y="3"/>
                      <a:pt x="1" y="3"/>
                    </a:cubicBezTo>
                    <a:cubicBezTo>
                      <a:pt x="1" y="2"/>
                      <a:pt x="1" y="2"/>
                      <a:pt x="2" y="2"/>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4" y="0"/>
                      <a:pt x="3" y="0"/>
                    </a:cubicBezTo>
                    <a:cubicBezTo>
                      <a:pt x="2" y="0"/>
                      <a:pt x="2" y="1"/>
                      <a:pt x="1" y="1"/>
                    </a:cubicBezTo>
                    <a:cubicBezTo>
                      <a:pt x="1" y="2"/>
                      <a:pt x="0" y="2"/>
                      <a:pt x="0" y="3"/>
                    </a:cubicBezTo>
                    <a:cubicBezTo>
                      <a:pt x="0" y="3"/>
                      <a:pt x="1" y="4"/>
                      <a:pt x="1" y="4"/>
                    </a:cubicBezTo>
                    <a:cubicBezTo>
                      <a:pt x="1" y="4"/>
                      <a:pt x="3" y="7"/>
                      <a:pt x="7"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0" name="Freeform 1135"/>
              <p:cNvSpPr>
                <a:spLocks/>
              </p:cNvSpPr>
              <p:nvPr/>
            </p:nvSpPr>
            <p:spPr bwMode="auto">
              <a:xfrm>
                <a:off x="6157" y="1098"/>
                <a:ext cx="18" cy="27"/>
              </a:xfrm>
              <a:custGeom>
                <a:avLst/>
                <a:gdLst>
                  <a:gd name="T0" fmla="*/ 10 w 13"/>
                  <a:gd name="T1" fmla="*/ 1 h 20"/>
                  <a:gd name="T2" fmla="*/ 1 w 13"/>
                  <a:gd name="T3" fmla="*/ 11 h 20"/>
                  <a:gd name="T4" fmla="*/ 0 w 13"/>
                  <a:gd name="T5" fmla="*/ 12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2"/>
                    </a:cubicBezTo>
                    <a:cubicBezTo>
                      <a:pt x="0" y="13"/>
                      <a:pt x="1"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1" name="Freeform 1136"/>
              <p:cNvSpPr>
                <a:spLocks/>
              </p:cNvSpPr>
              <p:nvPr/>
            </p:nvSpPr>
            <p:spPr bwMode="auto">
              <a:xfrm>
                <a:off x="6162" y="1098"/>
                <a:ext cx="13" cy="12"/>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7"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2" name="Freeform 1137"/>
              <p:cNvSpPr>
                <a:spLocks/>
              </p:cNvSpPr>
              <p:nvPr/>
            </p:nvSpPr>
            <p:spPr bwMode="auto">
              <a:xfrm>
                <a:off x="6162" y="1097"/>
                <a:ext cx="14" cy="15"/>
              </a:xfrm>
              <a:custGeom>
                <a:avLst/>
                <a:gdLst>
                  <a:gd name="T0" fmla="*/ 3 w 10"/>
                  <a:gd name="T1" fmla="*/ 10 h 11"/>
                  <a:gd name="T2" fmla="*/ 4 w 10"/>
                  <a:gd name="T3" fmla="*/ 11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1 h 11"/>
                  <a:gd name="T20" fmla="*/ 3 w 10"/>
                  <a:gd name="T21" fmla="*/ 10 h 11"/>
                  <a:gd name="T22" fmla="*/ 4 w 10"/>
                  <a:gd name="T23" fmla="*/ 10 h 11"/>
                  <a:gd name="T24" fmla="*/ 1 w 10"/>
                  <a:gd name="T25" fmla="*/ 8 h 11"/>
                  <a:gd name="T26" fmla="*/ 6 w 10"/>
                  <a:gd name="T27" fmla="*/ 2 h 11"/>
                  <a:gd name="T28" fmla="*/ 7 w 10"/>
                  <a:gd name="T29" fmla="*/ 1 h 11"/>
                  <a:gd name="T30" fmla="*/ 8 w 10"/>
                  <a:gd name="T31" fmla="*/ 2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1"/>
                      <a:pt x="4" y="11"/>
                      <a:pt x="4" y="11"/>
                    </a:cubicBezTo>
                    <a:cubicBezTo>
                      <a:pt x="7" y="7"/>
                      <a:pt x="9" y="4"/>
                      <a:pt x="9" y="4"/>
                    </a:cubicBezTo>
                    <a:cubicBezTo>
                      <a:pt x="10" y="4"/>
                      <a:pt x="10" y="3"/>
                      <a:pt x="10" y="3"/>
                    </a:cubicBezTo>
                    <a:cubicBezTo>
                      <a:pt x="10" y="2"/>
                      <a:pt x="9" y="2"/>
                      <a:pt x="9" y="1"/>
                    </a:cubicBezTo>
                    <a:cubicBezTo>
                      <a:pt x="8" y="1"/>
                      <a:pt x="8" y="0"/>
                      <a:pt x="7" y="0"/>
                    </a:cubicBezTo>
                    <a:cubicBezTo>
                      <a:pt x="7" y="0"/>
                      <a:pt x="6" y="1"/>
                      <a:pt x="6" y="1"/>
                    </a:cubicBezTo>
                    <a:cubicBezTo>
                      <a:pt x="0" y="8"/>
                      <a:pt x="0" y="8"/>
                      <a:pt x="0" y="8"/>
                    </a:cubicBezTo>
                    <a:cubicBezTo>
                      <a:pt x="3" y="11"/>
                      <a:pt x="3" y="11"/>
                      <a:pt x="3" y="11"/>
                    </a:cubicBezTo>
                    <a:cubicBezTo>
                      <a:pt x="4" y="11"/>
                      <a:pt x="4" y="11"/>
                      <a:pt x="4" y="11"/>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8" y="2"/>
                    </a:cubicBezTo>
                    <a:cubicBezTo>
                      <a:pt x="9" y="2"/>
                      <a:pt x="9" y="2"/>
                      <a:pt x="9" y="3"/>
                    </a:cubicBezTo>
                    <a:cubicBezTo>
                      <a:pt x="9" y="3"/>
                      <a:pt x="9" y="4"/>
                      <a:pt x="9" y="4"/>
                    </a:cubicBezTo>
                    <a:cubicBezTo>
                      <a:pt x="9" y="4"/>
                      <a:pt x="6" y="7"/>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3" name="Freeform 1138"/>
              <p:cNvSpPr>
                <a:spLocks/>
              </p:cNvSpPr>
              <p:nvPr/>
            </p:nvSpPr>
            <p:spPr bwMode="auto">
              <a:xfrm>
                <a:off x="6171" y="1097"/>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4" name="Oval 1139"/>
              <p:cNvSpPr>
                <a:spLocks noChangeArrowheads="1"/>
              </p:cNvSpPr>
              <p:nvPr/>
            </p:nvSpPr>
            <p:spPr bwMode="auto">
              <a:xfrm>
                <a:off x="6175" y="1190"/>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5" name="Freeform 1140"/>
              <p:cNvSpPr>
                <a:spLocks/>
              </p:cNvSpPr>
              <p:nvPr/>
            </p:nvSpPr>
            <p:spPr bwMode="auto">
              <a:xfrm>
                <a:off x="6168" y="1237"/>
                <a:ext cx="14" cy="50"/>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1"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6" name="Freeform 1141"/>
              <p:cNvSpPr>
                <a:spLocks/>
              </p:cNvSpPr>
              <p:nvPr/>
            </p:nvSpPr>
            <p:spPr bwMode="auto">
              <a:xfrm>
                <a:off x="6183" y="1240"/>
                <a:ext cx="12" cy="47"/>
              </a:xfrm>
              <a:custGeom>
                <a:avLst/>
                <a:gdLst>
                  <a:gd name="T0" fmla="*/ 11 w 12"/>
                  <a:gd name="T1" fmla="*/ 4 h 47"/>
                  <a:gd name="T2" fmla="*/ 0 w 12"/>
                  <a:gd name="T3" fmla="*/ 6 h 47"/>
                  <a:gd name="T4" fmla="*/ 3 w 12"/>
                  <a:gd name="T5" fmla="*/ 47 h 47"/>
                  <a:gd name="T6" fmla="*/ 12 w 12"/>
                  <a:gd name="T7" fmla="*/ 47 h 47"/>
                  <a:gd name="T8" fmla="*/ 11 w 12"/>
                  <a:gd name="T9" fmla="*/ 0 h 47"/>
                  <a:gd name="T10" fmla="*/ 11 w 12"/>
                  <a:gd name="T11" fmla="*/ 4 h 47"/>
                </a:gdLst>
                <a:ahLst/>
                <a:cxnLst>
                  <a:cxn ang="0">
                    <a:pos x="T0" y="T1"/>
                  </a:cxn>
                  <a:cxn ang="0">
                    <a:pos x="T2" y="T3"/>
                  </a:cxn>
                  <a:cxn ang="0">
                    <a:pos x="T4" y="T5"/>
                  </a:cxn>
                  <a:cxn ang="0">
                    <a:pos x="T6" y="T7"/>
                  </a:cxn>
                  <a:cxn ang="0">
                    <a:pos x="T8" y="T9"/>
                  </a:cxn>
                  <a:cxn ang="0">
                    <a:pos x="T10" y="T11"/>
                  </a:cxn>
                </a:cxnLst>
                <a:rect l="0" t="0" r="r" b="b"/>
                <a:pathLst>
                  <a:path w="12" h="47">
                    <a:moveTo>
                      <a:pt x="11" y="4"/>
                    </a:moveTo>
                    <a:lnTo>
                      <a:pt x="0" y="6"/>
                    </a:lnTo>
                    <a:lnTo>
                      <a:pt x="3" y="47"/>
                    </a:lnTo>
                    <a:lnTo>
                      <a:pt x="12" y="47"/>
                    </a:lnTo>
                    <a:lnTo>
                      <a:pt x="11"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7" name="Freeform 1142"/>
              <p:cNvSpPr>
                <a:spLocks/>
              </p:cNvSpPr>
              <p:nvPr/>
            </p:nvSpPr>
            <p:spPr bwMode="auto">
              <a:xfrm>
                <a:off x="6190" y="1207"/>
                <a:ext cx="18" cy="29"/>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8" name="Freeform 1143"/>
              <p:cNvSpPr>
                <a:spLocks/>
              </p:cNvSpPr>
              <p:nvPr/>
            </p:nvSpPr>
            <p:spPr bwMode="auto">
              <a:xfrm>
                <a:off x="6190" y="1207"/>
                <a:ext cx="12" cy="14"/>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9" name="Freeform 1144"/>
              <p:cNvSpPr>
                <a:spLocks/>
              </p:cNvSpPr>
              <p:nvPr/>
            </p:nvSpPr>
            <p:spPr bwMode="auto">
              <a:xfrm>
                <a:off x="6188" y="1207"/>
                <a:ext cx="15" cy="15"/>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0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6"/>
                      <a:pt x="2" y="4"/>
                      <a:pt x="2" y="4"/>
                    </a:cubicBezTo>
                    <a:cubicBezTo>
                      <a:pt x="1" y="3"/>
                      <a:pt x="1" y="3"/>
                      <a:pt x="1" y="3"/>
                    </a:cubicBezTo>
                    <a:cubicBezTo>
                      <a:pt x="1" y="2"/>
                      <a:pt x="1" y="2"/>
                      <a:pt x="2" y="1"/>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4" y="0"/>
                      <a:pt x="3" y="0"/>
                    </a:cubicBezTo>
                    <a:cubicBezTo>
                      <a:pt x="2" y="0"/>
                      <a:pt x="2" y="0"/>
                      <a:pt x="1" y="1"/>
                    </a:cubicBezTo>
                    <a:cubicBezTo>
                      <a:pt x="1" y="1"/>
                      <a:pt x="0" y="2"/>
                      <a:pt x="0" y="3"/>
                    </a:cubicBezTo>
                    <a:cubicBezTo>
                      <a:pt x="0" y="3"/>
                      <a:pt x="1" y="4"/>
                      <a:pt x="1" y="4"/>
                    </a:cubicBezTo>
                    <a:cubicBezTo>
                      <a:pt x="1" y="4"/>
                      <a:pt x="3" y="7"/>
                      <a:pt x="7" y="10"/>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0" name="Freeform 1145"/>
              <p:cNvSpPr>
                <a:spLocks/>
              </p:cNvSpPr>
              <p:nvPr/>
            </p:nvSpPr>
            <p:spPr bwMode="auto">
              <a:xfrm>
                <a:off x="6157" y="1207"/>
                <a:ext cx="18" cy="29"/>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1"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1" name="Freeform 1146"/>
              <p:cNvSpPr>
                <a:spLocks/>
              </p:cNvSpPr>
              <p:nvPr/>
            </p:nvSpPr>
            <p:spPr bwMode="auto">
              <a:xfrm>
                <a:off x="6162" y="1207"/>
                <a:ext cx="13"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7"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2" name="Freeform 1147"/>
              <p:cNvSpPr>
                <a:spLocks/>
              </p:cNvSpPr>
              <p:nvPr/>
            </p:nvSpPr>
            <p:spPr bwMode="auto">
              <a:xfrm>
                <a:off x="6162" y="1207"/>
                <a:ext cx="14" cy="15"/>
              </a:xfrm>
              <a:custGeom>
                <a:avLst/>
                <a:gdLst>
                  <a:gd name="T0" fmla="*/ 3 w 10"/>
                  <a:gd name="T1" fmla="*/ 10 h 11"/>
                  <a:gd name="T2" fmla="*/ 4 w 10"/>
                  <a:gd name="T3" fmla="*/ 10 h 11"/>
                  <a:gd name="T4" fmla="*/ 9 w 10"/>
                  <a:gd name="T5" fmla="*/ 4 h 11"/>
                  <a:gd name="T6" fmla="*/ 10 w 10"/>
                  <a:gd name="T7" fmla="*/ 3 h 11"/>
                  <a:gd name="T8" fmla="*/ 9 w 10"/>
                  <a:gd name="T9" fmla="*/ 1 h 11"/>
                  <a:gd name="T10" fmla="*/ 7 w 10"/>
                  <a:gd name="T11" fmla="*/ 0 h 11"/>
                  <a:gd name="T12" fmla="*/ 6 w 10"/>
                  <a:gd name="T13" fmla="*/ 1 h 11"/>
                  <a:gd name="T14" fmla="*/ 0 w 10"/>
                  <a:gd name="T15" fmla="*/ 8 h 11"/>
                  <a:gd name="T16" fmla="*/ 3 w 10"/>
                  <a:gd name="T17" fmla="*/ 11 h 11"/>
                  <a:gd name="T18" fmla="*/ 4 w 10"/>
                  <a:gd name="T19" fmla="*/ 10 h 11"/>
                  <a:gd name="T20" fmla="*/ 3 w 10"/>
                  <a:gd name="T21" fmla="*/ 10 h 11"/>
                  <a:gd name="T22" fmla="*/ 4 w 10"/>
                  <a:gd name="T23" fmla="*/ 10 h 11"/>
                  <a:gd name="T24" fmla="*/ 1 w 10"/>
                  <a:gd name="T25" fmla="*/ 8 h 11"/>
                  <a:gd name="T26" fmla="*/ 6 w 10"/>
                  <a:gd name="T27" fmla="*/ 2 h 11"/>
                  <a:gd name="T28" fmla="*/ 7 w 10"/>
                  <a:gd name="T29" fmla="*/ 1 h 11"/>
                  <a:gd name="T30" fmla="*/ 8 w 10"/>
                  <a:gd name="T31" fmla="*/ 1 h 11"/>
                  <a:gd name="T32" fmla="*/ 9 w 10"/>
                  <a:gd name="T33" fmla="*/ 3 h 11"/>
                  <a:gd name="T34" fmla="*/ 9 w 10"/>
                  <a:gd name="T35" fmla="*/ 4 h 11"/>
                  <a:gd name="T36" fmla="*/ 3 w 10"/>
                  <a:gd name="T37" fmla="*/ 10 h 11"/>
                  <a:gd name="T38" fmla="*/ 3 w 10"/>
                  <a:gd name="T39" fmla="*/ 10 h 11"/>
                  <a:gd name="T40" fmla="*/ 4 w 10"/>
                  <a:gd name="T41" fmla="*/ 10 h 11"/>
                  <a:gd name="T42" fmla="*/ 3 w 10"/>
                  <a:gd name="T4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3" y="10"/>
                    </a:moveTo>
                    <a:cubicBezTo>
                      <a:pt x="4" y="10"/>
                      <a:pt x="4" y="10"/>
                      <a:pt x="4" y="10"/>
                    </a:cubicBezTo>
                    <a:cubicBezTo>
                      <a:pt x="7" y="7"/>
                      <a:pt x="9" y="4"/>
                      <a:pt x="9" y="4"/>
                    </a:cubicBezTo>
                    <a:cubicBezTo>
                      <a:pt x="10" y="4"/>
                      <a:pt x="10" y="3"/>
                      <a:pt x="10" y="3"/>
                    </a:cubicBezTo>
                    <a:cubicBezTo>
                      <a:pt x="10" y="2"/>
                      <a:pt x="9" y="1"/>
                      <a:pt x="9" y="1"/>
                    </a:cubicBezTo>
                    <a:cubicBezTo>
                      <a:pt x="8" y="0"/>
                      <a:pt x="8" y="0"/>
                      <a:pt x="7" y="0"/>
                    </a:cubicBezTo>
                    <a:cubicBezTo>
                      <a:pt x="7" y="0"/>
                      <a:pt x="6" y="1"/>
                      <a:pt x="6" y="1"/>
                    </a:cubicBezTo>
                    <a:cubicBezTo>
                      <a:pt x="0" y="8"/>
                      <a:pt x="0" y="8"/>
                      <a:pt x="0" y="8"/>
                    </a:cubicBezTo>
                    <a:cubicBezTo>
                      <a:pt x="3" y="11"/>
                      <a:pt x="3" y="11"/>
                      <a:pt x="3" y="11"/>
                    </a:cubicBezTo>
                    <a:cubicBezTo>
                      <a:pt x="4" y="10"/>
                      <a:pt x="4" y="10"/>
                      <a:pt x="4" y="10"/>
                    </a:cubicBezTo>
                    <a:cubicBezTo>
                      <a:pt x="3" y="10"/>
                      <a:pt x="3" y="10"/>
                      <a:pt x="3" y="10"/>
                    </a:cubicBezTo>
                    <a:cubicBezTo>
                      <a:pt x="4" y="10"/>
                      <a:pt x="4" y="10"/>
                      <a:pt x="4" y="10"/>
                    </a:cubicBezTo>
                    <a:cubicBezTo>
                      <a:pt x="1" y="8"/>
                      <a:pt x="1" y="8"/>
                      <a:pt x="1" y="8"/>
                    </a:cubicBezTo>
                    <a:cubicBezTo>
                      <a:pt x="6" y="2"/>
                      <a:pt x="6" y="2"/>
                      <a:pt x="6" y="2"/>
                    </a:cubicBezTo>
                    <a:cubicBezTo>
                      <a:pt x="6" y="1"/>
                      <a:pt x="7" y="1"/>
                      <a:pt x="7" y="1"/>
                    </a:cubicBezTo>
                    <a:cubicBezTo>
                      <a:pt x="8" y="1"/>
                      <a:pt x="8" y="1"/>
                      <a:pt x="8" y="1"/>
                    </a:cubicBezTo>
                    <a:cubicBezTo>
                      <a:pt x="9" y="2"/>
                      <a:pt x="9" y="2"/>
                      <a:pt x="9" y="3"/>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3" name="Freeform 1148"/>
              <p:cNvSpPr>
                <a:spLocks/>
              </p:cNvSpPr>
              <p:nvPr/>
            </p:nvSpPr>
            <p:spPr bwMode="auto">
              <a:xfrm>
                <a:off x="6171" y="1207"/>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4" name="Oval 1149"/>
              <p:cNvSpPr>
                <a:spLocks noChangeArrowheads="1"/>
              </p:cNvSpPr>
              <p:nvPr/>
            </p:nvSpPr>
            <p:spPr bwMode="auto">
              <a:xfrm>
                <a:off x="6175" y="1300"/>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5" name="Freeform 1150"/>
              <p:cNvSpPr>
                <a:spLocks/>
              </p:cNvSpPr>
              <p:nvPr/>
            </p:nvSpPr>
            <p:spPr bwMode="auto">
              <a:xfrm>
                <a:off x="6168" y="1348"/>
                <a:ext cx="14" cy="49"/>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1"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6" name="Freeform 1151"/>
              <p:cNvSpPr>
                <a:spLocks/>
              </p:cNvSpPr>
              <p:nvPr/>
            </p:nvSpPr>
            <p:spPr bwMode="auto">
              <a:xfrm>
                <a:off x="6183" y="1350"/>
                <a:ext cx="12" cy="47"/>
              </a:xfrm>
              <a:custGeom>
                <a:avLst/>
                <a:gdLst>
                  <a:gd name="T0" fmla="*/ 11 w 12"/>
                  <a:gd name="T1" fmla="*/ 5 h 47"/>
                  <a:gd name="T2" fmla="*/ 0 w 12"/>
                  <a:gd name="T3" fmla="*/ 6 h 47"/>
                  <a:gd name="T4" fmla="*/ 3 w 12"/>
                  <a:gd name="T5" fmla="*/ 47 h 47"/>
                  <a:gd name="T6" fmla="*/ 12 w 12"/>
                  <a:gd name="T7" fmla="*/ 47 h 47"/>
                  <a:gd name="T8" fmla="*/ 11 w 12"/>
                  <a:gd name="T9" fmla="*/ 0 h 47"/>
                  <a:gd name="T10" fmla="*/ 11 w 12"/>
                  <a:gd name="T11" fmla="*/ 5 h 47"/>
                </a:gdLst>
                <a:ahLst/>
                <a:cxnLst>
                  <a:cxn ang="0">
                    <a:pos x="T0" y="T1"/>
                  </a:cxn>
                  <a:cxn ang="0">
                    <a:pos x="T2" y="T3"/>
                  </a:cxn>
                  <a:cxn ang="0">
                    <a:pos x="T4" y="T5"/>
                  </a:cxn>
                  <a:cxn ang="0">
                    <a:pos x="T6" y="T7"/>
                  </a:cxn>
                  <a:cxn ang="0">
                    <a:pos x="T8" y="T9"/>
                  </a:cxn>
                  <a:cxn ang="0">
                    <a:pos x="T10" y="T11"/>
                  </a:cxn>
                </a:cxnLst>
                <a:rect l="0" t="0" r="r" b="b"/>
                <a:pathLst>
                  <a:path w="12" h="47">
                    <a:moveTo>
                      <a:pt x="11" y="5"/>
                    </a:moveTo>
                    <a:lnTo>
                      <a:pt x="0" y="6"/>
                    </a:lnTo>
                    <a:lnTo>
                      <a:pt x="3" y="47"/>
                    </a:lnTo>
                    <a:lnTo>
                      <a:pt x="12" y="47"/>
                    </a:lnTo>
                    <a:lnTo>
                      <a:pt x="11" y="0"/>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7" name="Freeform 1152"/>
              <p:cNvSpPr>
                <a:spLocks/>
              </p:cNvSpPr>
              <p:nvPr/>
            </p:nvSpPr>
            <p:spPr bwMode="auto">
              <a:xfrm>
                <a:off x="6190" y="1318"/>
                <a:ext cx="18" cy="29"/>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8" name="Freeform 1153"/>
              <p:cNvSpPr>
                <a:spLocks/>
              </p:cNvSpPr>
              <p:nvPr/>
            </p:nvSpPr>
            <p:spPr bwMode="auto">
              <a:xfrm>
                <a:off x="6190" y="1318"/>
                <a:ext cx="12" cy="14"/>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9" name="Freeform 1154"/>
              <p:cNvSpPr>
                <a:spLocks/>
              </p:cNvSpPr>
              <p:nvPr/>
            </p:nvSpPr>
            <p:spPr bwMode="auto">
              <a:xfrm>
                <a:off x="6188" y="1318"/>
                <a:ext cx="15" cy="14"/>
              </a:xfrm>
              <a:custGeom>
                <a:avLst/>
                <a:gdLst>
                  <a:gd name="T0" fmla="*/ 7 w 11"/>
                  <a:gd name="T1" fmla="*/ 10 h 10"/>
                  <a:gd name="T2" fmla="*/ 7 w 11"/>
                  <a:gd name="T3" fmla="*/ 10 h 10"/>
                  <a:gd name="T4" fmla="*/ 2 w 11"/>
                  <a:gd name="T5" fmla="*/ 4 h 10"/>
                  <a:gd name="T6" fmla="*/ 1 w 11"/>
                  <a:gd name="T7" fmla="*/ 2 h 10"/>
                  <a:gd name="T8" fmla="*/ 2 w 11"/>
                  <a:gd name="T9" fmla="*/ 1 h 10"/>
                  <a:gd name="T10" fmla="*/ 3 w 11"/>
                  <a:gd name="T11" fmla="*/ 1 h 10"/>
                  <a:gd name="T12" fmla="*/ 4 w 11"/>
                  <a:gd name="T13" fmla="*/ 1 h 10"/>
                  <a:gd name="T14" fmla="*/ 10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2" y="4"/>
                      <a:pt x="2" y="4"/>
                    </a:cubicBezTo>
                    <a:cubicBezTo>
                      <a:pt x="1" y="3"/>
                      <a:pt x="1" y="3"/>
                      <a:pt x="1" y="2"/>
                    </a:cubicBezTo>
                    <a:cubicBezTo>
                      <a:pt x="1" y="2"/>
                      <a:pt x="1" y="1"/>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4" y="0"/>
                      <a:pt x="3" y="0"/>
                    </a:cubicBezTo>
                    <a:cubicBezTo>
                      <a:pt x="2" y="0"/>
                      <a:pt x="2" y="0"/>
                      <a:pt x="1" y="1"/>
                    </a:cubicBezTo>
                    <a:cubicBezTo>
                      <a:pt x="1" y="1"/>
                      <a:pt x="0" y="2"/>
                      <a:pt x="0" y="2"/>
                    </a:cubicBezTo>
                    <a:cubicBezTo>
                      <a:pt x="0" y="3"/>
                      <a:pt x="1" y="4"/>
                      <a:pt x="1" y="4"/>
                    </a:cubicBezTo>
                    <a:cubicBezTo>
                      <a:pt x="1" y="4"/>
                      <a:pt x="3" y="7"/>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0" name="Freeform 1155"/>
              <p:cNvSpPr>
                <a:spLocks/>
              </p:cNvSpPr>
              <p:nvPr/>
            </p:nvSpPr>
            <p:spPr bwMode="auto">
              <a:xfrm>
                <a:off x="6157" y="1318"/>
                <a:ext cx="18" cy="29"/>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1" y="14"/>
                      <a:pt x="1" y="14"/>
                    </a:cubicBezTo>
                    <a:cubicBezTo>
                      <a:pt x="10" y="20"/>
                      <a:pt x="10" y="20"/>
                      <a:pt x="10" y="20"/>
                    </a:cubicBezTo>
                    <a:cubicBezTo>
                      <a:pt x="11" y="21"/>
                      <a:pt x="12" y="20"/>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1" name="Freeform 1156"/>
              <p:cNvSpPr>
                <a:spLocks/>
              </p:cNvSpPr>
              <p:nvPr/>
            </p:nvSpPr>
            <p:spPr bwMode="auto">
              <a:xfrm>
                <a:off x="6162" y="1318"/>
                <a:ext cx="13" cy="14"/>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2"/>
                    </a:cubicBezTo>
                    <a:cubicBezTo>
                      <a:pt x="9" y="2"/>
                      <a:pt x="9" y="1"/>
                      <a:pt x="9" y="1"/>
                    </a:cubicBezTo>
                    <a:cubicBezTo>
                      <a:pt x="8" y="0"/>
                      <a:pt x="7"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2" name="Freeform 1157"/>
              <p:cNvSpPr>
                <a:spLocks/>
              </p:cNvSpPr>
              <p:nvPr/>
            </p:nvSpPr>
            <p:spPr bwMode="auto">
              <a:xfrm>
                <a:off x="6162" y="1318"/>
                <a:ext cx="14" cy="14"/>
              </a:xfrm>
              <a:custGeom>
                <a:avLst/>
                <a:gdLst>
                  <a:gd name="T0" fmla="*/ 3 w 10"/>
                  <a:gd name="T1" fmla="*/ 10 h 10"/>
                  <a:gd name="T2" fmla="*/ 4 w 10"/>
                  <a:gd name="T3" fmla="*/ 10 h 10"/>
                  <a:gd name="T4" fmla="*/ 9 w 10"/>
                  <a:gd name="T5" fmla="*/ 4 h 10"/>
                  <a:gd name="T6" fmla="*/ 10 w 10"/>
                  <a:gd name="T7" fmla="*/ 2 h 10"/>
                  <a:gd name="T8" fmla="*/ 9 w 10"/>
                  <a:gd name="T9" fmla="*/ 1 h 10"/>
                  <a:gd name="T10" fmla="*/ 7 w 10"/>
                  <a:gd name="T11" fmla="*/ 0 h 10"/>
                  <a:gd name="T12" fmla="*/ 6 w 10"/>
                  <a:gd name="T13" fmla="*/ 1 h 10"/>
                  <a:gd name="T14" fmla="*/ 0 w 10"/>
                  <a:gd name="T15" fmla="*/ 7 h 10"/>
                  <a:gd name="T16" fmla="*/ 3 w 10"/>
                  <a:gd name="T17" fmla="*/ 10 h 10"/>
                  <a:gd name="T18" fmla="*/ 4 w 10"/>
                  <a:gd name="T19" fmla="*/ 10 h 10"/>
                  <a:gd name="T20" fmla="*/ 3 w 10"/>
                  <a:gd name="T21" fmla="*/ 10 h 10"/>
                  <a:gd name="T22" fmla="*/ 4 w 10"/>
                  <a:gd name="T23" fmla="*/ 10 h 10"/>
                  <a:gd name="T24" fmla="*/ 1 w 10"/>
                  <a:gd name="T25" fmla="*/ 7 h 10"/>
                  <a:gd name="T26" fmla="*/ 6 w 10"/>
                  <a:gd name="T27" fmla="*/ 1 h 10"/>
                  <a:gd name="T28" fmla="*/ 7 w 10"/>
                  <a:gd name="T29" fmla="*/ 1 h 10"/>
                  <a:gd name="T30" fmla="*/ 8 w 10"/>
                  <a:gd name="T31" fmla="*/ 1 h 10"/>
                  <a:gd name="T32" fmla="*/ 9 w 10"/>
                  <a:gd name="T33" fmla="*/ 2 h 10"/>
                  <a:gd name="T34" fmla="*/ 9 w 10"/>
                  <a:gd name="T35" fmla="*/ 4 h 10"/>
                  <a:gd name="T36" fmla="*/ 3 w 10"/>
                  <a:gd name="T37" fmla="*/ 10 h 10"/>
                  <a:gd name="T38" fmla="*/ 3 w 10"/>
                  <a:gd name="T39" fmla="*/ 10 h 10"/>
                  <a:gd name="T40" fmla="*/ 4 w 10"/>
                  <a:gd name="T41" fmla="*/ 10 h 10"/>
                  <a:gd name="T42" fmla="*/ 3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3" y="10"/>
                    </a:moveTo>
                    <a:cubicBezTo>
                      <a:pt x="4" y="10"/>
                      <a:pt x="4" y="10"/>
                      <a:pt x="4" y="10"/>
                    </a:cubicBezTo>
                    <a:cubicBezTo>
                      <a:pt x="7" y="7"/>
                      <a:pt x="9" y="4"/>
                      <a:pt x="9" y="4"/>
                    </a:cubicBezTo>
                    <a:cubicBezTo>
                      <a:pt x="10" y="4"/>
                      <a:pt x="10" y="3"/>
                      <a:pt x="10" y="2"/>
                    </a:cubicBezTo>
                    <a:cubicBezTo>
                      <a:pt x="10" y="2"/>
                      <a:pt x="9" y="1"/>
                      <a:pt x="9" y="1"/>
                    </a:cubicBezTo>
                    <a:cubicBezTo>
                      <a:pt x="8" y="0"/>
                      <a:pt x="8" y="0"/>
                      <a:pt x="7" y="0"/>
                    </a:cubicBezTo>
                    <a:cubicBezTo>
                      <a:pt x="7" y="0"/>
                      <a:pt x="6" y="0"/>
                      <a:pt x="6" y="1"/>
                    </a:cubicBezTo>
                    <a:cubicBezTo>
                      <a:pt x="0" y="7"/>
                      <a:pt x="0" y="7"/>
                      <a:pt x="0" y="7"/>
                    </a:cubicBezTo>
                    <a:cubicBezTo>
                      <a:pt x="3" y="10"/>
                      <a:pt x="3" y="10"/>
                      <a:pt x="3" y="10"/>
                    </a:cubicBezTo>
                    <a:cubicBezTo>
                      <a:pt x="4" y="10"/>
                      <a:pt x="4" y="10"/>
                      <a:pt x="4" y="10"/>
                    </a:cubicBezTo>
                    <a:cubicBezTo>
                      <a:pt x="3" y="10"/>
                      <a:pt x="3" y="10"/>
                      <a:pt x="3" y="10"/>
                    </a:cubicBezTo>
                    <a:cubicBezTo>
                      <a:pt x="4" y="10"/>
                      <a:pt x="4" y="10"/>
                      <a:pt x="4" y="10"/>
                    </a:cubicBezTo>
                    <a:cubicBezTo>
                      <a:pt x="1" y="7"/>
                      <a:pt x="1" y="7"/>
                      <a:pt x="1" y="7"/>
                    </a:cubicBezTo>
                    <a:cubicBezTo>
                      <a:pt x="6" y="1"/>
                      <a:pt x="6" y="1"/>
                      <a:pt x="6" y="1"/>
                    </a:cubicBezTo>
                    <a:cubicBezTo>
                      <a:pt x="6" y="1"/>
                      <a:pt x="7" y="1"/>
                      <a:pt x="7" y="1"/>
                    </a:cubicBezTo>
                    <a:cubicBezTo>
                      <a:pt x="8" y="1"/>
                      <a:pt x="8" y="1"/>
                      <a:pt x="8" y="1"/>
                    </a:cubicBezTo>
                    <a:cubicBezTo>
                      <a:pt x="9" y="1"/>
                      <a:pt x="9" y="2"/>
                      <a:pt x="9" y="2"/>
                    </a:cubicBezTo>
                    <a:cubicBezTo>
                      <a:pt x="9" y="3"/>
                      <a:pt x="9" y="3"/>
                      <a:pt x="9" y="4"/>
                    </a:cubicBezTo>
                    <a:cubicBezTo>
                      <a:pt x="9" y="4"/>
                      <a:pt x="6" y="6"/>
                      <a:pt x="3" y="10"/>
                    </a:cubicBezTo>
                    <a:cubicBezTo>
                      <a:pt x="3" y="10"/>
                      <a:pt x="3" y="10"/>
                      <a:pt x="3" y="10"/>
                    </a:cubicBezTo>
                    <a:cubicBezTo>
                      <a:pt x="4" y="10"/>
                      <a:pt x="4" y="10"/>
                      <a:pt x="4" y="10"/>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3" name="Freeform 1158"/>
              <p:cNvSpPr>
                <a:spLocks/>
              </p:cNvSpPr>
              <p:nvPr/>
            </p:nvSpPr>
            <p:spPr bwMode="auto">
              <a:xfrm>
                <a:off x="6171" y="1318"/>
                <a:ext cx="23" cy="45"/>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2"/>
                      <a:pt x="8" y="5"/>
                      <a:pt x="8" y="5"/>
                    </a:cubicBezTo>
                    <a:cubicBezTo>
                      <a:pt x="8" y="5"/>
                      <a:pt x="6" y="2"/>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4" name="Oval 1159"/>
              <p:cNvSpPr>
                <a:spLocks noChangeArrowheads="1"/>
              </p:cNvSpPr>
              <p:nvPr/>
            </p:nvSpPr>
            <p:spPr bwMode="auto">
              <a:xfrm>
                <a:off x="6238" y="1079"/>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5" name="Freeform 1160"/>
              <p:cNvSpPr>
                <a:spLocks/>
              </p:cNvSpPr>
              <p:nvPr/>
            </p:nvSpPr>
            <p:spPr bwMode="auto">
              <a:xfrm>
                <a:off x="6232" y="1128"/>
                <a:ext cx="14" cy="48"/>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6" name="Freeform 1161"/>
              <p:cNvSpPr>
                <a:spLocks/>
              </p:cNvSpPr>
              <p:nvPr/>
            </p:nvSpPr>
            <p:spPr bwMode="auto">
              <a:xfrm>
                <a:off x="6247" y="1129"/>
                <a:ext cx="11" cy="47"/>
              </a:xfrm>
              <a:custGeom>
                <a:avLst/>
                <a:gdLst>
                  <a:gd name="T0" fmla="*/ 10 w 11"/>
                  <a:gd name="T1" fmla="*/ 6 h 47"/>
                  <a:gd name="T2" fmla="*/ 0 w 11"/>
                  <a:gd name="T3" fmla="*/ 7 h 47"/>
                  <a:gd name="T4" fmla="*/ 2 w 11"/>
                  <a:gd name="T5" fmla="*/ 47 h 47"/>
                  <a:gd name="T6" fmla="*/ 11 w 11"/>
                  <a:gd name="T7" fmla="*/ 47 h 47"/>
                  <a:gd name="T8" fmla="*/ 10 w 11"/>
                  <a:gd name="T9" fmla="*/ 0 h 47"/>
                  <a:gd name="T10" fmla="*/ 10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10" y="6"/>
                    </a:moveTo>
                    <a:lnTo>
                      <a:pt x="0" y="7"/>
                    </a:lnTo>
                    <a:lnTo>
                      <a:pt x="2" y="47"/>
                    </a:lnTo>
                    <a:lnTo>
                      <a:pt x="11" y="47"/>
                    </a:lnTo>
                    <a:lnTo>
                      <a:pt x="10"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7" name="Freeform 1162"/>
              <p:cNvSpPr>
                <a:spLocks/>
              </p:cNvSpPr>
              <p:nvPr/>
            </p:nvSpPr>
            <p:spPr bwMode="auto">
              <a:xfrm>
                <a:off x="6253" y="1098"/>
                <a:ext cx="19" cy="27"/>
              </a:xfrm>
              <a:custGeom>
                <a:avLst/>
                <a:gdLst>
                  <a:gd name="T0" fmla="*/ 4 w 14"/>
                  <a:gd name="T1" fmla="*/ 1 h 20"/>
                  <a:gd name="T2" fmla="*/ 13 w 14"/>
                  <a:gd name="T3" fmla="*/ 11 h 20"/>
                  <a:gd name="T4" fmla="*/ 14 w 14"/>
                  <a:gd name="T5" fmla="*/ 12 h 20"/>
                  <a:gd name="T6" fmla="*/ 13 w 14"/>
                  <a:gd name="T7" fmla="*/ 14 h 20"/>
                  <a:gd name="T8" fmla="*/ 4 w 14"/>
                  <a:gd name="T9" fmla="*/ 20 h 20"/>
                  <a:gd name="T10" fmla="*/ 1 w 14"/>
                  <a:gd name="T11" fmla="*/ 19 h 20"/>
                  <a:gd name="T12" fmla="*/ 1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4" y="12"/>
                    </a:cubicBezTo>
                    <a:cubicBezTo>
                      <a:pt x="13" y="13"/>
                      <a:pt x="13" y="14"/>
                      <a:pt x="13" y="14"/>
                    </a:cubicBezTo>
                    <a:cubicBezTo>
                      <a:pt x="4" y="20"/>
                      <a:pt x="4" y="20"/>
                      <a:pt x="4" y="20"/>
                    </a:cubicBezTo>
                    <a:cubicBezTo>
                      <a:pt x="3" y="20"/>
                      <a:pt x="1" y="20"/>
                      <a:pt x="1" y="19"/>
                    </a:cubicBezTo>
                    <a:cubicBezTo>
                      <a:pt x="1" y="19"/>
                      <a:pt x="1" y="18"/>
                      <a:pt x="1" y="18"/>
                    </a:cubicBezTo>
                    <a:cubicBezTo>
                      <a:pt x="0" y="17"/>
                      <a:pt x="1" y="17"/>
                      <a:pt x="1" y="16"/>
                    </a:cubicBezTo>
                    <a:cubicBezTo>
                      <a:pt x="1" y="16"/>
                      <a:pt x="6" y="13"/>
                      <a:pt x="8" y="12"/>
                    </a:cubicBezTo>
                    <a:cubicBezTo>
                      <a:pt x="6" y="9"/>
                      <a:pt x="1" y="3"/>
                      <a:pt x="1" y="3"/>
                    </a:cubicBezTo>
                    <a:cubicBezTo>
                      <a:pt x="0" y="3"/>
                      <a:pt x="0" y="2"/>
                      <a:pt x="0" y="2"/>
                    </a:cubicBezTo>
                    <a:cubicBezTo>
                      <a:pt x="0" y="1"/>
                      <a:pt x="1"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8" name="Freeform 1163"/>
              <p:cNvSpPr>
                <a:spLocks/>
              </p:cNvSpPr>
              <p:nvPr/>
            </p:nvSpPr>
            <p:spPr bwMode="auto">
              <a:xfrm>
                <a:off x="6253" y="1098"/>
                <a:ext cx="13" cy="12"/>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0" y="3"/>
                      <a:pt x="0" y="2"/>
                      <a:pt x="0" y="2"/>
                    </a:cubicBezTo>
                    <a:cubicBezTo>
                      <a:pt x="0" y="1"/>
                      <a:pt x="1"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9" name="Freeform 1164"/>
              <p:cNvSpPr>
                <a:spLocks/>
              </p:cNvSpPr>
              <p:nvPr/>
            </p:nvSpPr>
            <p:spPr bwMode="auto">
              <a:xfrm>
                <a:off x="6253" y="1097"/>
                <a:ext cx="13" cy="15"/>
              </a:xfrm>
              <a:custGeom>
                <a:avLst/>
                <a:gdLst>
                  <a:gd name="T0" fmla="*/ 6 w 10"/>
                  <a:gd name="T1" fmla="*/ 10 h 11"/>
                  <a:gd name="T2" fmla="*/ 7 w 10"/>
                  <a:gd name="T3" fmla="*/ 10 h 11"/>
                  <a:gd name="T4" fmla="*/ 1 w 10"/>
                  <a:gd name="T5" fmla="*/ 4 h 11"/>
                  <a:gd name="T6" fmla="*/ 1 w 10"/>
                  <a:gd name="T7" fmla="*/ 3 h 11"/>
                  <a:gd name="T8" fmla="*/ 1 w 10"/>
                  <a:gd name="T9" fmla="*/ 2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7"/>
                      <a:pt x="1" y="4"/>
                      <a:pt x="1" y="4"/>
                    </a:cubicBezTo>
                    <a:cubicBezTo>
                      <a:pt x="1" y="4"/>
                      <a:pt x="1" y="3"/>
                      <a:pt x="1" y="3"/>
                    </a:cubicBezTo>
                    <a:cubicBezTo>
                      <a:pt x="1" y="2"/>
                      <a:pt x="1" y="2"/>
                      <a:pt x="1" y="2"/>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2"/>
                      <a:pt x="0" y="2"/>
                      <a:pt x="0" y="3"/>
                    </a:cubicBezTo>
                    <a:cubicBezTo>
                      <a:pt x="0" y="3"/>
                      <a:pt x="0" y="4"/>
                      <a:pt x="1" y="4"/>
                    </a:cubicBezTo>
                    <a:cubicBezTo>
                      <a:pt x="1"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0" name="Freeform 1165"/>
              <p:cNvSpPr>
                <a:spLocks/>
              </p:cNvSpPr>
              <p:nvPr/>
            </p:nvSpPr>
            <p:spPr bwMode="auto">
              <a:xfrm>
                <a:off x="6220" y="1098"/>
                <a:ext cx="19" cy="27"/>
              </a:xfrm>
              <a:custGeom>
                <a:avLst/>
                <a:gdLst>
                  <a:gd name="T0" fmla="*/ 10 w 14"/>
                  <a:gd name="T1" fmla="*/ 1 h 20"/>
                  <a:gd name="T2" fmla="*/ 1 w 14"/>
                  <a:gd name="T3" fmla="*/ 11 h 20"/>
                  <a:gd name="T4" fmla="*/ 1 w 14"/>
                  <a:gd name="T5" fmla="*/ 12 h 20"/>
                  <a:gd name="T6" fmla="*/ 2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2"/>
                    </a:cubicBezTo>
                    <a:cubicBezTo>
                      <a:pt x="1" y="13"/>
                      <a:pt x="1" y="14"/>
                      <a:pt x="2" y="14"/>
                    </a:cubicBezTo>
                    <a:cubicBezTo>
                      <a:pt x="10" y="20"/>
                      <a:pt x="10" y="20"/>
                      <a:pt x="10" y="20"/>
                    </a:cubicBezTo>
                    <a:cubicBezTo>
                      <a:pt x="11" y="20"/>
                      <a:pt x="13" y="20"/>
                      <a:pt x="13" y="19"/>
                    </a:cubicBezTo>
                    <a:cubicBezTo>
                      <a:pt x="14"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1" name="Freeform 1166"/>
              <p:cNvSpPr>
                <a:spLocks/>
              </p:cNvSpPr>
              <p:nvPr/>
            </p:nvSpPr>
            <p:spPr bwMode="auto">
              <a:xfrm>
                <a:off x="6227" y="1098"/>
                <a:ext cx="12" cy="12"/>
              </a:xfrm>
              <a:custGeom>
                <a:avLst/>
                <a:gdLst>
                  <a:gd name="T0" fmla="*/ 3 w 9"/>
                  <a:gd name="T1" fmla="*/ 9 h 9"/>
                  <a:gd name="T2" fmla="*/ 8 w 9"/>
                  <a:gd name="T3" fmla="*/ 3 h 9"/>
                  <a:gd name="T4" fmla="*/ 9 w 9"/>
                  <a:gd name="T5" fmla="*/ 2 h 9"/>
                  <a:gd name="T6" fmla="*/ 8 w 9"/>
                  <a:gd name="T7" fmla="*/ 0 h 9"/>
                  <a:gd name="T8" fmla="*/ 5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8" y="3"/>
                      <a:pt x="8" y="3"/>
                    </a:cubicBezTo>
                    <a:cubicBezTo>
                      <a:pt x="9" y="3"/>
                      <a:pt x="9" y="2"/>
                      <a:pt x="9" y="2"/>
                    </a:cubicBezTo>
                    <a:cubicBezTo>
                      <a:pt x="9" y="1"/>
                      <a:pt x="9" y="1"/>
                      <a:pt x="8" y="0"/>
                    </a:cubicBezTo>
                    <a:cubicBezTo>
                      <a:pt x="7" y="0"/>
                      <a:pt x="6" y="0"/>
                      <a:pt x="5"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2" name="Freeform 1167"/>
              <p:cNvSpPr>
                <a:spLocks/>
              </p:cNvSpPr>
              <p:nvPr/>
            </p:nvSpPr>
            <p:spPr bwMode="auto">
              <a:xfrm>
                <a:off x="6225" y="1097"/>
                <a:ext cx="14" cy="15"/>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2 h 11"/>
                  <a:gd name="T32" fmla="*/ 9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2"/>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2"/>
                    </a:cubicBezTo>
                    <a:cubicBezTo>
                      <a:pt x="9" y="2"/>
                      <a:pt x="9" y="2"/>
                      <a:pt x="9" y="3"/>
                    </a:cubicBezTo>
                    <a:cubicBezTo>
                      <a:pt x="9" y="3"/>
                      <a:pt x="9"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3" name="Freeform 1168"/>
              <p:cNvSpPr>
                <a:spLocks/>
              </p:cNvSpPr>
              <p:nvPr/>
            </p:nvSpPr>
            <p:spPr bwMode="auto">
              <a:xfrm>
                <a:off x="6234" y="1097"/>
                <a:ext cx="24" cy="45"/>
              </a:xfrm>
              <a:custGeom>
                <a:avLst/>
                <a:gdLst>
                  <a:gd name="T0" fmla="*/ 0 w 18"/>
                  <a:gd name="T1" fmla="*/ 2 h 33"/>
                  <a:gd name="T2" fmla="*/ 1 w 18"/>
                  <a:gd name="T3" fmla="*/ 19 h 33"/>
                  <a:gd name="T4" fmla="*/ 1 w 18"/>
                  <a:gd name="T5" fmla="*/ 30 h 33"/>
                  <a:gd name="T6" fmla="*/ 2 w 18"/>
                  <a:gd name="T7" fmla="*/ 33 h 33"/>
                  <a:gd name="T8" fmla="*/ 18 w 18"/>
                  <a:gd name="T9" fmla="*/ 33 h 33"/>
                  <a:gd name="T10" fmla="*/ 17 w 18"/>
                  <a:gd name="T11" fmla="*/ 19 h 33"/>
                  <a:gd name="T12" fmla="*/ 17 w 18"/>
                  <a:gd name="T13" fmla="*/ 2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2"/>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4" name="Oval 1169"/>
              <p:cNvSpPr>
                <a:spLocks noChangeArrowheads="1"/>
              </p:cNvSpPr>
              <p:nvPr/>
            </p:nvSpPr>
            <p:spPr bwMode="auto">
              <a:xfrm>
                <a:off x="6238" y="1190"/>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5" name="Freeform 1170"/>
              <p:cNvSpPr>
                <a:spLocks/>
              </p:cNvSpPr>
              <p:nvPr/>
            </p:nvSpPr>
            <p:spPr bwMode="auto">
              <a:xfrm>
                <a:off x="6232" y="1237"/>
                <a:ext cx="14" cy="50"/>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6" name="Freeform 1171"/>
              <p:cNvSpPr>
                <a:spLocks/>
              </p:cNvSpPr>
              <p:nvPr/>
            </p:nvSpPr>
            <p:spPr bwMode="auto">
              <a:xfrm>
                <a:off x="6247" y="1240"/>
                <a:ext cx="11" cy="47"/>
              </a:xfrm>
              <a:custGeom>
                <a:avLst/>
                <a:gdLst>
                  <a:gd name="T0" fmla="*/ 10 w 11"/>
                  <a:gd name="T1" fmla="*/ 4 h 47"/>
                  <a:gd name="T2" fmla="*/ 0 w 11"/>
                  <a:gd name="T3" fmla="*/ 6 h 47"/>
                  <a:gd name="T4" fmla="*/ 2 w 11"/>
                  <a:gd name="T5" fmla="*/ 47 h 47"/>
                  <a:gd name="T6" fmla="*/ 11 w 11"/>
                  <a:gd name="T7" fmla="*/ 47 h 47"/>
                  <a:gd name="T8" fmla="*/ 10 w 11"/>
                  <a:gd name="T9" fmla="*/ 0 h 47"/>
                  <a:gd name="T10" fmla="*/ 10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10" y="4"/>
                    </a:moveTo>
                    <a:lnTo>
                      <a:pt x="0" y="6"/>
                    </a:lnTo>
                    <a:lnTo>
                      <a:pt x="2" y="47"/>
                    </a:lnTo>
                    <a:lnTo>
                      <a:pt x="11" y="47"/>
                    </a:lnTo>
                    <a:lnTo>
                      <a:pt x="10"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7" name="Freeform 1172"/>
              <p:cNvSpPr>
                <a:spLocks/>
              </p:cNvSpPr>
              <p:nvPr/>
            </p:nvSpPr>
            <p:spPr bwMode="auto">
              <a:xfrm>
                <a:off x="6253" y="1207"/>
                <a:ext cx="19" cy="29"/>
              </a:xfrm>
              <a:custGeom>
                <a:avLst/>
                <a:gdLst>
                  <a:gd name="T0" fmla="*/ 4 w 14"/>
                  <a:gd name="T1" fmla="*/ 1 h 21"/>
                  <a:gd name="T2" fmla="*/ 13 w 14"/>
                  <a:gd name="T3" fmla="*/ 12 h 21"/>
                  <a:gd name="T4" fmla="*/ 14 w 14"/>
                  <a:gd name="T5" fmla="*/ 13 h 21"/>
                  <a:gd name="T6" fmla="*/ 13 w 14"/>
                  <a:gd name="T7" fmla="*/ 15 h 21"/>
                  <a:gd name="T8" fmla="*/ 4 w 14"/>
                  <a:gd name="T9" fmla="*/ 20 h 21"/>
                  <a:gd name="T10" fmla="*/ 1 w 14"/>
                  <a:gd name="T11" fmla="*/ 20 h 21"/>
                  <a:gd name="T12" fmla="*/ 1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4" y="13"/>
                    </a:cubicBezTo>
                    <a:cubicBezTo>
                      <a:pt x="13" y="14"/>
                      <a:pt x="13" y="14"/>
                      <a:pt x="13" y="15"/>
                    </a:cubicBezTo>
                    <a:cubicBezTo>
                      <a:pt x="4" y="20"/>
                      <a:pt x="4" y="20"/>
                      <a:pt x="4" y="20"/>
                    </a:cubicBezTo>
                    <a:cubicBezTo>
                      <a:pt x="3" y="21"/>
                      <a:pt x="1" y="21"/>
                      <a:pt x="1" y="20"/>
                    </a:cubicBezTo>
                    <a:cubicBezTo>
                      <a:pt x="1" y="19"/>
                      <a:pt x="1" y="19"/>
                      <a:pt x="1" y="19"/>
                    </a:cubicBezTo>
                    <a:cubicBezTo>
                      <a:pt x="0" y="18"/>
                      <a:pt x="1" y="17"/>
                      <a:pt x="1" y="17"/>
                    </a:cubicBezTo>
                    <a:cubicBezTo>
                      <a:pt x="1" y="17"/>
                      <a:pt x="6" y="14"/>
                      <a:pt x="8" y="13"/>
                    </a:cubicBezTo>
                    <a:cubicBezTo>
                      <a:pt x="6" y="10"/>
                      <a:pt x="1" y="4"/>
                      <a:pt x="1" y="4"/>
                    </a:cubicBezTo>
                    <a:cubicBezTo>
                      <a:pt x="0" y="4"/>
                      <a:pt x="0" y="3"/>
                      <a:pt x="0" y="3"/>
                    </a:cubicBezTo>
                    <a:cubicBezTo>
                      <a:pt x="0" y="2"/>
                      <a:pt x="1"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8" name="Freeform 1173"/>
              <p:cNvSpPr>
                <a:spLocks/>
              </p:cNvSpPr>
              <p:nvPr/>
            </p:nvSpPr>
            <p:spPr bwMode="auto">
              <a:xfrm>
                <a:off x="6253" y="1207"/>
                <a:ext cx="13" cy="14"/>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4"/>
                      <a:pt x="0" y="3"/>
                      <a:pt x="0" y="3"/>
                    </a:cubicBezTo>
                    <a:cubicBezTo>
                      <a:pt x="0" y="2"/>
                      <a:pt x="1"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9" name="Freeform 1174"/>
              <p:cNvSpPr>
                <a:spLocks/>
              </p:cNvSpPr>
              <p:nvPr/>
            </p:nvSpPr>
            <p:spPr bwMode="auto">
              <a:xfrm>
                <a:off x="6253" y="1207"/>
                <a:ext cx="13" cy="15"/>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1 w 10"/>
                  <a:gd name="T37" fmla="*/ 4 h 11"/>
                  <a:gd name="T38" fmla="*/ 6 w 10"/>
                  <a:gd name="T39" fmla="*/ 10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6"/>
                      <a:pt x="1" y="4"/>
                      <a:pt x="1" y="4"/>
                    </a:cubicBezTo>
                    <a:cubicBezTo>
                      <a:pt x="1" y="3"/>
                      <a:pt x="1" y="3"/>
                      <a:pt x="1" y="3"/>
                    </a:cubicBezTo>
                    <a:cubicBezTo>
                      <a:pt x="1" y="2"/>
                      <a:pt x="1" y="2"/>
                      <a:pt x="1" y="1"/>
                    </a:cubicBezTo>
                    <a:cubicBezTo>
                      <a:pt x="2"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0"/>
                      <a:pt x="1" y="1"/>
                    </a:cubicBezTo>
                    <a:cubicBezTo>
                      <a:pt x="0" y="1"/>
                      <a:pt x="0" y="2"/>
                      <a:pt x="0" y="3"/>
                    </a:cubicBezTo>
                    <a:cubicBezTo>
                      <a:pt x="0" y="3"/>
                      <a:pt x="0" y="4"/>
                      <a:pt x="1" y="4"/>
                    </a:cubicBezTo>
                    <a:cubicBezTo>
                      <a:pt x="1" y="4"/>
                      <a:pt x="3" y="7"/>
                      <a:pt x="6" y="10"/>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0" name="Freeform 1175"/>
              <p:cNvSpPr>
                <a:spLocks/>
              </p:cNvSpPr>
              <p:nvPr/>
            </p:nvSpPr>
            <p:spPr bwMode="auto">
              <a:xfrm>
                <a:off x="6220" y="1207"/>
                <a:ext cx="19" cy="29"/>
              </a:xfrm>
              <a:custGeom>
                <a:avLst/>
                <a:gdLst>
                  <a:gd name="T0" fmla="*/ 10 w 14"/>
                  <a:gd name="T1" fmla="*/ 1 h 21"/>
                  <a:gd name="T2" fmla="*/ 1 w 14"/>
                  <a:gd name="T3" fmla="*/ 12 h 21"/>
                  <a:gd name="T4" fmla="*/ 1 w 14"/>
                  <a:gd name="T5" fmla="*/ 13 h 21"/>
                  <a:gd name="T6" fmla="*/ 2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1" y="13"/>
                    </a:cubicBezTo>
                    <a:cubicBezTo>
                      <a:pt x="1" y="14"/>
                      <a:pt x="1" y="14"/>
                      <a:pt x="2" y="15"/>
                    </a:cubicBezTo>
                    <a:cubicBezTo>
                      <a:pt x="10" y="20"/>
                      <a:pt x="10" y="20"/>
                      <a:pt x="10" y="20"/>
                    </a:cubicBezTo>
                    <a:cubicBezTo>
                      <a:pt x="11" y="21"/>
                      <a:pt x="13" y="21"/>
                      <a:pt x="13" y="20"/>
                    </a:cubicBezTo>
                    <a:cubicBezTo>
                      <a:pt x="14"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4"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1" name="Freeform 1176"/>
              <p:cNvSpPr>
                <a:spLocks/>
              </p:cNvSpPr>
              <p:nvPr/>
            </p:nvSpPr>
            <p:spPr bwMode="auto">
              <a:xfrm>
                <a:off x="6227" y="1207"/>
                <a:ext cx="12" cy="14"/>
              </a:xfrm>
              <a:custGeom>
                <a:avLst/>
                <a:gdLst>
                  <a:gd name="T0" fmla="*/ 3 w 9"/>
                  <a:gd name="T1" fmla="*/ 10 h 10"/>
                  <a:gd name="T2" fmla="*/ 8 w 9"/>
                  <a:gd name="T3" fmla="*/ 4 h 10"/>
                  <a:gd name="T4" fmla="*/ 9 w 9"/>
                  <a:gd name="T5" fmla="*/ 3 h 10"/>
                  <a:gd name="T6" fmla="*/ 8 w 9"/>
                  <a:gd name="T7" fmla="*/ 1 h 10"/>
                  <a:gd name="T8" fmla="*/ 5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4"/>
                      <a:pt x="9" y="3"/>
                      <a:pt x="9" y="3"/>
                    </a:cubicBezTo>
                    <a:cubicBezTo>
                      <a:pt x="9" y="2"/>
                      <a:pt x="9" y="2"/>
                      <a:pt x="8" y="1"/>
                    </a:cubicBezTo>
                    <a:cubicBezTo>
                      <a:pt x="7" y="0"/>
                      <a:pt x="6" y="0"/>
                      <a:pt x="5"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2" name="Freeform 1177"/>
              <p:cNvSpPr>
                <a:spLocks/>
              </p:cNvSpPr>
              <p:nvPr/>
            </p:nvSpPr>
            <p:spPr bwMode="auto">
              <a:xfrm>
                <a:off x="6225" y="1207"/>
                <a:ext cx="14" cy="15"/>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7 w 10"/>
                  <a:gd name="T27" fmla="*/ 2 h 11"/>
                  <a:gd name="T28" fmla="*/ 8 w 10"/>
                  <a:gd name="T29" fmla="*/ 1 h 11"/>
                  <a:gd name="T30" fmla="*/ 9 w 10"/>
                  <a:gd name="T31" fmla="*/ 1 h 11"/>
                  <a:gd name="T32" fmla="*/ 9 w 10"/>
                  <a:gd name="T33" fmla="*/ 3 h 11"/>
                  <a:gd name="T34" fmla="*/ 9 w 10"/>
                  <a:gd name="T35" fmla="*/ 4 h 11"/>
                  <a:gd name="T36" fmla="*/ 4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6"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7" y="2"/>
                      <a:pt x="7" y="2"/>
                      <a:pt x="7" y="2"/>
                    </a:cubicBezTo>
                    <a:cubicBezTo>
                      <a:pt x="7" y="1"/>
                      <a:pt x="7" y="1"/>
                      <a:pt x="8" y="1"/>
                    </a:cubicBezTo>
                    <a:cubicBezTo>
                      <a:pt x="8" y="1"/>
                      <a:pt x="9" y="1"/>
                      <a:pt x="9" y="1"/>
                    </a:cubicBezTo>
                    <a:cubicBezTo>
                      <a:pt x="9" y="2"/>
                      <a:pt x="9" y="2"/>
                      <a:pt x="9" y="3"/>
                    </a:cubicBezTo>
                    <a:cubicBezTo>
                      <a:pt x="9"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3" name="Freeform 1178"/>
              <p:cNvSpPr>
                <a:spLocks/>
              </p:cNvSpPr>
              <p:nvPr/>
            </p:nvSpPr>
            <p:spPr bwMode="auto">
              <a:xfrm>
                <a:off x="6234" y="1207"/>
                <a:ext cx="24" cy="45"/>
              </a:xfrm>
              <a:custGeom>
                <a:avLst/>
                <a:gdLst>
                  <a:gd name="T0" fmla="*/ 0 w 18"/>
                  <a:gd name="T1" fmla="*/ 1 h 33"/>
                  <a:gd name="T2" fmla="*/ 1 w 18"/>
                  <a:gd name="T3" fmla="*/ 19 h 33"/>
                  <a:gd name="T4" fmla="*/ 1 w 18"/>
                  <a:gd name="T5" fmla="*/ 30 h 33"/>
                  <a:gd name="T6" fmla="*/ 2 w 18"/>
                  <a:gd name="T7" fmla="*/ 33 h 33"/>
                  <a:gd name="T8" fmla="*/ 18 w 18"/>
                  <a:gd name="T9" fmla="*/ 33 h 33"/>
                  <a:gd name="T10" fmla="*/ 17 w 18"/>
                  <a:gd name="T11" fmla="*/ 19 h 33"/>
                  <a:gd name="T12" fmla="*/ 17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9"/>
                      <a:pt x="1" y="19"/>
                      <a:pt x="1" y="19"/>
                    </a:cubicBezTo>
                    <a:cubicBezTo>
                      <a:pt x="1" y="30"/>
                      <a:pt x="1" y="30"/>
                      <a:pt x="1" y="30"/>
                    </a:cubicBezTo>
                    <a:cubicBezTo>
                      <a:pt x="2" y="33"/>
                      <a:pt x="2" y="33"/>
                      <a:pt x="2" y="33"/>
                    </a:cubicBezTo>
                    <a:cubicBezTo>
                      <a:pt x="18" y="33"/>
                      <a:pt x="18" y="33"/>
                      <a:pt x="18"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4" name="Oval 1179"/>
              <p:cNvSpPr>
                <a:spLocks noChangeArrowheads="1"/>
              </p:cNvSpPr>
              <p:nvPr/>
            </p:nvSpPr>
            <p:spPr bwMode="auto">
              <a:xfrm>
                <a:off x="6238" y="1300"/>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5" name="Freeform 1180"/>
              <p:cNvSpPr>
                <a:spLocks/>
              </p:cNvSpPr>
              <p:nvPr/>
            </p:nvSpPr>
            <p:spPr bwMode="auto">
              <a:xfrm>
                <a:off x="6232" y="1348"/>
                <a:ext cx="14" cy="49"/>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6" name="Freeform 1181"/>
              <p:cNvSpPr>
                <a:spLocks/>
              </p:cNvSpPr>
              <p:nvPr/>
            </p:nvSpPr>
            <p:spPr bwMode="auto">
              <a:xfrm>
                <a:off x="6247" y="1350"/>
                <a:ext cx="11" cy="47"/>
              </a:xfrm>
              <a:custGeom>
                <a:avLst/>
                <a:gdLst>
                  <a:gd name="T0" fmla="*/ 10 w 11"/>
                  <a:gd name="T1" fmla="*/ 5 h 47"/>
                  <a:gd name="T2" fmla="*/ 0 w 11"/>
                  <a:gd name="T3" fmla="*/ 6 h 47"/>
                  <a:gd name="T4" fmla="*/ 2 w 11"/>
                  <a:gd name="T5" fmla="*/ 47 h 47"/>
                  <a:gd name="T6" fmla="*/ 11 w 11"/>
                  <a:gd name="T7" fmla="*/ 47 h 47"/>
                  <a:gd name="T8" fmla="*/ 10 w 11"/>
                  <a:gd name="T9" fmla="*/ 0 h 47"/>
                  <a:gd name="T10" fmla="*/ 10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10" y="5"/>
                    </a:moveTo>
                    <a:lnTo>
                      <a:pt x="0" y="6"/>
                    </a:lnTo>
                    <a:lnTo>
                      <a:pt x="2" y="47"/>
                    </a:lnTo>
                    <a:lnTo>
                      <a:pt x="11" y="47"/>
                    </a:lnTo>
                    <a:lnTo>
                      <a:pt x="10"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7" name="Freeform 1182"/>
              <p:cNvSpPr>
                <a:spLocks/>
              </p:cNvSpPr>
              <p:nvPr/>
            </p:nvSpPr>
            <p:spPr bwMode="auto">
              <a:xfrm>
                <a:off x="6253" y="1318"/>
                <a:ext cx="19" cy="29"/>
              </a:xfrm>
              <a:custGeom>
                <a:avLst/>
                <a:gdLst>
                  <a:gd name="T0" fmla="*/ 4 w 14"/>
                  <a:gd name="T1" fmla="*/ 1 h 21"/>
                  <a:gd name="T2" fmla="*/ 13 w 14"/>
                  <a:gd name="T3" fmla="*/ 11 h 21"/>
                  <a:gd name="T4" fmla="*/ 14 w 14"/>
                  <a:gd name="T5" fmla="*/ 13 h 21"/>
                  <a:gd name="T6" fmla="*/ 13 w 14"/>
                  <a:gd name="T7" fmla="*/ 14 h 21"/>
                  <a:gd name="T8" fmla="*/ 4 w 14"/>
                  <a:gd name="T9" fmla="*/ 20 h 21"/>
                  <a:gd name="T10" fmla="*/ 1 w 14"/>
                  <a:gd name="T11" fmla="*/ 20 h 21"/>
                  <a:gd name="T12" fmla="*/ 1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4" y="13"/>
                    </a:cubicBezTo>
                    <a:cubicBezTo>
                      <a:pt x="13" y="14"/>
                      <a:pt x="13" y="14"/>
                      <a:pt x="13" y="14"/>
                    </a:cubicBezTo>
                    <a:cubicBezTo>
                      <a:pt x="4" y="20"/>
                      <a:pt x="4" y="20"/>
                      <a:pt x="4" y="20"/>
                    </a:cubicBezTo>
                    <a:cubicBezTo>
                      <a:pt x="3" y="21"/>
                      <a:pt x="1" y="20"/>
                      <a:pt x="1" y="20"/>
                    </a:cubicBezTo>
                    <a:cubicBezTo>
                      <a:pt x="1" y="19"/>
                      <a:pt x="1" y="19"/>
                      <a:pt x="1" y="18"/>
                    </a:cubicBezTo>
                    <a:cubicBezTo>
                      <a:pt x="0" y="18"/>
                      <a:pt x="1" y="17"/>
                      <a:pt x="1" y="17"/>
                    </a:cubicBezTo>
                    <a:cubicBezTo>
                      <a:pt x="1" y="17"/>
                      <a:pt x="6" y="14"/>
                      <a:pt x="8" y="12"/>
                    </a:cubicBezTo>
                    <a:cubicBezTo>
                      <a:pt x="6" y="10"/>
                      <a:pt x="1" y="4"/>
                      <a:pt x="1" y="4"/>
                    </a:cubicBezTo>
                    <a:cubicBezTo>
                      <a:pt x="0" y="3"/>
                      <a:pt x="0" y="3"/>
                      <a:pt x="0" y="2"/>
                    </a:cubicBezTo>
                    <a:cubicBezTo>
                      <a:pt x="0" y="2"/>
                      <a:pt x="1"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8" name="Freeform 1183"/>
              <p:cNvSpPr>
                <a:spLocks/>
              </p:cNvSpPr>
              <p:nvPr/>
            </p:nvSpPr>
            <p:spPr bwMode="auto">
              <a:xfrm>
                <a:off x="6253" y="1318"/>
                <a:ext cx="13" cy="14"/>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3"/>
                      <a:pt x="0" y="3"/>
                      <a:pt x="0" y="2"/>
                    </a:cubicBezTo>
                    <a:cubicBezTo>
                      <a:pt x="0" y="2"/>
                      <a:pt x="1"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9" name="Freeform 1184"/>
              <p:cNvSpPr>
                <a:spLocks/>
              </p:cNvSpPr>
              <p:nvPr/>
            </p:nvSpPr>
            <p:spPr bwMode="auto">
              <a:xfrm>
                <a:off x="6253" y="1318"/>
                <a:ext cx="13" cy="14"/>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1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3" y="6"/>
                      <a:pt x="1" y="4"/>
                      <a:pt x="1" y="4"/>
                    </a:cubicBezTo>
                    <a:cubicBezTo>
                      <a:pt x="1" y="3"/>
                      <a:pt x="1" y="3"/>
                      <a:pt x="1" y="2"/>
                    </a:cubicBezTo>
                    <a:cubicBezTo>
                      <a:pt x="1" y="2"/>
                      <a:pt x="1" y="1"/>
                      <a:pt x="1" y="1"/>
                    </a:cubicBezTo>
                    <a:cubicBezTo>
                      <a:pt x="2"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1" y="4"/>
                    </a:cubicBezTo>
                    <a:cubicBezTo>
                      <a:pt x="1"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0" name="Freeform 1185"/>
              <p:cNvSpPr>
                <a:spLocks/>
              </p:cNvSpPr>
              <p:nvPr/>
            </p:nvSpPr>
            <p:spPr bwMode="auto">
              <a:xfrm>
                <a:off x="6220" y="1318"/>
                <a:ext cx="19" cy="29"/>
              </a:xfrm>
              <a:custGeom>
                <a:avLst/>
                <a:gdLst>
                  <a:gd name="T0" fmla="*/ 10 w 14"/>
                  <a:gd name="T1" fmla="*/ 1 h 21"/>
                  <a:gd name="T2" fmla="*/ 1 w 14"/>
                  <a:gd name="T3" fmla="*/ 11 h 21"/>
                  <a:gd name="T4" fmla="*/ 1 w 14"/>
                  <a:gd name="T5" fmla="*/ 13 h 21"/>
                  <a:gd name="T6" fmla="*/ 2 w 14"/>
                  <a:gd name="T7" fmla="*/ 14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2" y="14"/>
                    </a:cubicBezTo>
                    <a:cubicBezTo>
                      <a:pt x="10" y="20"/>
                      <a:pt x="10" y="20"/>
                      <a:pt x="10" y="20"/>
                    </a:cubicBezTo>
                    <a:cubicBezTo>
                      <a:pt x="11" y="21"/>
                      <a:pt x="13" y="20"/>
                      <a:pt x="13" y="20"/>
                    </a:cubicBezTo>
                    <a:cubicBezTo>
                      <a:pt x="14"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1" name="Freeform 1186"/>
              <p:cNvSpPr>
                <a:spLocks/>
              </p:cNvSpPr>
              <p:nvPr/>
            </p:nvSpPr>
            <p:spPr bwMode="auto">
              <a:xfrm>
                <a:off x="6227" y="1318"/>
                <a:ext cx="12" cy="14"/>
              </a:xfrm>
              <a:custGeom>
                <a:avLst/>
                <a:gdLst>
                  <a:gd name="T0" fmla="*/ 3 w 9"/>
                  <a:gd name="T1" fmla="*/ 10 h 10"/>
                  <a:gd name="T2" fmla="*/ 8 w 9"/>
                  <a:gd name="T3" fmla="*/ 4 h 10"/>
                  <a:gd name="T4" fmla="*/ 9 w 9"/>
                  <a:gd name="T5" fmla="*/ 2 h 10"/>
                  <a:gd name="T6" fmla="*/ 8 w 9"/>
                  <a:gd name="T7" fmla="*/ 1 h 10"/>
                  <a:gd name="T8" fmla="*/ 5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8" y="4"/>
                      <a:pt x="8" y="4"/>
                    </a:cubicBezTo>
                    <a:cubicBezTo>
                      <a:pt x="9" y="3"/>
                      <a:pt x="9" y="3"/>
                      <a:pt x="9" y="2"/>
                    </a:cubicBezTo>
                    <a:cubicBezTo>
                      <a:pt x="9" y="2"/>
                      <a:pt x="9" y="1"/>
                      <a:pt x="8" y="1"/>
                    </a:cubicBezTo>
                    <a:cubicBezTo>
                      <a:pt x="7" y="0"/>
                      <a:pt x="6" y="0"/>
                      <a:pt x="5"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2" name="Freeform 1187"/>
              <p:cNvSpPr>
                <a:spLocks/>
              </p:cNvSpPr>
              <p:nvPr/>
            </p:nvSpPr>
            <p:spPr bwMode="auto">
              <a:xfrm>
                <a:off x="6225" y="1318"/>
                <a:ext cx="14" cy="14"/>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7 w 10"/>
                  <a:gd name="T27" fmla="*/ 1 h 10"/>
                  <a:gd name="T28" fmla="*/ 8 w 10"/>
                  <a:gd name="T29" fmla="*/ 1 h 10"/>
                  <a:gd name="T30" fmla="*/ 9 w 10"/>
                  <a:gd name="T31" fmla="*/ 1 h 10"/>
                  <a:gd name="T32" fmla="*/ 9 w 10"/>
                  <a:gd name="T33" fmla="*/ 2 h 10"/>
                  <a:gd name="T34" fmla="*/ 9 w 10"/>
                  <a:gd name="T35" fmla="*/ 4 h 10"/>
                  <a:gd name="T36" fmla="*/ 4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7" y="1"/>
                      <a:pt x="8" y="1"/>
                    </a:cubicBezTo>
                    <a:cubicBezTo>
                      <a:pt x="8" y="1"/>
                      <a:pt x="9" y="1"/>
                      <a:pt x="9" y="1"/>
                    </a:cubicBezTo>
                    <a:cubicBezTo>
                      <a:pt x="9" y="1"/>
                      <a:pt x="9" y="2"/>
                      <a:pt x="9" y="2"/>
                    </a:cubicBezTo>
                    <a:cubicBezTo>
                      <a:pt x="9" y="3"/>
                      <a:pt x="9"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3" name="Freeform 1188"/>
              <p:cNvSpPr>
                <a:spLocks/>
              </p:cNvSpPr>
              <p:nvPr/>
            </p:nvSpPr>
            <p:spPr bwMode="auto">
              <a:xfrm>
                <a:off x="6234" y="1318"/>
                <a:ext cx="24" cy="45"/>
              </a:xfrm>
              <a:custGeom>
                <a:avLst/>
                <a:gdLst>
                  <a:gd name="T0" fmla="*/ 0 w 18"/>
                  <a:gd name="T1" fmla="*/ 1 h 33"/>
                  <a:gd name="T2" fmla="*/ 1 w 18"/>
                  <a:gd name="T3" fmla="*/ 18 h 33"/>
                  <a:gd name="T4" fmla="*/ 1 w 18"/>
                  <a:gd name="T5" fmla="*/ 30 h 33"/>
                  <a:gd name="T6" fmla="*/ 2 w 18"/>
                  <a:gd name="T7" fmla="*/ 33 h 33"/>
                  <a:gd name="T8" fmla="*/ 18 w 18"/>
                  <a:gd name="T9" fmla="*/ 33 h 33"/>
                  <a:gd name="T10" fmla="*/ 17 w 18"/>
                  <a:gd name="T11" fmla="*/ 18 h 33"/>
                  <a:gd name="T12" fmla="*/ 17 w 18"/>
                  <a:gd name="T13" fmla="*/ 1 h 33"/>
                  <a:gd name="T14" fmla="*/ 16 w 18"/>
                  <a:gd name="T15" fmla="*/ 0 h 33"/>
                  <a:gd name="T16" fmla="*/ 13 w 18"/>
                  <a:gd name="T17" fmla="*/ 0 h 33"/>
                  <a:gd name="T18" fmla="*/ 9 w 18"/>
                  <a:gd name="T19" fmla="*/ 5 h 33"/>
                  <a:gd name="T20" fmla="*/ 5 w 18"/>
                  <a:gd name="T21" fmla="*/ 0 h 33"/>
                  <a:gd name="T22" fmla="*/ 2 w 18"/>
                  <a:gd name="T23" fmla="*/ 0 h 33"/>
                  <a:gd name="T24" fmla="*/ 0 w 18"/>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3">
                    <a:moveTo>
                      <a:pt x="0" y="1"/>
                    </a:moveTo>
                    <a:cubicBezTo>
                      <a:pt x="1" y="18"/>
                      <a:pt x="1" y="18"/>
                      <a:pt x="1" y="18"/>
                    </a:cubicBezTo>
                    <a:cubicBezTo>
                      <a:pt x="1" y="30"/>
                      <a:pt x="1" y="30"/>
                      <a:pt x="1" y="30"/>
                    </a:cubicBezTo>
                    <a:cubicBezTo>
                      <a:pt x="2" y="33"/>
                      <a:pt x="2" y="33"/>
                      <a:pt x="2" y="33"/>
                    </a:cubicBezTo>
                    <a:cubicBezTo>
                      <a:pt x="18" y="33"/>
                      <a:pt x="18" y="33"/>
                      <a:pt x="18" y="33"/>
                    </a:cubicBezTo>
                    <a:cubicBezTo>
                      <a:pt x="17" y="18"/>
                      <a:pt x="17" y="18"/>
                      <a:pt x="17" y="18"/>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4" name="Oval 1189"/>
              <p:cNvSpPr>
                <a:spLocks noChangeArrowheads="1"/>
              </p:cNvSpPr>
              <p:nvPr/>
            </p:nvSpPr>
            <p:spPr bwMode="auto">
              <a:xfrm>
                <a:off x="6302" y="1079"/>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5" name="Freeform 1190"/>
              <p:cNvSpPr>
                <a:spLocks/>
              </p:cNvSpPr>
              <p:nvPr/>
            </p:nvSpPr>
            <p:spPr bwMode="auto">
              <a:xfrm>
                <a:off x="6295" y="1128"/>
                <a:ext cx="14" cy="48"/>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6" name="Freeform 1191"/>
              <p:cNvSpPr>
                <a:spLocks/>
              </p:cNvSpPr>
              <p:nvPr/>
            </p:nvSpPr>
            <p:spPr bwMode="auto">
              <a:xfrm>
                <a:off x="6310" y="1129"/>
                <a:ext cx="13" cy="47"/>
              </a:xfrm>
              <a:custGeom>
                <a:avLst/>
                <a:gdLst>
                  <a:gd name="T0" fmla="*/ 10 w 13"/>
                  <a:gd name="T1" fmla="*/ 6 h 47"/>
                  <a:gd name="T2" fmla="*/ 0 w 13"/>
                  <a:gd name="T3" fmla="*/ 7 h 47"/>
                  <a:gd name="T4" fmla="*/ 2 w 13"/>
                  <a:gd name="T5" fmla="*/ 47 h 47"/>
                  <a:gd name="T6" fmla="*/ 13 w 13"/>
                  <a:gd name="T7" fmla="*/ 47 h 47"/>
                  <a:gd name="T8" fmla="*/ 11 w 13"/>
                  <a:gd name="T9" fmla="*/ 0 h 47"/>
                  <a:gd name="T10" fmla="*/ 10 w 13"/>
                  <a:gd name="T11" fmla="*/ 6 h 47"/>
                </a:gdLst>
                <a:ahLst/>
                <a:cxnLst>
                  <a:cxn ang="0">
                    <a:pos x="T0" y="T1"/>
                  </a:cxn>
                  <a:cxn ang="0">
                    <a:pos x="T2" y="T3"/>
                  </a:cxn>
                  <a:cxn ang="0">
                    <a:pos x="T4" y="T5"/>
                  </a:cxn>
                  <a:cxn ang="0">
                    <a:pos x="T6" y="T7"/>
                  </a:cxn>
                  <a:cxn ang="0">
                    <a:pos x="T8" y="T9"/>
                  </a:cxn>
                  <a:cxn ang="0">
                    <a:pos x="T10" y="T11"/>
                  </a:cxn>
                </a:cxnLst>
                <a:rect l="0" t="0" r="r" b="b"/>
                <a:pathLst>
                  <a:path w="13" h="47">
                    <a:moveTo>
                      <a:pt x="10" y="6"/>
                    </a:moveTo>
                    <a:lnTo>
                      <a:pt x="0" y="7"/>
                    </a:lnTo>
                    <a:lnTo>
                      <a:pt x="2" y="47"/>
                    </a:lnTo>
                    <a:lnTo>
                      <a:pt x="13" y="47"/>
                    </a:lnTo>
                    <a:lnTo>
                      <a:pt x="11" y="0"/>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7" name="Freeform 1192"/>
              <p:cNvSpPr>
                <a:spLocks/>
              </p:cNvSpPr>
              <p:nvPr/>
            </p:nvSpPr>
            <p:spPr bwMode="auto">
              <a:xfrm>
                <a:off x="6317" y="1098"/>
                <a:ext cx="18" cy="27"/>
              </a:xfrm>
              <a:custGeom>
                <a:avLst/>
                <a:gdLst>
                  <a:gd name="T0" fmla="*/ 3 w 13"/>
                  <a:gd name="T1" fmla="*/ 1 h 20"/>
                  <a:gd name="T2" fmla="*/ 13 w 13"/>
                  <a:gd name="T3" fmla="*/ 11 h 20"/>
                  <a:gd name="T4" fmla="*/ 13 w 13"/>
                  <a:gd name="T5" fmla="*/ 12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3" y="11"/>
                      <a:pt x="13" y="11"/>
                      <a:pt x="13" y="11"/>
                    </a:cubicBezTo>
                    <a:cubicBezTo>
                      <a:pt x="13" y="11"/>
                      <a:pt x="13" y="12"/>
                      <a:pt x="13" y="12"/>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8" name="Freeform 1193"/>
              <p:cNvSpPr>
                <a:spLocks/>
              </p:cNvSpPr>
              <p:nvPr/>
            </p:nvSpPr>
            <p:spPr bwMode="auto">
              <a:xfrm>
                <a:off x="6317" y="1098"/>
                <a:ext cx="12" cy="12"/>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9" name="Freeform 1194"/>
              <p:cNvSpPr>
                <a:spLocks/>
              </p:cNvSpPr>
              <p:nvPr/>
            </p:nvSpPr>
            <p:spPr bwMode="auto">
              <a:xfrm>
                <a:off x="6316" y="1097"/>
                <a:ext cx="15" cy="15"/>
              </a:xfrm>
              <a:custGeom>
                <a:avLst/>
                <a:gdLst>
                  <a:gd name="T0" fmla="*/ 7 w 11"/>
                  <a:gd name="T1" fmla="*/ 10 h 11"/>
                  <a:gd name="T2" fmla="*/ 7 w 11"/>
                  <a:gd name="T3" fmla="*/ 10 h 11"/>
                  <a:gd name="T4" fmla="*/ 2 w 11"/>
                  <a:gd name="T5" fmla="*/ 4 h 11"/>
                  <a:gd name="T6" fmla="*/ 1 w 11"/>
                  <a:gd name="T7" fmla="*/ 3 h 11"/>
                  <a:gd name="T8" fmla="*/ 2 w 11"/>
                  <a:gd name="T9" fmla="*/ 2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2" y="4"/>
                      <a:pt x="2" y="4"/>
                    </a:cubicBezTo>
                    <a:cubicBezTo>
                      <a:pt x="1" y="4"/>
                      <a:pt x="1" y="3"/>
                      <a:pt x="1" y="3"/>
                    </a:cubicBezTo>
                    <a:cubicBezTo>
                      <a:pt x="1" y="2"/>
                      <a:pt x="1" y="2"/>
                      <a:pt x="2" y="2"/>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1"/>
                      <a:pt x="1" y="1"/>
                    </a:cubicBezTo>
                    <a:cubicBezTo>
                      <a:pt x="1" y="2"/>
                      <a:pt x="0" y="2"/>
                      <a:pt x="0" y="3"/>
                    </a:cubicBezTo>
                    <a:cubicBezTo>
                      <a:pt x="0" y="3"/>
                      <a:pt x="1" y="4"/>
                      <a:pt x="1" y="4"/>
                    </a:cubicBezTo>
                    <a:cubicBezTo>
                      <a:pt x="1" y="4"/>
                      <a:pt x="3" y="7"/>
                      <a:pt x="7"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0" name="Freeform 1195"/>
              <p:cNvSpPr>
                <a:spLocks/>
              </p:cNvSpPr>
              <p:nvPr/>
            </p:nvSpPr>
            <p:spPr bwMode="auto">
              <a:xfrm>
                <a:off x="6284" y="1098"/>
                <a:ext cx="18" cy="27"/>
              </a:xfrm>
              <a:custGeom>
                <a:avLst/>
                <a:gdLst>
                  <a:gd name="T0" fmla="*/ 10 w 13"/>
                  <a:gd name="T1" fmla="*/ 1 h 20"/>
                  <a:gd name="T2" fmla="*/ 1 w 13"/>
                  <a:gd name="T3" fmla="*/ 11 h 20"/>
                  <a:gd name="T4" fmla="*/ 0 w 13"/>
                  <a:gd name="T5" fmla="*/ 12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1" y="11"/>
                      <a:pt x="1" y="11"/>
                      <a:pt x="1" y="11"/>
                    </a:cubicBezTo>
                    <a:cubicBezTo>
                      <a:pt x="0" y="11"/>
                      <a:pt x="0" y="12"/>
                      <a:pt x="0" y="12"/>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1" name="Freeform 1196"/>
              <p:cNvSpPr>
                <a:spLocks/>
              </p:cNvSpPr>
              <p:nvPr/>
            </p:nvSpPr>
            <p:spPr bwMode="auto">
              <a:xfrm>
                <a:off x="6290" y="1098"/>
                <a:ext cx="12" cy="12"/>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2" name="Freeform 1197"/>
              <p:cNvSpPr>
                <a:spLocks/>
              </p:cNvSpPr>
              <p:nvPr/>
            </p:nvSpPr>
            <p:spPr bwMode="auto">
              <a:xfrm>
                <a:off x="6288" y="1097"/>
                <a:ext cx="15" cy="15"/>
              </a:xfrm>
              <a:custGeom>
                <a:avLst/>
                <a:gdLst>
                  <a:gd name="T0" fmla="*/ 4 w 11"/>
                  <a:gd name="T1" fmla="*/ 10 h 11"/>
                  <a:gd name="T2" fmla="*/ 5 w 11"/>
                  <a:gd name="T3" fmla="*/ 11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5 w 11"/>
                  <a:gd name="T19" fmla="*/ 11 h 11"/>
                  <a:gd name="T20" fmla="*/ 4 w 11"/>
                  <a:gd name="T21" fmla="*/ 10 h 11"/>
                  <a:gd name="T22" fmla="*/ 4 w 11"/>
                  <a:gd name="T23" fmla="*/ 10 h 11"/>
                  <a:gd name="T24" fmla="*/ 2 w 11"/>
                  <a:gd name="T25" fmla="*/ 8 h 11"/>
                  <a:gd name="T26" fmla="*/ 7 w 11"/>
                  <a:gd name="T27" fmla="*/ 2 h 11"/>
                  <a:gd name="T28" fmla="*/ 8 w 11"/>
                  <a:gd name="T29" fmla="*/ 1 h 11"/>
                  <a:gd name="T30" fmla="*/ 9 w 11"/>
                  <a:gd name="T31" fmla="*/ 2 h 11"/>
                  <a:gd name="T32" fmla="*/ 10 w 11"/>
                  <a:gd name="T33" fmla="*/ 3 h 11"/>
                  <a:gd name="T34" fmla="*/ 10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5" y="11"/>
                      <a:pt x="5" y="11"/>
                      <a:pt x="5" y="11"/>
                    </a:cubicBezTo>
                    <a:cubicBezTo>
                      <a:pt x="8" y="7"/>
                      <a:pt x="10" y="4"/>
                      <a:pt x="10" y="4"/>
                    </a:cubicBezTo>
                    <a:cubicBezTo>
                      <a:pt x="10" y="4"/>
                      <a:pt x="11" y="3"/>
                      <a:pt x="11" y="3"/>
                    </a:cubicBezTo>
                    <a:cubicBezTo>
                      <a:pt x="11" y="2"/>
                      <a:pt x="10" y="2"/>
                      <a:pt x="10" y="1"/>
                    </a:cubicBezTo>
                    <a:cubicBezTo>
                      <a:pt x="9" y="1"/>
                      <a:pt x="9" y="0"/>
                      <a:pt x="8" y="0"/>
                    </a:cubicBezTo>
                    <a:cubicBezTo>
                      <a:pt x="8" y="0"/>
                      <a:pt x="7" y="1"/>
                      <a:pt x="6" y="1"/>
                    </a:cubicBezTo>
                    <a:cubicBezTo>
                      <a:pt x="0" y="8"/>
                      <a:pt x="0" y="8"/>
                      <a:pt x="0" y="8"/>
                    </a:cubicBezTo>
                    <a:cubicBezTo>
                      <a:pt x="4" y="11"/>
                      <a:pt x="4" y="11"/>
                      <a:pt x="4" y="11"/>
                    </a:cubicBezTo>
                    <a:cubicBezTo>
                      <a:pt x="5" y="11"/>
                      <a:pt x="5" y="11"/>
                      <a:pt x="5" y="11"/>
                    </a:cubicBezTo>
                    <a:cubicBezTo>
                      <a:pt x="4" y="10"/>
                      <a:pt x="4" y="10"/>
                      <a:pt x="4" y="10"/>
                    </a:cubicBezTo>
                    <a:cubicBezTo>
                      <a:pt x="4" y="10"/>
                      <a:pt x="4" y="10"/>
                      <a:pt x="4" y="10"/>
                    </a:cubicBezTo>
                    <a:cubicBezTo>
                      <a:pt x="2" y="8"/>
                      <a:pt x="2" y="8"/>
                      <a:pt x="2" y="8"/>
                    </a:cubicBezTo>
                    <a:cubicBezTo>
                      <a:pt x="7" y="2"/>
                      <a:pt x="7" y="2"/>
                      <a:pt x="7" y="2"/>
                    </a:cubicBezTo>
                    <a:cubicBezTo>
                      <a:pt x="7" y="1"/>
                      <a:pt x="8" y="1"/>
                      <a:pt x="8" y="1"/>
                    </a:cubicBezTo>
                    <a:cubicBezTo>
                      <a:pt x="9" y="1"/>
                      <a:pt x="9" y="1"/>
                      <a:pt x="9" y="2"/>
                    </a:cubicBezTo>
                    <a:cubicBezTo>
                      <a:pt x="10" y="2"/>
                      <a:pt x="10" y="2"/>
                      <a:pt x="10" y="3"/>
                    </a:cubicBezTo>
                    <a:cubicBezTo>
                      <a:pt x="10" y="3"/>
                      <a:pt x="10" y="4"/>
                      <a:pt x="10" y="4"/>
                    </a:cubicBezTo>
                    <a:cubicBezTo>
                      <a:pt x="10"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3" name="Freeform 1198"/>
              <p:cNvSpPr>
                <a:spLocks/>
              </p:cNvSpPr>
              <p:nvPr/>
            </p:nvSpPr>
            <p:spPr bwMode="auto">
              <a:xfrm>
                <a:off x="6298" y="1097"/>
                <a:ext cx="23" cy="45"/>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4" name="Oval 1199"/>
              <p:cNvSpPr>
                <a:spLocks noChangeArrowheads="1"/>
              </p:cNvSpPr>
              <p:nvPr/>
            </p:nvSpPr>
            <p:spPr bwMode="auto">
              <a:xfrm>
                <a:off x="6302" y="1190"/>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5" name="Freeform 1200"/>
              <p:cNvSpPr>
                <a:spLocks/>
              </p:cNvSpPr>
              <p:nvPr/>
            </p:nvSpPr>
            <p:spPr bwMode="auto">
              <a:xfrm>
                <a:off x="6295" y="1237"/>
                <a:ext cx="14" cy="50"/>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6" name="Freeform 1201"/>
              <p:cNvSpPr>
                <a:spLocks/>
              </p:cNvSpPr>
              <p:nvPr/>
            </p:nvSpPr>
            <p:spPr bwMode="auto">
              <a:xfrm>
                <a:off x="6310" y="1240"/>
                <a:ext cx="13" cy="47"/>
              </a:xfrm>
              <a:custGeom>
                <a:avLst/>
                <a:gdLst>
                  <a:gd name="T0" fmla="*/ 10 w 13"/>
                  <a:gd name="T1" fmla="*/ 4 h 47"/>
                  <a:gd name="T2" fmla="*/ 0 w 13"/>
                  <a:gd name="T3" fmla="*/ 6 h 47"/>
                  <a:gd name="T4" fmla="*/ 2 w 13"/>
                  <a:gd name="T5" fmla="*/ 47 h 47"/>
                  <a:gd name="T6" fmla="*/ 13 w 13"/>
                  <a:gd name="T7" fmla="*/ 47 h 47"/>
                  <a:gd name="T8" fmla="*/ 11 w 13"/>
                  <a:gd name="T9" fmla="*/ 0 h 47"/>
                  <a:gd name="T10" fmla="*/ 10 w 13"/>
                  <a:gd name="T11" fmla="*/ 4 h 47"/>
                </a:gdLst>
                <a:ahLst/>
                <a:cxnLst>
                  <a:cxn ang="0">
                    <a:pos x="T0" y="T1"/>
                  </a:cxn>
                  <a:cxn ang="0">
                    <a:pos x="T2" y="T3"/>
                  </a:cxn>
                  <a:cxn ang="0">
                    <a:pos x="T4" y="T5"/>
                  </a:cxn>
                  <a:cxn ang="0">
                    <a:pos x="T6" y="T7"/>
                  </a:cxn>
                  <a:cxn ang="0">
                    <a:pos x="T8" y="T9"/>
                  </a:cxn>
                  <a:cxn ang="0">
                    <a:pos x="T10" y="T11"/>
                  </a:cxn>
                </a:cxnLst>
                <a:rect l="0" t="0" r="r" b="b"/>
                <a:pathLst>
                  <a:path w="13" h="47">
                    <a:moveTo>
                      <a:pt x="10" y="4"/>
                    </a:moveTo>
                    <a:lnTo>
                      <a:pt x="0" y="6"/>
                    </a:lnTo>
                    <a:lnTo>
                      <a:pt x="2" y="47"/>
                    </a:lnTo>
                    <a:lnTo>
                      <a:pt x="13" y="47"/>
                    </a:lnTo>
                    <a:lnTo>
                      <a:pt x="11" y="0"/>
                    </a:lnTo>
                    <a:lnTo>
                      <a:pt x="1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7" name="Freeform 1202"/>
              <p:cNvSpPr>
                <a:spLocks/>
              </p:cNvSpPr>
              <p:nvPr/>
            </p:nvSpPr>
            <p:spPr bwMode="auto">
              <a:xfrm>
                <a:off x="6317" y="1207"/>
                <a:ext cx="18" cy="29"/>
              </a:xfrm>
              <a:custGeom>
                <a:avLst/>
                <a:gdLst>
                  <a:gd name="T0" fmla="*/ 3 w 13"/>
                  <a:gd name="T1" fmla="*/ 1 h 21"/>
                  <a:gd name="T2" fmla="*/ 13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2"/>
                      <a:pt x="13" y="12"/>
                      <a:pt x="13"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8" name="Freeform 1203"/>
              <p:cNvSpPr>
                <a:spLocks/>
              </p:cNvSpPr>
              <p:nvPr/>
            </p:nvSpPr>
            <p:spPr bwMode="auto">
              <a:xfrm>
                <a:off x="6317" y="1207"/>
                <a:ext cx="12" cy="14"/>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9" name="Freeform 1204"/>
              <p:cNvSpPr>
                <a:spLocks/>
              </p:cNvSpPr>
              <p:nvPr/>
            </p:nvSpPr>
            <p:spPr bwMode="auto">
              <a:xfrm>
                <a:off x="6316" y="1207"/>
                <a:ext cx="15" cy="15"/>
              </a:xfrm>
              <a:custGeom>
                <a:avLst/>
                <a:gdLst>
                  <a:gd name="T0" fmla="*/ 7 w 11"/>
                  <a:gd name="T1" fmla="*/ 10 h 11"/>
                  <a:gd name="T2" fmla="*/ 7 w 11"/>
                  <a:gd name="T3" fmla="*/ 10 h 11"/>
                  <a:gd name="T4" fmla="*/ 2 w 11"/>
                  <a:gd name="T5" fmla="*/ 4 h 11"/>
                  <a:gd name="T6" fmla="*/ 1 w 11"/>
                  <a:gd name="T7" fmla="*/ 3 h 11"/>
                  <a:gd name="T8" fmla="*/ 2 w 11"/>
                  <a:gd name="T9" fmla="*/ 1 h 11"/>
                  <a:gd name="T10" fmla="*/ 3 w 11"/>
                  <a:gd name="T11" fmla="*/ 1 h 11"/>
                  <a:gd name="T12" fmla="*/ 4 w 11"/>
                  <a:gd name="T13" fmla="*/ 2 h 11"/>
                  <a:gd name="T14" fmla="*/ 10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7 w 11"/>
                  <a:gd name="T39" fmla="*/ 10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6"/>
                      <a:pt x="2" y="4"/>
                      <a:pt x="2" y="4"/>
                    </a:cubicBezTo>
                    <a:cubicBezTo>
                      <a:pt x="1" y="3"/>
                      <a:pt x="1" y="3"/>
                      <a:pt x="1" y="3"/>
                    </a:cubicBezTo>
                    <a:cubicBezTo>
                      <a:pt x="1" y="2"/>
                      <a:pt x="1" y="2"/>
                      <a:pt x="2" y="1"/>
                    </a:cubicBezTo>
                    <a:cubicBezTo>
                      <a:pt x="2" y="1"/>
                      <a:pt x="2" y="1"/>
                      <a:pt x="3" y="1"/>
                    </a:cubicBezTo>
                    <a:cubicBezTo>
                      <a:pt x="3" y="1"/>
                      <a:pt x="4" y="1"/>
                      <a:pt x="4" y="2"/>
                    </a:cubicBezTo>
                    <a:cubicBezTo>
                      <a:pt x="10" y="8"/>
                      <a:pt x="10" y="8"/>
                      <a:pt x="10"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0"/>
                      <a:pt x="1" y="1"/>
                    </a:cubicBezTo>
                    <a:cubicBezTo>
                      <a:pt x="1" y="1"/>
                      <a:pt x="0" y="2"/>
                      <a:pt x="0" y="3"/>
                    </a:cubicBezTo>
                    <a:cubicBezTo>
                      <a:pt x="0" y="3"/>
                      <a:pt x="1" y="4"/>
                      <a:pt x="1" y="4"/>
                    </a:cubicBezTo>
                    <a:cubicBezTo>
                      <a:pt x="1" y="4"/>
                      <a:pt x="3" y="7"/>
                      <a:pt x="7" y="10"/>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0" name="Freeform 1205"/>
              <p:cNvSpPr>
                <a:spLocks/>
              </p:cNvSpPr>
              <p:nvPr/>
            </p:nvSpPr>
            <p:spPr bwMode="auto">
              <a:xfrm>
                <a:off x="6284" y="1207"/>
                <a:ext cx="18" cy="29"/>
              </a:xfrm>
              <a:custGeom>
                <a:avLst/>
                <a:gdLst>
                  <a:gd name="T0" fmla="*/ 10 w 13"/>
                  <a:gd name="T1" fmla="*/ 1 h 21"/>
                  <a:gd name="T2" fmla="*/ 1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2"/>
                      <a:pt x="1" y="12"/>
                      <a:pt x="1" y="12"/>
                    </a:cubicBezTo>
                    <a:cubicBezTo>
                      <a:pt x="0" y="12"/>
                      <a:pt x="0" y="13"/>
                      <a:pt x="0" y="13"/>
                    </a:cubicBezTo>
                    <a:cubicBezTo>
                      <a:pt x="0" y="14"/>
                      <a:pt x="0"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1" name="Freeform 1206"/>
              <p:cNvSpPr>
                <a:spLocks/>
              </p:cNvSpPr>
              <p:nvPr/>
            </p:nvSpPr>
            <p:spPr bwMode="auto">
              <a:xfrm>
                <a:off x="6290" y="1207"/>
                <a:ext cx="12" cy="14"/>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2" name="Freeform 1207"/>
              <p:cNvSpPr>
                <a:spLocks/>
              </p:cNvSpPr>
              <p:nvPr/>
            </p:nvSpPr>
            <p:spPr bwMode="auto">
              <a:xfrm>
                <a:off x="6288" y="1207"/>
                <a:ext cx="15" cy="15"/>
              </a:xfrm>
              <a:custGeom>
                <a:avLst/>
                <a:gdLst>
                  <a:gd name="T0" fmla="*/ 4 w 11"/>
                  <a:gd name="T1" fmla="*/ 10 h 11"/>
                  <a:gd name="T2" fmla="*/ 5 w 11"/>
                  <a:gd name="T3" fmla="*/ 10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5 w 11"/>
                  <a:gd name="T19" fmla="*/ 10 h 11"/>
                  <a:gd name="T20" fmla="*/ 4 w 11"/>
                  <a:gd name="T21" fmla="*/ 10 h 11"/>
                  <a:gd name="T22" fmla="*/ 4 w 11"/>
                  <a:gd name="T23" fmla="*/ 10 h 11"/>
                  <a:gd name="T24" fmla="*/ 2 w 11"/>
                  <a:gd name="T25" fmla="*/ 8 h 11"/>
                  <a:gd name="T26" fmla="*/ 7 w 11"/>
                  <a:gd name="T27" fmla="*/ 2 h 11"/>
                  <a:gd name="T28" fmla="*/ 8 w 11"/>
                  <a:gd name="T29" fmla="*/ 1 h 11"/>
                  <a:gd name="T30" fmla="*/ 9 w 11"/>
                  <a:gd name="T31" fmla="*/ 1 h 11"/>
                  <a:gd name="T32" fmla="*/ 10 w 11"/>
                  <a:gd name="T33" fmla="*/ 3 h 11"/>
                  <a:gd name="T34" fmla="*/ 10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5" y="10"/>
                      <a:pt x="5" y="10"/>
                      <a:pt x="5" y="10"/>
                    </a:cubicBezTo>
                    <a:cubicBezTo>
                      <a:pt x="8" y="7"/>
                      <a:pt x="10" y="4"/>
                      <a:pt x="10" y="4"/>
                    </a:cubicBezTo>
                    <a:cubicBezTo>
                      <a:pt x="10" y="4"/>
                      <a:pt x="11" y="3"/>
                      <a:pt x="11" y="3"/>
                    </a:cubicBezTo>
                    <a:cubicBezTo>
                      <a:pt x="11" y="2"/>
                      <a:pt x="10" y="1"/>
                      <a:pt x="10" y="1"/>
                    </a:cubicBezTo>
                    <a:cubicBezTo>
                      <a:pt x="9" y="0"/>
                      <a:pt x="9" y="0"/>
                      <a:pt x="8" y="0"/>
                    </a:cubicBezTo>
                    <a:cubicBezTo>
                      <a:pt x="8" y="0"/>
                      <a:pt x="7" y="1"/>
                      <a:pt x="6" y="1"/>
                    </a:cubicBezTo>
                    <a:cubicBezTo>
                      <a:pt x="0" y="8"/>
                      <a:pt x="0" y="8"/>
                      <a:pt x="0" y="8"/>
                    </a:cubicBezTo>
                    <a:cubicBezTo>
                      <a:pt x="4" y="11"/>
                      <a:pt x="4" y="11"/>
                      <a:pt x="4" y="11"/>
                    </a:cubicBezTo>
                    <a:cubicBezTo>
                      <a:pt x="5" y="10"/>
                      <a:pt x="5" y="10"/>
                      <a:pt x="5" y="10"/>
                    </a:cubicBezTo>
                    <a:cubicBezTo>
                      <a:pt x="4" y="10"/>
                      <a:pt x="4" y="10"/>
                      <a:pt x="4" y="10"/>
                    </a:cubicBezTo>
                    <a:cubicBezTo>
                      <a:pt x="4" y="10"/>
                      <a:pt x="4" y="10"/>
                      <a:pt x="4" y="10"/>
                    </a:cubicBezTo>
                    <a:cubicBezTo>
                      <a:pt x="2" y="8"/>
                      <a:pt x="2" y="8"/>
                      <a:pt x="2" y="8"/>
                    </a:cubicBezTo>
                    <a:cubicBezTo>
                      <a:pt x="7" y="2"/>
                      <a:pt x="7" y="2"/>
                      <a:pt x="7" y="2"/>
                    </a:cubicBezTo>
                    <a:cubicBezTo>
                      <a:pt x="7" y="1"/>
                      <a:pt x="8" y="1"/>
                      <a:pt x="8" y="1"/>
                    </a:cubicBezTo>
                    <a:cubicBezTo>
                      <a:pt x="9" y="1"/>
                      <a:pt x="9" y="1"/>
                      <a:pt x="9" y="1"/>
                    </a:cubicBezTo>
                    <a:cubicBezTo>
                      <a:pt x="10" y="2"/>
                      <a:pt x="10" y="2"/>
                      <a:pt x="10" y="3"/>
                    </a:cubicBezTo>
                    <a:cubicBezTo>
                      <a:pt x="10" y="3"/>
                      <a:pt x="10" y="3"/>
                      <a:pt x="10" y="4"/>
                    </a:cubicBezTo>
                    <a:cubicBezTo>
                      <a:pt x="10"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3" name="Freeform 1208"/>
              <p:cNvSpPr>
                <a:spLocks/>
              </p:cNvSpPr>
              <p:nvPr/>
            </p:nvSpPr>
            <p:spPr bwMode="auto">
              <a:xfrm>
                <a:off x="6298" y="1207"/>
                <a:ext cx="23" cy="45"/>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7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7" y="19"/>
                      <a:pt x="17" y="19"/>
                      <a:pt x="17" y="19"/>
                    </a:cubicBezTo>
                    <a:cubicBezTo>
                      <a:pt x="17" y="1"/>
                      <a:pt x="17" y="1"/>
                      <a:pt x="17" y="1"/>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4" name="Oval 1209"/>
              <p:cNvSpPr>
                <a:spLocks noChangeArrowheads="1"/>
              </p:cNvSpPr>
              <p:nvPr/>
            </p:nvSpPr>
            <p:spPr bwMode="auto">
              <a:xfrm>
                <a:off x="6302" y="1300"/>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5" name="Freeform 1211"/>
            <p:cNvSpPr>
              <a:spLocks/>
            </p:cNvSpPr>
            <p:nvPr/>
          </p:nvSpPr>
          <p:spPr bwMode="auto">
            <a:xfrm>
              <a:off x="9993315" y="2139951"/>
              <a:ext cx="22225" cy="77788"/>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212"/>
            <p:cNvSpPr>
              <a:spLocks/>
            </p:cNvSpPr>
            <p:nvPr/>
          </p:nvSpPr>
          <p:spPr bwMode="auto">
            <a:xfrm>
              <a:off x="10017127" y="2143126"/>
              <a:ext cx="20638" cy="74613"/>
            </a:xfrm>
            <a:custGeom>
              <a:avLst/>
              <a:gdLst>
                <a:gd name="T0" fmla="*/ 10 w 13"/>
                <a:gd name="T1" fmla="*/ 5 h 47"/>
                <a:gd name="T2" fmla="*/ 0 w 13"/>
                <a:gd name="T3" fmla="*/ 6 h 47"/>
                <a:gd name="T4" fmla="*/ 2 w 13"/>
                <a:gd name="T5" fmla="*/ 47 h 47"/>
                <a:gd name="T6" fmla="*/ 13 w 13"/>
                <a:gd name="T7" fmla="*/ 47 h 47"/>
                <a:gd name="T8" fmla="*/ 11 w 13"/>
                <a:gd name="T9" fmla="*/ 0 h 47"/>
                <a:gd name="T10" fmla="*/ 10 w 13"/>
                <a:gd name="T11" fmla="*/ 5 h 47"/>
              </a:gdLst>
              <a:ahLst/>
              <a:cxnLst>
                <a:cxn ang="0">
                  <a:pos x="T0" y="T1"/>
                </a:cxn>
                <a:cxn ang="0">
                  <a:pos x="T2" y="T3"/>
                </a:cxn>
                <a:cxn ang="0">
                  <a:pos x="T4" y="T5"/>
                </a:cxn>
                <a:cxn ang="0">
                  <a:pos x="T6" y="T7"/>
                </a:cxn>
                <a:cxn ang="0">
                  <a:pos x="T8" y="T9"/>
                </a:cxn>
                <a:cxn ang="0">
                  <a:pos x="T10" y="T11"/>
                </a:cxn>
              </a:cxnLst>
              <a:rect l="0" t="0" r="r" b="b"/>
              <a:pathLst>
                <a:path w="13" h="47">
                  <a:moveTo>
                    <a:pt x="10" y="5"/>
                  </a:moveTo>
                  <a:lnTo>
                    <a:pt x="0" y="6"/>
                  </a:lnTo>
                  <a:lnTo>
                    <a:pt x="2" y="47"/>
                  </a:lnTo>
                  <a:lnTo>
                    <a:pt x="13" y="47"/>
                  </a:lnTo>
                  <a:lnTo>
                    <a:pt x="11" y="0"/>
                  </a:lnTo>
                  <a:lnTo>
                    <a:pt x="1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213"/>
            <p:cNvSpPr>
              <a:spLocks/>
            </p:cNvSpPr>
            <p:nvPr/>
          </p:nvSpPr>
          <p:spPr bwMode="auto">
            <a:xfrm>
              <a:off x="10028240" y="2092326"/>
              <a:ext cx="28575" cy="46038"/>
            </a:xfrm>
            <a:custGeom>
              <a:avLst/>
              <a:gdLst>
                <a:gd name="T0" fmla="*/ 3 w 13"/>
                <a:gd name="T1" fmla="*/ 1 h 21"/>
                <a:gd name="T2" fmla="*/ 13 w 13"/>
                <a:gd name="T3" fmla="*/ 11 h 21"/>
                <a:gd name="T4" fmla="*/ 13 w 13"/>
                <a:gd name="T5" fmla="*/ 13 h 21"/>
                <a:gd name="T6" fmla="*/ 12 w 13"/>
                <a:gd name="T7" fmla="*/ 14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3" y="11"/>
                    <a:pt x="13" y="11"/>
                    <a:pt x="13" y="11"/>
                  </a:cubicBezTo>
                  <a:cubicBezTo>
                    <a:pt x="13" y="12"/>
                    <a:pt x="13" y="12"/>
                    <a:pt x="13" y="13"/>
                  </a:cubicBezTo>
                  <a:cubicBezTo>
                    <a:pt x="13" y="14"/>
                    <a:pt x="13" y="14"/>
                    <a:pt x="12" y="14"/>
                  </a:cubicBezTo>
                  <a:cubicBezTo>
                    <a:pt x="3" y="20"/>
                    <a:pt x="3" y="20"/>
                    <a:pt x="3" y="20"/>
                  </a:cubicBezTo>
                  <a:cubicBezTo>
                    <a:pt x="2" y="21"/>
                    <a:pt x="1" y="20"/>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214"/>
            <p:cNvSpPr>
              <a:spLocks/>
            </p:cNvSpPr>
            <p:nvPr/>
          </p:nvSpPr>
          <p:spPr bwMode="auto">
            <a:xfrm>
              <a:off x="10028240" y="2092326"/>
              <a:ext cx="19050" cy="22225"/>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215"/>
            <p:cNvSpPr>
              <a:spLocks/>
            </p:cNvSpPr>
            <p:nvPr/>
          </p:nvSpPr>
          <p:spPr bwMode="auto">
            <a:xfrm>
              <a:off x="10026652" y="2092326"/>
              <a:ext cx="23813" cy="22225"/>
            </a:xfrm>
            <a:custGeom>
              <a:avLst/>
              <a:gdLst>
                <a:gd name="T0" fmla="*/ 7 w 11"/>
                <a:gd name="T1" fmla="*/ 10 h 10"/>
                <a:gd name="T2" fmla="*/ 7 w 11"/>
                <a:gd name="T3" fmla="*/ 10 h 10"/>
                <a:gd name="T4" fmla="*/ 2 w 11"/>
                <a:gd name="T5" fmla="*/ 4 h 10"/>
                <a:gd name="T6" fmla="*/ 1 w 11"/>
                <a:gd name="T7" fmla="*/ 2 h 10"/>
                <a:gd name="T8" fmla="*/ 2 w 11"/>
                <a:gd name="T9" fmla="*/ 1 h 10"/>
                <a:gd name="T10" fmla="*/ 3 w 11"/>
                <a:gd name="T11" fmla="*/ 1 h 10"/>
                <a:gd name="T12" fmla="*/ 4 w 11"/>
                <a:gd name="T13" fmla="*/ 1 h 10"/>
                <a:gd name="T14" fmla="*/ 10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7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2" y="4"/>
                    <a:pt x="2" y="4"/>
                  </a:cubicBezTo>
                  <a:cubicBezTo>
                    <a:pt x="1" y="3"/>
                    <a:pt x="1" y="3"/>
                    <a:pt x="1" y="2"/>
                  </a:cubicBezTo>
                  <a:cubicBezTo>
                    <a:pt x="1" y="2"/>
                    <a:pt x="1" y="1"/>
                    <a:pt x="2" y="1"/>
                  </a:cubicBezTo>
                  <a:cubicBezTo>
                    <a:pt x="2" y="1"/>
                    <a:pt x="2" y="1"/>
                    <a:pt x="3" y="1"/>
                  </a:cubicBezTo>
                  <a:cubicBezTo>
                    <a:pt x="3" y="1"/>
                    <a:pt x="4" y="1"/>
                    <a:pt x="4" y="1"/>
                  </a:cubicBezTo>
                  <a:cubicBezTo>
                    <a:pt x="10" y="7"/>
                    <a:pt x="10" y="7"/>
                    <a:pt x="10"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1"/>
                  </a:cubicBezTo>
                  <a:cubicBezTo>
                    <a:pt x="1" y="1"/>
                    <a:pt x="0" y="2"/>
                    <a:pt x="0" y="2"/>
                  </a:cubicBezTo>
                  <a:cubicBezTo>
                    <a:pt x="0" y="3"/>
                    <a:pt x="1" y="4"/>
                    <a:pt x="1" y="4"/>
                  </a:cubicBezTo>
                  <a:cubicBezTo>
                    <a:pt x="1" y="4"/>
                    <a:pt x="3" y="7"/>
                    <a:pt x="7"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216"/>
            <p:cNvSpPr>
              <a:spLocks/>
            </p:cNvSpPr>
            <p:nvPr/>
          </p:nvSpPr>
          <p:spPr bwMode="auto">
            <a:xfrm>
              <a:off x="9975852" y="2092326"/>
              <a:ext cx="28575" cy="46038"/>
            </a:xfrm>
            <a:custGeom>
              <a:avLst/>
              <a:gdLst>
                <a:gd name="T0" fmla="*/ 10 w 13"/>
                <a:gd name="T1" fmla="*/ 1 h 21"/>
                <a:gd name="T2" fmla="*/ 1 w 13"/>
                <a:gd name="T3" fmla="*/ 11 h 21"/>
                <a:gd name="T4" fmla="*/ 0 w 13"/>
                <a:gd name="T5" fmla="*/ 13 h 21"/>
                <a:gd name="T6" fmla="*/ 1 w 13"/>
                <a:gd name="T7" fmla="*/ 14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1" y="11"/>
                    <a:pt x="1" y="11"/>
                    <a:pt x="1" y="11"/>
                  </a:cubicBezTo>
                  <a:cubicBezTo>
                    <a:pt x="0" y="12"/>
                    <a:pt x="0" y="12"/>
                    <a:pt x="0" y="13"/>
                  </a:cubicBezTo>
                  <a:cubicBezTo>
                    <a:pt x="0" y="14"/>
                    <a:pt x="0" y="14"/>
                    <a:pt x="1" y="14"/>
                  </a:cubicBezTo>
                  <a:cubicBezTo>
                    <a:pt x="10" y="20"/>
                    <a:pt x="10" y="20"/>
                    <a:pt x="10" y="20"/>
                  </a:cubicBezTo>
                  <a:cubicBezTo>
                    <a:pt x="11" y="21"/>
                    <a:pt x="12" y="20"/>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1217"/>
            <p:cNvSpPr>
              <a:spLocks/>
            </p:cNvSpPr>
            <p:nvPr/>
          </p:nvSpPr>
          <p:spPr bwMode="auto">
            <a:xfrm>
              <a:off x="9985377" y="2092326"/>
              <a:ext cx="19050" cy="22225"/>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218"/>
            <p:cNvSpPr>
              <a:spLocks/>
            </p:cNvSpPr>
            <p:nvPr/>
          </p:nvSpPr>
          <p:spPr bwMode="auto">
            <a:xfrm>
              <a:off x="9982202" y="2092326"/>
              <a:ext cx="23813" cy="22225"/>
            </a:xfrm>
            <a:custGeom>
              <a:avLst/>
              <a:gdLst>
                <a:gd name="T0" fmla="*/ 4 w 11"/>
                <a:gd name="T1" fmla="*/ 10 h 10"/>
                <a:gd name="T2" fmla="*/ 5 w 11"/>
                <a:gd name="T3" fmla="*/ 10 h 10"/>
                <a:gd name="T4" fmla="*/ 10 w 11"/>
                <a:gd name="T5" fmla="*/ 4 h 10"/>
                <a:gd name="T6" fmla="*/ 11 w 11"/>
                <a:gd name="T7" fmla="*/ 2 h 10"/>
                <a:gd name="T8" fmla="*/ 10 w 11"/>
                <a:gd name="T9" fmla="*/ 1 h 10"/>
                <a:gd name="T10" fmla="*/ 8 w 11"/>
                <a:gd name="T11" fmla="*/ 0 h 10"/>
                <a:gd name="T12" fmla="*/ 6 w 11"/>
                <a:gd name="T13" fmla="*/ 1 h 10"/>
                <a:gd name="T14" fmla="*/ 0 w 11"/>
                <a:gd name="T15" fmla="*/ 7 h 10"/>
                <a:gd name="T16" fmla="*/ 4 w 11"/>
                <a:gd name="T17" fmla="*/ 10 h 10"/>
                <a:gd name="T18" fmla="*/ 5 w 11"/>
                <a:gd name="T19" fmla="*/ 10 h 10"/>
                <a:gd name="T20" fmla="*/ 4 w 11"/>
                <a:gd name="T21" fmla="*/ 10 h 10"/>
                <a:gd name="T22" fmla="*/ 4 w 11"/>
                <a:gd name="T23" fmla="*/ 10 h 10"/>
                <a:gd name="T24" fmla="*/ 2 w 11"/>
                <a:gd name="T25" fmla="*/ 7 h 10"/>
                <a:gd name="T26" fmla="*/ 7 w 11"/>
                <a:gd name="T27" fmla="*/ 1 h 10"/>
                <a:gd name="T28" fmla="*/ 8 w 11"/>
                <a:gd name="T29" fmla="*/ 1 h 10"/>
                <a:gd name="T30" fmla="*/ 9 w 11"/>
                <a:gd name="T31" fmla="*/ 1 h 10"/>
                <a:gd name="T32" fmla="*/ 10 w 11"/>
                <a:gd name="T33" fmla="*/ 2 h 10"/>
                <a:gd name="T34" fmla="*/ 10 w 11"/>
                <a:gd name="T35" fmla="*/ 4 h 10"/>
                <a:gd name="T36" fmla="*/ 4 w 11"/>
                <a:gd name="T37" fmla="*/ 10 h 10"/>
                <a:gd name="T38" fmla="*/ 4 w 11"/>
                <a:gd name="T39" fmla="*/ 10 h 10"/>
                <a:gd name="T40" fmla="*/ 4 w 11"/>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10"/>
                  </a:moveTo>
                  <a:cubicBezTo>
                    <a:pt x="5" y="10"/>
                    <a:pt x="5" y="10"/>
                    <a:pt x="5" y="10"/>
                  </a:cubicBezTo>
                  <a:cubicBezTo>
                    <a:pt x="8" y="7"/>
                    <a:pt x="10" y="4"/>
                    <a:pt x="10" y="4"/>
                  </a:cubicBezTo>
                  <a:cubicBezTo>
                    <a:pt x="10" y="4"/>
                    <a:pt x="11" y="3"/>
                    <a:pt x="11" y="2"/>
                  </a:cubicBezTo>
                  <a:cubicBezTo>
                    <a:pt x="11" y="2"/>
                    <a:pt x="10" y="1"/>
                    <a:pt x="10" y="1"/>
                  </a:cubicBezTo>
                  <a:cubicBezTo>
                    <a:pt x="9" y="0"/>
                    <a:pt x="9" y="0"/>
                    <a:pt x="8" y="0"/>
                  </a:cubicBezTo>
                  <a:cubicBezTo>
                    <a:pt x="8" y="0"/>
                    <a:pt x="7" y="0"/>
                    <a:pt x="6" y="1"/>
                  </a:cubicBezTo>
                  <a:cubicBezTo>
                    <a:pt x="0" y="7"/>
                    <a:pt x="0" y="7"/>
                    <a:pt x="0" y="7"/>
                  </a:cubicBezTo>
                  <a:cubicBezTo>
                    <a:pt x="4" y="10"/>
                    <a:pt x="4" y="10"/>
                    <a:pt x="4" y="10"/>
                  </a:cubicBezTo>
                  <a:cubicBezTo>
                    <a:pt x="5" y="10"/>
                    <a:pt x="5" y="10"/>
                    <a:pt x="5" y="10"/>
                  </a:cubicBezTo>
                  <a:cubicBezTo>
                    <a:pt x="4" y="10"/>
                    <a:pt x="4" y="10"/>
                    <a:pt x="4" y="10"/>
                  </a:cubicBezTo>
                  <a:cubicBezTo>
                    <a:pt x="4" y="10"/>
                    <a:pt x="4" y="10"/>
                    <a:pt x="4" y="10"/>
                  </a:cubicBezTo>
                  <a:cubicBezTo>
                    <a:pt x="2" y="7"/>
                    <a:pt x="2" y="7"/>
                    <a:pt x="2" y="7"/>
                  </a:cubicBezTo>
                  <a:cubicBezTo>
                    <a:pt x="7" y="1"/>
                    <a:pt x="7" y="1"/>
                    <a:pt x="7" y="1"/>
                  </a:cubicBezTo>
                  <a:cubicBezTo>
                    <a:pt x="7" y="1"/>
                    <a:pt x="8" y="1"/>
                    <a:pt x="8" y="1"/>
                  </a:cubicBezTo>
                  <a:cubicBezTo>
                    <a:pt x="9" y="1"/>
                    <a:pt x="9" y="1"/>
                    <a:pt x="9" y="1"/>
                  </a:cubicBezTo>
                  <a:cubicBezTo>
                    <a:pt x="10" y="1"/>
                    <a:pt x="10" y="2"/>
                    <a:pt x="10" y="2"/>
                  </a:cubicBezTo>
                  <a:cubicBezTo>
                    <a:pt x="10" y="3"/>
                    <a:pt x="10" y="3"/>
                    <a:pt x="10" y="4"/>
                  </a:cubicBezTo>
                  <a:cubicBezTo>
                    <a:pt x="10"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219"/>
            <p:cNvSpPr>
              <a:spLocks/>
            </p:cNvSpPr>
            <p:nvPr/>
          </p:nvSpPr>
          <p:spPr bwMode="auto">
            <a:xfrm>
              <a:off x="9998077" y="2092326"/>
              <a:ext cx="36513" cy="71438"/>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7 w 17"/>
                <a:gd name="T11" fmla="*/ 18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7" y="18"/>
                    <a:pt x="17" y="18"/>
                    <a:pt x="17" y="18"/>
                  </a:cubicBezTo>
                  <a:cubicBezTo>
                    <a:pt x="17" y="1"/>
                    <a:pt x="17" y="1"/>
                    <a:pt x="17" y="1"/>
                  </a:cubicBezTo>
                  <a:cubicBezTo>
                    <a:pt x="17" y="0"/>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Oval 1220"/>
            <p:cNvSpPr>
              <a:spLocks noChangeArrowheads="1"/>
            </p:cNvSpPr>
            <p:nvPr/>
          </p:nvSpPr>
          <p:spPr bwMode="auto">
            <a:xfrm>
              <a:off x="10104440" y="1712913"/>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21"/>
            <p:cNvSpPr>
              <a:spLocks/>
            </p:cNvSpPr>
            <p:nvPr/>
          </p:nvSpPr>
          <p:spPr bwMode="auto">
            <a:xfrm>
              <a:off x="10096502" y="1790701"/>
              <a:ext cx="20638" cy="76200"/>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22"/>
            <p:cNvSpPr>
              <a:spLocks/>
            </p:cNvSpPr>
            <p:nvPr/>
          </p:nvSpPr>
          <p:spPr bwMode="auto">
            <a:xfrm>
              <a:off x="10120315" y="1792288"/>
              <a:ext cx="17463" cy="74613"/>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3"/>
            <p:cNvSpPr>
              <a:spLocks/>
            </p:cNvSpPr>
            <p:nvPr/>
          </p:nvSpPr>
          <p:spPr bwMode="auto">
            <a:xfrm>
              <a:off x="10128252" y="1743076"/>
              <a:ext cx="30163" cy="42863"/>
            </a:xfrm>
            <a:custGeom>
              <a:avLst/>
              <a:gdLst>
                <a:gd name="T0" fmla="*/ 4 w 14"/>
                <a:gd name="T1" fmla="*/ 1 h 20"/>
                <a:gd name="T2" fmla="*/ 13 w 14"/>
                <a:gd name="T3" fmla="*/ 11 h 20"/>
                <a:gd name="T4" fmla="*/ 13 w 14"/>
                <a:gd name="T5" fmla="*/ 12 h 20"/>
                <a:gd name="T6" fmla="*/ 13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2"/>
                  </a:cubicBezTo>
                  <a:cubicBezTo>
                    <a:pt x="13" y="13"/>
                    <a:pt x="13" y="14"/>
                    <a:pt x="13" y="14"/>
                  </a:cubicBezTo>
                  <a:cubicBezTo>
                    <a:pt x="4" y="20"/>
                    <a:pt x="4" y="20"/>
                    <a:pt x="4" y="20"/>
                  </a:cubicBezTo>
                  <a:cubicBezTo>
                    <a:pt x="3" y="20"/>
                    <a:pt x="1" y="20"/>
                    <a:pt x="1" y="19"/>
                  </a:cubicBezTo>
                  <a:cubicBezTo>
                    <a:pt x="1"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1224"/>
            <p:cNvSpPr>
              <a:spLocks/>
            </p:cNvSpPr>
            <p:nvPr/>
          </p:nvSpPr>
          <p:spPr bwMode="auto">
            <a:xfrm>
              <a:off x="10128252" y="1743076"/>
              <a:ext cx="22225" cy="19050"/>
            </a:xfrm>
            <a:custGeom>
              <a:avLst/>
              <a:gdLst>
                <a:gd name="T0" fmla="*/ 6 w 10"/>
                <a:gd name="T1" fmla="*/ 9 h 9"/>
                <a:gd name="T2" fmla="*/ 1 w 10"/>
                <a:gd name="T3" fmla="*/ 3 h 9"/>
                <a:gd name="T4" fmla="*/ 0 w 10"/>
                <a:gd name="T5" fmla="*/ 2 h 9"/>
                <a:gd name="T6" fmla="*/ 1 w 10"/>
                <a:gd name="T7" fmla="*/ 0 h 9"/>
                <a:gd name="T8" fmla="*/ 4 w 10"/>
                <a:gd name="T9" fmla="*/ 1 h 9"/>
                <a:gd name="T10" fmla="*/ 10 w 10"/>
                <a:gd name="T11" fmla="*/ 7 h 9"/>
                <a:gd name="T12" fmla="*/ 6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6" y="9"/>
                  </a:moveTo>
                  <a:cubicBezTo>
                    <a:pt x="3" y="6"/>
                    <a:pt x="1" y="3"/>
                    <a:pt x="1" y="3"/>
                  </a:cubicBezTo>
                  <a:cubicBezTo>
                    <a:pt x="0" y="3"/>
                    <a:pt x="0" y="2"/>
                    <a:pt x="0" y="2"/>
                  </a:cubicBezTo>
                  <a:cubicBezTo>
                    <a:pt x="0" y="1"/>
                    <a:pt x="0" y="1"/>
                    <a:pt x="1" y="0"/>
                  </a:cubicBezTo>
                  <a:cubicBezTo>
                    <a:pt x="2" y="0"/>
                    <a:pt x="3" y="0"/>
                    <a:pt x="4" y="1"/>
                  </a:cubicBezTo>
                  <a:cubicBezTo>
                    <a:pt x="10" y="7"/>
                    <a:pt x="10" y="7"/>
                    <a:pt x="10"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Freeform 1225"/>
            <p:cNvSpPr>
              <a:spLocks/>
            </p:cNvSpPr>
            <p:nvPr/>
          </p:nvSpPr>
          <p:spPr bwMode="auto">
            <a:xfrm>
              <a:off x="10128252" y="1741488"/>
              <a:ext cx="22225" cy="23813"/>
            </a:xfrm>
            <a:custGeom>
              <a:avLst/>
              <a:gdLst>
                <a:gd name="T0" fmla="*/ 6 w 10"/>
                <a:gd name="T1" fmla="*/ 10 h 11"/>
                <a:gd name="T2" fmla="*/ 7 w 10"/>
                <a:gd name="T3" fmla="*/ 10 h 11"/>
                <a:gd name="T4" fmla="*/ 1 w 10"/>
                <a:gd name="T5" fmla="*/ 4 h 11"/>
                <a:gd name="T6" fmla="*/ 1 w 10"/>
                <a:gd name="T7" fmla="*/ 3 h 11"/>
                <a:gd name="T8" fmla="*/ 1 w 10"/>
                <a:gd name="T9" fmla="*/ 2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1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7"/>
                    <a:pt x="1" y="4"/>
                    <a:pt x="1" y="4"/>
                  </a:cubicBezTo>
                  <a:cubicBezTo>
                    <a:pt x="1" y="4"/>
                    <a:pt x="1" y="3"/>
                    <a:pt x="1" y="3"/>
                  </a:cubicBezTo>
                  <a:cubicBezTo>
                    <a:pt x="1" y="2"/>
                    <a:pt x="1" y="2"/>
                    <a:pt x="1" y="2"/>
                  </a:cubicBezTo>
                  <a:cubicBezTo>
                    <a:pt x="1"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1"/>
                    <a:pt x="1" y="1"/>
                  </a:cubicBezTo>
                  <a:cubicBezTo>
                    <a:pt x="0" y="2"/>
                    <a:pt x="0" y="2"/>
                    <a:pt x="0" y="3"/>
                  </a:cubicBezTo>
                  <a:cubicBezTo>
                    <a:pt x="0" y="3"/>
                    <a:pt x="0" y="4"/>
                    <a:pt x="0" y="4"/>
                  </a:cubicBezTo>
                  <a:cubicBezTo>
                    <a:pt x="0" y="4"/>
                    <a:pt x="3" y="7"/>
                    <a:pt x="6" y="11"/>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1226"/>
            <p:cNvSpPr>
              <a:spLocks/>
            </p:cNvSpPr>
            <p:nvPr/>
          </p:nvSpPr>
          <p:spPr bwMode="auto">
            <a:xfrm>
              <a:off x="10075865" y="1743076"/>
              <a:ext cx="30163" cy="42863"/>
            </a:xfrm>
            <a:custGeom>
              <a:avLst/>
              <a:gdLst>
                <a:gd name="T0" fmla="*/ 10 w 14"/>
                <a:gd name="T1" fmla="*/ 1 h 20"/>
                <a:gd name="T2" fmla="*/ 1 w 14"/>
                <a:gd name="T3" fmla="*/ 11 h 20"/>
                <a:gd name="T4" fmla="*/ 1 w 14"/>
                <a:gd name="T5" fmla="*/ 12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1" y="12"/>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4"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1227"/>
            <p:cNvSpPr>
              <a:spLocks/>
            </p:cNvSpPr>
            <p:nvPr/>
          </p:nvSpPr>
          <p:spPr bwMode="auto">
            <a:xfrm>
              <a:off x="10085390" y="1743076"/>
              <a:ext cx="20638" cy="19050"/>
            </a:xfrm>
            <a:custGeom>
              <a:avLst/>
              <a:gdLst>
                <a:gd name="T0" fmla="*/ 4 w 10"/>
                <a:gd name="T1" fmla="*/ 9 h 9"/>
                <a:gd name="T2" fmla="*/ 9 w 10"/>
                <a:gd name="T3" fmla="*/ 3 h 9"/>
                <a:gd name="T4" fmla="*/ 10 w 10"/>
                <a:gd name="T5" fmla="*/ 2 h 9"/>
                <a:gd name="T6" fmla="*/ 9 w 10"/>
                <a:gd name="T7" fmla="*/ 0 h 9"/>
                <a:gd name="T8" fmla="*/ 6 w 10"/>
                <a:gd name="T9" fmla="*/ 1 h 9"/>
                <a:gd name="T10" fmla="*/ 0 w 10"/>
                <a:gd name="T11" fmla="*/ 7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7" y="6"/>
                    <a:pt x="9" y="3"/>
                    <a:pt x="9" y="3"/>
                  </a:cubicBezTo>
                  <a:cubicBezTo>
                    <a:pt x="10" y="3"/>
                    <a:pt x="10" y="2"/>
                    <a:pt x="10" y="2"/>
                  </a:cubicBezTo>
                  <a:cubicBezTo>
                    <a:pt x="10" y="1"/>
                    <a:pt x="10" y="1"/>
                    <a:pt x="9" y="0"/>
                  </a:cubicBezTo>
                  <a:cubicBezTo>
                    <a:pt x="8" y="0"/>
                    <a:pt x="7" y="0"/>
                    <a:pt x="6" y="1"/>
                  </a:cubicBezTo>
                  <a:cubicBezTo>
                    <a:pt x="0" y="7"/>
                    <a:pt x="0" y="7"/>
                    <a:pt x="0" y="7"/>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Freeform 1228"/>
            <p:cNvSpPr>
              <a:spLocks/>
            </p:cNvSpPr>
            <p:nvPr/>
          </p:nvSpPr>
          <p:spPr bwMode="auto">
            <a:xfrm>
              <a:off x="10085390" y="1741488"/>
              <a:ext cx="20638" cy="23813"/>
            </a:xfrm>
            <a:custGeom>
              <a:avLst/>
              <a:gdLst>
                <a:gd name="T0" fmla="*/ 4 w 10"/>
                <a:gd name="T1" fmla="*/ 10 h 11"/>
                <a:gd name="T2" fmla="*/ 4 w 10"/>
                <a:gd name="T3" fmla="*/ 11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2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10" y="4"/>
                    <a:pt x="10" y="4"/>
                  </a:cubicBezTo>
                  <a:cubicBezTo>
                    <a:pt x="10" y="4"/>
                    <a:pt x="10" y="3"/>
                    <a:pt x="10" y="3"/>
                  </a:cubicBezTo>
                  <a:cubicBezTo>
                    <a:pt x="10" y="2"/>
                    <a:pt x="10" y="2"/>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9" y="1"/>
                    <a:pt x="9" y="2"/>
                  </a:cubicBezTo>
                  <a:cubicBezTo>
                    <a:pt x="9" y="2"/>
                    <a:pt x="9" y="2"/>
                    <a:pt x="9" y="3"/>
                  </a:cubicBezTo>
                  <a:cubicBezTo>
                    <a:pt x="9" y="3"/>
                    <a:pt x="9" y="4"/>
                    <a:pt x="9" y="4"/>
                  </a:cubicBezTo>
                  <a:cubicBezTo>
                    <a:pt x="9" y="4"/>
                    <a:pt x="7" y="7"/>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1229"/>
            <p:cNvSpPr>
              <a:spLocks/>
            </p:cNvSpPr>
            <p:nvPr/>
          </p:nvSpPr>
          <p:spPr bwMode="auto">
            <a:xfrm>
              <a:off x="10098090" y="1741488"/>
              <a:ext cx="36513" cy="71438"/>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Oval 1230"/>
            <p:cNvSpPr>
              <a:spLocks noChangeArrowheads="1"/>
            </p:cNvSpPr>
            <p:nvPr/>
          </p:nvSpPr>
          <p:spPr bwMode="auto">
            <a:xfrm>
              <a:off x="10104440" y="1889126"/>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Freeform 1231"/>
            <p:cNvSpPr>
              <a:spLocks/>
            </p:cNvSpPr>
            <p:nvPr/>
          </p:nvSpPr>
          <p:spPr bwMode="auto">
            <a:xfrm>
              <a:off x="10096502" y="1963738"/>
              <a:ext cx="20638" cy="79375"/>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1232"/>
            <p:cNvSpPr>
              <a:spLocks/>
            </p:cNvSpPr>
            <p:nvPr/>
          </p:nvSpPr>
          <p:spPr bwMode="auto">
            <a:xfrm>
              <a:off x="10120315" y="1968501"/>
              <a:ext cx="17463" cy="74613"/>
            </a:xfrm>
            <a:custGeom>
              <a:avLst/>
              <a:gdLst>
                <a:gd name="T0" fmla="*/ 9 w 11"/>
                <a:gd name="T1" fmla="*/ 4 h 47"/>
                <a:gd name="T2" fmla="*/ 0 w 11"/>
                <a:gd name="T3" fmla="*/ 6 h 47"/>
                <a:gd name="T4" fmla="*/ 1 w 11"/>
                <a:gd name="T5" fmla="*/ 47 h 47"/>
                <a:gd name="T6" fmla="*/ 11 w 11"/>
                <a:gd name="T7" fmla="*/ 47 h 47"/>
                <a:gd name="T8" fmla="*/ 9 w 11"/>
                <a:gd name="T9" fmla="*/ 0 h 47"/>
                <a:gd name="T10" fmla="*/ 9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9" y="4"/>
                  </a:moveTo>
                  <a:lnTo>
                    <a:pt x="0" y="6"/>
                  </a:lnTo>
                  <a:lnTo>
                    <a:pt x="1" y="47"/>
                  </a:lnTo>
                  <a:lnTo>
                    <a:pt x="11" y="47"/>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1233"/>
            <p:cNvSpPr>
              <a:spLocks/>
            </p:cNvSpPr>
            <p:nvPr/>
          </p:nvSpPr>
          <p:spPr bwMode="auto">
            <a:xfrm>
              <a:off x="10128252" y="1916113"/>
              <a:ext cx="30163" cy="46038"/>
            </a:xfrm>
            <a:custGeom>
              <a:avLst/>
              <a:gdLst>
                <a:gd name="T0" fmla="*/ 4 w 14"/>
                <a:gd name="T1" fmla="*/ 1 h 21"/>
                <a:gd name="T2" fmla="*/ 13 w 14"/>
                <a:gd name="T3" fmla="*/ 12 h 21"/>
                <a:gd name="T4" fmla="*/ 13 w 14"/>
                <a:gd name="T5" fmla="*/ 13 h 21"/>
                <a:gd name="T6" fmla="*/ 13 w 14"/>
                <a:gd name="T7" fmla="*/ 15 h 21"/>
                <a:gd name="T8" fmla="*/ 4 w 14"/>
                <a:gd name="T9" fmla="*/ 20 h 21"/>
                <a:gd name="T10" fmla="*/ 1 w 14"/>
                <a:gd name="T11" fmla="*/ 20 h 21"/>
                <a:gd name="T12" fmla="*/ 0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3" y="13"/>
                  </a:cubicBezTo>
                  <a:cubicBezTo>
                    <a:pt x="13" y="14"/>
                    <a:pt x="13" y="14"/>
                    <a:pt x="13" y="15"/>
                  </a:cubicBezTo>
                  <a:cubicBezTo>
                    <a:pt x="4" y="20"/>
                    <a:pt x="4" y="20"/>
                    <a:pt x="4" y="20"/>
                  </a:cubicBezTo>
                  <a:cubicBezTo>
                    <a:pt x="3" y="21"/>
                    <a:pt x="1" y="21"/>
                    <a:pt x="1" y="20"/>
                  </a:cubicBezTo>
                  <a:cubicBezTo>
                    <a:pt x="1" y="19"/>
                    <a:pt x="0" y="19"/>
                    <a:pt x="0" y="19"/>
                  </a:cubicBezTo>
                  <a:cubicBezTo>
                    <a:pt x="0" y="18"/>
                    <a:pt x="1" y="17"/>
                    <a:pt x="1" y="17"/>
                  </a:cubicBezTo>
                  <a:cubicBezTo>
                    <a:pt x="1" y="17"/>
                    <a:pt x="6" y="14"/>
                    <a:pt x="8" y="13"/>
                  </a:cubicBezTo>
                  <a:cubicBezTo>
                    <a:pt x="6" y="10"/>
                    <a:pt x="1" y="4"/>
                    <a:pt x="1" y="4"/>
                  </a:cubicBezTo>
                  <a:cubicBezTo>
                    <a:pt x="0" y="4"/>
                    <a:pt x="0" y="3"/>
                    <a:pt x="0" y="3"/>
                  </a:cubicBezTo>
                  <a:cubicBezTo>
                    <a:pt x="0" y="2"/>
                    <a:pt x="0"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8" name="Freeform 1234"/>
            <p:cNvSpPr>
              <a:spLocks/>
            </p:cNvSpPr>
            <p:nvPr/>
          </p:nvSpPr>
          <p:spPr bwMode="auto">
            <a:xfrm>
              <a:off x="10128252" y="1916113"/>
              <a:ext cx="22225" cy="22225"/>
            </a:xfrm>
            <a:custGeom>
              <a:avLst/>
              <a:gdLst>
                <a:gd name="T0" fmla="*/ 6 w 10"/>
                <a:gd name="T1" fmla="*/ 10 h 10"/>
                <a:gd name="T2" fmla="*/ 1 w 10"/>
                <a:gd name="T3" fmla="*/ 4 h 10"/>
                <a:gd name="T4" fmla="*/ 0 w 10"/>
                <a:gd name="T5" fmla="*/ 3 h 10"/>
                <a:gd name="T6" fmla="*/ 1 w 10"/>
                <a:gd name="T7" fmla="*/ 1 h 10"/>
                <a:gd name="T8" fmla="*/ 4 w 10"/>
                <a:gd name="T9" fmla="*/ 1 h 10"/>
                <a:gd name="T10" fmla="*/ 10 w 10"/>
                <a:gd name="T11" fmla="*/ 8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4"/>
                    <a:pt x="0" y="3"/>
                    <a:pt x="0" y="3"/>
                  </a:cubicBezTo>
                  <a:cubicBezTo>
                    <a:pt x="0" y="2"/>
                    <a:pt x="0" y="2"/>
                    <a:pt x="1" y="1"/>
                  </a:cubicBezTo>
                  <a:cubicBezTo>
                    <a:pt x="2" y="0"/>
                    <a:pt x="3" y="0"/>
                    <a:pt x="4" y="1"/>
                  </a:cubicBezTo>
                  <a:cubicBezTo>
                    <a:pt x="10" y="8"/>
                    <a:pt x="10" y="8"/>
                    <a:pt x="10"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9" name="Freeform 1235"/>
            <p:cNvSpPr>
              <a:spLocks/>
            </p:cNvSpPr>
            <p:nvPr/>
          </p:nvSpPr>
          <p:spPr bwMode="auto">
            <a:xfrm>
              <a:off x="10128252" y="1916113"/>
              <a:ext cx="22225" cy="23813"/>
            </a:xfrm>
            <a:custGeom>
              <a:avLst/>
              <a:gdLst>
                <a:gd name="T0" fmla="*/ 6 w 10"/>
                <a:gd name="T1" fmla="*/ 10 h 11"/>
                <a:gd name="T2" fmla="*/ 7 w 10"/>
                <a:gd name="T3" fmla="*/ 10 h 11"/>
                <a:gd name="T4" fmla="*/ 1 w 10"/>
                <a:gd name="T5" fmla="*/ 4 h 11"/>
                <a:gd name="T6" fmla="*/ 1 w 10"/>
                <a:gd name="T7" fmla="*/ 3 h 11"/>
                <a:gd name="T8" fmla="*/ 1 w 10"/>
                <a:gd name="T9" fmla="*/ 1 h 11"/>
                <a:gd name="T10" fmla="*/ 2 w 10"/>
                <a:gd name="T11" fmla="*/ 1 h 11"/>
                <a:gd name="T12" fmla="*/ 4 w 10"/>
                <a:gd name="T13" fmla="*/ 2 h 11"/>
                <a:gd name="T14" fmla="*/ 9 w 10"/>
                <a:gd name="T15" fmla="*/ 8 h 11"/>
                <a:gd name="T16" fmla="*/ 6 w 10"/>
                <a:gd name="T17" fmla="*/ 10 h 11"/>
                <a:gd name="T18" fmla="*/ 6 w 10"/>
                <a:gd name="T19" fmla="*/ 10 h 11"/>
                <a:gd name="T20" fmla="*/ 7 w 10"/>
                <a:gd name="T21" fmla="*/ 10 h 11"/>
                <a:gd name="T22" fmla="*/ 6 w 10"/>
                <a:gd name="T23" fmla="*/ 10 h 11"/>
                <a:gd name="T24" fmla="*/ 7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0 h 11"/>
                <a:gd name="T40" fmla="*/ 6 w 10"/>
                <a:gd name="T41" fmla="*/ 11 h 11"/>
                <a:gd name="T42" fmla="*/ 7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7" y="10"/>
                    <a:pt x="7" y="10"/>
                    <a:pt x="7" y="10"/>
                  </a:cubicBezTo>
                  <a:cubicBezTo>
                    <a:pt x="3" y="6"/>
                    <a:pt x="1" y="4"/>
                    <a:pt x="1" y="4"/>
                  </a:cubicBezTo>
                  <a:cubicBezTo>
                    <a:pt x="1" y="3"/>
                    <a:pt x="1" y="3"/>
                    <a:pt x="1" y="3"/>
                  </a:cubicBezTo>
                  <a:cubicBezTo>
                    <a:pt x="1" y="2"/>
                    <a:pt x="1" y="2"/>
                    <a:pt x="1" y="1"/>
                  </a:cubicBezTo>
                  <a:cubicBezTo>
                    <a:pt x="1" y="1"/>
                    <a:pt x="2" y="1"/>
                    <a:pt x="2" y="1"/>
                  </a:cubicBezTo>
                  <a:cubicBezTo>
                    <a:pt x="3" y="1"/>
                    <a:pt x="3" y="1"/>
                    <a:pt x="4" y="2"/>
                  </a:cubicBezTo>
                  <a:cubicBezTo>
                    <a:pt x="9" y="8"/>
                    <a:pt x="9" y="8"/>
                    <a:pt x="9" y="8"/>
                  </a:cubicBezTo>
                  <a:cubicBezTo>
                    <a:pt x="6" y="10"/>
                    <a:pt x="6" y="10"/>
                    <a:pt x="6" y="10"/>
                  </a:cubicBezTo>
                  <a:cubicBezTo>
                    <a:pt x="6" y="10"/>
                    <a:pt x="6" y="10"/>
                    <a:pt x="6" y="10"/>
                  </a:cubicBezTo>
                  <a:cubicBezTo>
                    <a:pt x="7" y="10"/>
                    <a:pt x="7" y="10"/>
                    <a:pt x="7" y="10"/>
                  </a:cubicBezTo>
                  <a:cubicBezTo>
                    <a:pt x="6" y="10"/>
                    <a:pt x="6" y="10"/>
                    <a:pt x="6" y="10"/>
                  </a:cubicBezTo>
                  <a:cubicBezTo>
                    <a:pt x="7" y="11"/>
                    <a:pt x="7" y="11"/>
                    <a:pt x="7" y="11"/>
                  </a:cubicBezTo>
                  <a:cubicBezTo>
                    <a:pt x="10" y="8"/>
                    <a:pt x="10" y="8"/>
                    <a:pt x="10" y="8"/>
                  </a:cubicBezTo>
                  <a:cubicBezTo>
                    <a:pt x="4" y="1"/>
                    <a:pt x="4" y="1"/>
                    <a:pt x="4" y="1"/>
                  </a:cubicBezTo>
                  <a:cubicBezTo>
                    <a:pt x="4" y="1"/>
                    <a:pt x="3" y="0"/>
                    <a:pt x="2" y="0"/>
                  </a:cubicBezTo>
                  <a:cubicBezTo>
                    <a:pt x="2" y="0"/>
                    <a:pt x="1" y="0"/>
                    <a:pt x="1" y="1"/>
                  </a:cubicBezTo>
                  <a:cubicBezTo>
                    <a:pt x="0" y="1"/>
                    <a:pt x="0" y="2"/>
                    <a:pt x="0" y="3"/>
                  </a:cubicBezTo>
                  <a:cubicBezTo>
                    <a:pt x="0" y="3"/>
                    <a:pt x="0" y="4"/>
                    <a:pt x="0" y="4"/>
                  </a:cubicBezTo>
                  <a:cubicBezTo>
                    <a:pt x="0" y="4"/>
                    <a:pt x="3" y="7"/>
                    <a:pt x="6" y="10"/>
                  </a:cubicBezTo>
                  <a:cubicBezTo>
                    <a:pt x="6" y="11"/>
                    <a:pt x="6" y="11"/>
                    <a:pt x="6" y="11"/>
                  </a:cubicBezTo>
                  <a:cubicBezTo>
                    <a:pt x="7" y="11"/>
                    <a:pt x="7" y="11"/>
                    <a:pt x="7"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236"/>
            <p:cNvSpPr>
              <a:spLocks/>
            </p:cNvSpPr>
            <p:nvPr/>
          </p:nvSpPr>
          <p:spPr bwMode="auto">
            <a:xfrm>
              <a:off x="10075865" y="1916113"/>
              <a:ext cx="30163" cy="46038"/>
            </a:xfrm>
            <a:custGeom>
              <a:avLst/>
              <a:gdLst>
                <a:gd name="T0" fmla="*/ 10 w 14"/>
                <a:gd name="T1" fmla="*/ 1 h 21"/>
                <a:gd name="T2" fmla="*/ 1 w 14"/>
                <a:gd name="T3" fmla="*/ 12 h 21"/>
                <a:gd name="T4" fmla="*/ 1 w 14"/>
                <a:gd name="T5" fmla="*/ 13 h 21"/>
                <a:gd name="T6" fmla="*/ 1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1" y="13"/>
                  </a:cubicBezTo>
                  <a:cubicBezTo>
                    <a:pt x="1" y="14"/>
                    <a:pt x="1" y="14"/>
                    <a:pt x="1" y="15"/>
                  </a:cubicBezTo>
                  <a:cubicBezTo>
                    <a:pt x="10" y="20"/>
                    <a:pt x="10" y="20"/>
                    <a:pt x="10" y="20"/>
                  </a:cubicBezTo>
                  <a:cubicBezTo>
                    <a:pt x="11" y="21"/>
                    <a:pt x="13" y="21"/>
                    <a:pt x="13" y="20"/>
                  </a:cubicBezTo>
                  <a:cubicBezTo>
                    <a:pt x="13"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4"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237"/>
            <p:cNvSpPr>
              <a:spLocks/>
            </p:cNvSpPr>
            <p:nvPr/>
          </p:nvSpPr>
          <p:spPr bwMode="auto">
            <a:xfrm>
              <a:off x="10085390" y="1916113"/>
              <a:ext cx="20638" cy="22225"/>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4"/>
                    <a:pt x="10" y="3"/>
                    <a:pt x="10" y="3"/>
                  </a:cubicBezTo>
                  <a:cubicBezTo>
                    <a:pt x="10" y="2"/>
                    <a:pt x="10" y="2"/>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Freeform 1238"/>
            <p:cNvSpPr>
              <a:spLocks/>
            </p:cNvSpPr>
            <p:nvPr/>
          </p:nvSpPr>
          <p:spPr bwMode="auto">
            <a:xfrm>
              <a:off x="10085390" y="1916113"/>
              <a:ext cx="20638" cy="23813"/>
            </a:xfrm>
            <a:custGeom>
              <a:avLst/>
              <a:gdLst>
                <a:gd name="T0" fmla="*/ 4 w 10"/>
                <a:gd name="T1" fmla="*/ 10 h 11"/>
                <a:gd name="T2" fmla="*/ 4 w 10"/>
                <a:gd name="T3" fmla="*/ 10 h 11"/>
                <a:gd name="T4" fmla="*/ 10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10" y="4"/>
                    <a:pt x="10" y="4"/>
                  </a:cubicBezTo>
                  <a:cubicBezTo>
                    <a:pt x="10" y="4"/>
                    <a:pt x="10" y="3"/>
                    <a:pt x="10" y="3"/>
                  </a:cubicBezTo>
                  <a:cubicBezTo>
                    <a:pt x="10" y="2"/>
                    <a:pt x="10" y="1"/>
                    <a:pt x="9" y="1"/>
                  </a:cubicBezTo>
                  <a:cubicBezTo>
                    <a:pt x="9" y="0"/>
                    <a:pt x="8" y="0"/>
                    <a:pt x="8" y="0"/>
                  </a:cubicBezTo>
                  <a:cubicBezTo>
                    <a:pt x="7" y="0"/>
                    <a:pt x="6"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9" y="1"/>
                    <a:pt x="9" y="1"/>
                  </a:cubicBezTo>
                  <a:cubicBezTo>
                    <a:pt x="9" y="2"/>
                    <a:pt x="9" y="2"/>
                    <a:pt x="9" y="3"/>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Freeform 1239"/>
            <p:cNvSpPr>
              <a:spLocks/>
            </p:cNvSpPr>
            <p:nvPr/>
          </p:nvSpPr>
          <p:spPr bwMode="auto">
            <a:xfrm>
              <a:off x="10098090" y="1916113"/>
              <a:ext cx="36513" cy="71438"/>
            </a:xfrm>
            <a:custGeom>
              <a:avLst/>
              <a:gdLst>
                <a:gd name="T0" fmla="*/ 0 w 17"/>
                <a:gd name="T1" fmla="*/ 1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Oval 1240"/>
            <p:cNvSpPr>
              <a:spLocks noChangeArrowheads="1"/>
            </p:cNvSpPr>
            <p:nvPr/>
          </p:nvSpPr>
          <p:spPr bwMode="auto">
            <a:xfrm>
              <a:off x="10104440" y="2063751"/>
              <a:ext cx="25400"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241"/>
            <p:cNvSpPr>
              <a:spLocks/>
            </p:cNvSpPr>
            <p:nvPr/>
          </p:nvSpPr>
          <p:spPr bwMode="auto">
            <a:xfrm>
              <a:off x="10096502" y="2139951"/>
              <a:ext cx="20638" cy="77788"/>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242"/>
            <p:cNvSpPr>
              <a:spLocks/>
            </p:cNvSpPr>
            <p:nvPr/>
          </p:nvSpPr>
          <p:spPr bwMode="auto">
            <a:xfrm>
              <a:off x="10120315" y="2143126"/>
              <a:ext cx="17463" cy="74613"/>
            </a:xfrm>
            <a:custGeom>
              <a:avLst/>
              <a:gdLst>
                <a:gd name="T0" fmla="*/ 9 w 11"/>
                <a:gd name="T1" fmla="*/ 5 h 47"/>
                <a:gd name="T2" fmla="*/ 0 w 11"/>
                <a:gd name="T3" fmla="*/ 6 h 47"/>
                <a:gd name="T4" fmla="*/ 1 w 11"/>
                <a:gd name="T5" fmla="*/ 47 h 47"/>
                <a:gd name="T6" fmla="*/ 11 w 11"/>
                <a:gd name="T7" fmla="*/ 47 h 47"/>
                <a:gd name="T8" fmla="*/ 9 w 11"/>
                <a:gd name="T9" fmla="*/ 0 h 47"/>
                <a:gd name="T10" fmla="*/ 9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9" y="5"/>
                  </a:moveTo>
                  <a:lnTo>
                    <a:pt x="0" y="6"/>
                  </a:lnTo>
                  <a:lnTo>
                    <a:pt x="1" y="47"/>
                  </a:lnTo>
                  <a:lnTo>
                    <a:pt x="11" y="47"/>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243"/>
            <p:cNvSpPr>
              <a:spLocks/>
            </p:cNvSpPr>
            <p:nvPr/>
          </p:nvSpPr>
          <p:spPr bwMode="auto">
            <a:xfrm>
              <a:off x="10128252" y="2092326"/>
              <a:ext cx="30163" cy="46038"/>
            </a:xfrm>
            <a:custGeom>
              <a:avLst/>
              <a:gdLst>
                <a:gd name="T0" fmla="*/ 4 w 14"/>
                <a:gd name="T1" fmla="*/ 1 h 21"/>
                <a:gd name="T2" fmla="*/ 13 w 14"/>
                <a:gd name="T3" fmla="*/ 11 h 21"/>
                <a:gd name="T4" fmla="*/ 13 w 14"/>
                <a:gd name="T5" fmla="*/ 13 h 21"/>
                <a:gd name="T6" fmla="*/ 13 w 14"/>
                <a:gd name="T7" fmla="*/ 14 h 21"/>
                <a:gd name="T8" fmla="*/ 4 w 14"/>
                <a:gd name="T9" fmla="*/ 20 h 21"/>
                <a:gd name="T10" fmla="*/ 1 w 14"/>
                <a:gd name="T11" fmla="*/ 20 h 21"/>
                <a:gd name="T12" fmla="*/ 0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3" y="14"/>
                  </a:cubicBezTo>
                  <a:cubicBezTo>
                    <a:pt x="4" y="20"/>
                    <a:pt x="4" y="20"/>
                    <a:pt x="4" y="20"/>
                  </a:cubicBezTo>
                  <a:cubicBezTo>
                    <a:pt x="3" y="21"/>
                    <a:pt x="1" y="20"/>
                    <a:pt x="1" y="20"/>
                  </a:cubicBezTo>
                  <a:cubicBezTo>
                    <a:pt x="1" y="19"/>
                    <a:pt x="0" y="19"/>
                    <a:pt x="0" y="18"/>
                  </a:cubicBezTo>
                  <a:cubicBezTo>
                    <a:pt x="0" y="18"/>
                    <a:pt x="1" y="17"/>
                    <a:pt x="1" y="17"/>
                  </a:cubicBezTo>
                  <a:cubicBezTo>
                    <a:pt x="1" y="17"/>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44"/>
            <p:cNvSpPr>
              <a:spLocks/>
            </p:cNvSpPr>
            <p:nvPr/>
          </p:nvSpPr>
          <p:spPr bwMode="auto">
            <a:xfrm>
              <a:off x="10128252" y="2092326"/>
              <a:ext cx="22225" cy="22225"/>
            </a:xfrm>
            <a:custGeom>
              <a:avLst/>
              <a:gdLst>
                <a:gd name="T0" fmla="*/ 6 w 10"/>
                <a:gd name="T1" fmla="*/ 10 h 10"/>
                <a:gd name="T2" fmla="*/ 1 w 10"/>
                <a:gd name="T3" fmla="*/ 4 h 10"/>
                <a:gd name="T4" fmla="*/ 0 w 10"/>
                <a:gd name="T5" fmla="*/ 2 h 10"/>
                <a:gd name="T6" fmla="*/ 1 w 10"/>
                <a:gd name="T7" fmla="*/ 1 h 10"/>
                <a:gd name="T8" fmla="*/ 4 w 10"/>
                <a:gd name="T9" fmla="*/ 1 h 10"/>
                <a:gd name="T10" fmla="*/ 10 w 10"/>
                <a:gd name="T11" fmla="*/ 7 h 10"/>
                <a:gd name="T12" fmla="*/ 6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10"/>
                  </a:moveTo>
                  <a:cubicBezTo>
                    <a:pt x="3" y="7"/>
                    <a:pt x="1" y="4"/>
                    <a:pt x="1" y="4"/>
                  </a:cubicBezTo>
                  <a:cubicBezTo>
                    <a:pt x="0" y="3"/>
                    <a:pt x="0" y="3"/>
                    <a:pt x="0" y="2"/>
                  </a:cubicBezTo>
                  <a:cubicBezTo>
                    <a:pt x="0" y="2"/>
                    <a:pt x="0" y="1"/>
                    <a:pt x="1" y="1"/>
                  </a:cubicBezTo>
                  <a:cubicBezTo>
                    <a:pt x="2" y="0"/>
                    <a:pt x="3" y="0"/>
                    <a:pt x="4" y="1"/>
                  </a:cubicBezTo>
                  <a:cubicBezTo>
                    <a:pt x="10" y="7"/>
                    <a:pt x="10" y="7"/>
                    <a:pt x="10"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45"/>
            <p:cNvSpPr>
              <a:spLocks/>
            </p:cNvSpPr>
            <p:nvPr/>
          </p:nvSpPr>
          <p:spPr bwMode="auto">
            <a:xfrm>
              <a:off x="10128252" y="2092326"/>
              <a:ext cx="22225" cy="22225"/>
            </a:xfrm>
            <a:custGeom>
              <a:avLst/>
              <a:gdLst>
                <a:gd name="T0" fmla="*/ 6 w 10"/>
                <a:gd name="T1" fmla="*/ 10 h 10"/>
                <a:gd name="T2" fmla="*/ 7 w 10"/>
                <a:gd name="T3" fmla="*/ 10 h 10"/>
                <a:gd name="T4" fmla="*/ 1 w 10"/>
                <a:gd name="T5" fmla="*/ 4 h 10"/>
                <a:gd name="T6" fmla="*/ 1 w 10"/>
                <a:gd name="T7" fmla="*/ 2 h 10"/>
                <a:gd name="T8" fmla="*/ 1 w 10"/>
                <a:gd name="T9" fmla="*/ 1 h 10"/>
                <a:gd name="T10" fmla="*/ 2 w 10"/>
                <a:gd name="T11" fmla="*/ 1 h 10"/>
                <a:gd name="T12" fmla="*/ 4 w 10"/>
                <a:gd name="T13" fmla="*/ 1 h 10"/>
                <a:gd name="T14" fmla="*/ 9 w 10"/>
                <a:gd name="T15" fmla="*/ 7 h 10"/>
                <a:gd name="T16" fmla="*/ 6 w 10"/>
                <a:gd name="T17" fmla="*/ 10 h 10"/>
                <a:gd name="T18" fmla="*/ 6 w 10"/>
                <a:gd name="T19" fmla="*/ 10 h 10"/>
                <a:gd name="T20" fmla="*/ 7 w 10"/>
                <a:gd name="T21" fmla="*/ 10 h 10"/>
                <a:gd name="T22" fmla="*/ 6 w 10"/>
                <a:gd name="T23" fmla="*/ 10 h 10"/>
                <a:gd name="T24" fmla="*/ 7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0 w 10"/>
                <a:gd name="T37" fmla="*/ 4 h 10"/>
                <a:gd name="T38" fmla="*/ 6 w 10"/>
                <a:gd name="T39" fmla="*/ 10 h 10"/>
                <a:gd name="T40" fmla="*/ 6 w 10"/>
                <a:gd name="T41" fmla="*/ 10 h 10"/>
                <a:gd name="T42" fmla="*/ 7 w 10"/>
                <a:gd name="T43" fmla="*/ 10 h 10"/>
                <a:gd name="T44" fmla="*/ 6 w 10"/>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6" y="10"/>
                  </a:moveTo>
                  <a:cubicBezTo>
                    <a:pt x="7" y="10"/>
                    <a:pt x="7" y="10"/>
                    <a:pt x="7" y="10"/>
                  </a:cubicBezTo>
                  <a:cubicBezTo>
                    <a:pt x="3" y="6"/>
                    <a:pt x="1" y="4"/>
                    <a:pt x="1" y="4"/>
                  </a:cubicBezTo>
                  <a:cubicBezTo>
                    <a:pt x="1" y="3"/>
                    <a:pt x="1" y="3"/>
                    <a:pt x="1" y="2"/>
                  </a:cubicBezTo>
                  <a:cubicBezTo>
                    <a:pt x="1" y="2"/>
                    <a:pt x="1" y="1"/>
                    <a:pt x="1" y="1"/>
                  </a:cubicBezTo>
                  <a:cubicBezTo>
                    <a:pt x="1" y="1"/>
                    <a:pt x="2" y="1"/>
                    <a:pt x="2" y="1"/>
                  </a:cubicBezTo>
                  <a:cubicBezTo>
                    <a:pt x="3" y="1"/>
                    <a:pt x="3" y="1"/>
                    <a:pt x="4" y="1"/>
                  </a:cubicBezTo>
                  <a:cubicBezTo>
                    <a:pt x="9" y="7"/>
                    <a:pt x="9" y="7"/>
                    <a:pt x="9" y="7"/>
                  </a:cubicBezTo>
                  <a:cubicBezTo>
                    <a:pt x="6" y="10"/>
                    <a:pt x="6" y="10"/>
                    <a:pt x="6" y="10"/>
                  </a:cubicBezTo>
                  <a:cubicBezTo>
                    <a:pt x="6" y="10"/>
                    <a:pt x="6" y="10"/>
                    <a:pt x="6" y="10"/>
                  </a:cubicBezTo>
                  <a:cubicBezTo>
                    <a:pt x="7" y="10"/>
                    <a:pt x="7" y="10"/>
                    <a:pt x="7" y="10"/>
                  </a:cubicBezTo>
                  <a:cubicBezTo>
                    <a:pt x="6" y="10"/>
                    <a:pt x="6" y="10"/>
                    <a:pt x="6" y="10"/>
                  </a:cubicBezTo>
                  <a:cubicBezTo>
                    <a:pt x="7" y="10"/>
                    <a:pt x="7" y="10"/>
                    <a:pt x="7"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0" y="4"/>
                  </a:cubicBezTo>
                  <a:cubicBezTo>
                    <a:pt x="0" y="4"/>
                    <a:pt x="3" y="7"/>
                    <a:pt x="6" y="10"/>
                  </a:cubicBezTo>
                  <a:cubicBezTo>
                    <a:pt x="6" y="10"/>
                    <a:pt x="6" y="10"/>
                    <a:pt x="6" y="10"/>
                  </a:cubicBezTo>
                  <a:cubicBezTo>
                    <a:pt x="7" y="10"/>
                    <a:pt x="7" y="10"/>
                    <a:pt x="7" y="10"/>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46"/>
            <p:cNvSpPr>
              <a:spLocks/>
            </p:cNvSpPr>
            <p:nvPr/>
          </p:nvSpPr>
          <p:spPr bwMode="auto">
            <a:xfrm>
              <a:off x="10075865" y="2092326"/>
              <a:ext cx="30163" cy="46038"/>
            </a:xfrm>
            <a:custGeom>
              <a:avLst/>
              <a:gdLst>
                <a:gd name="T0" fmla="*/ 10 w 14"/>
                <a:gd name="T1" fmla="*/ 1 h 21"/>
                <a:gd name="T2" fmla="*/ 1 w 14"/>
                <a:gd name="T3" fmla="*/ 11 h 21"/>
                <a:gd name="T4" fmla="*/ 1 w 14"/>
                <a:gd name="T5" fmla="*/ 13 h 21"/>
                <a:gd name="T6" fmla="*/ 1 w 14"/>
                <a:gd name="T7" fmla="*/ 14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1" y="13"/>
                  </a:cubicBezTo>
                  <a:cubicBezTo>
                    <a:pt x="1" y="14"/>
                    <a:pt x="1" y="14"/>
                    <a:pt x="1" y="14"/>
                  </a:cubicBezTo>
                  <a:cubicBezTo>
                    <a:pt x="10" y="20"/>
                    <a:pt x="10" y="20"/>
                    <a:pt x="10" y="20"/>
                  </a:cubicBezTo>
                  <a:cubicBezTo>
                    <a:pt x="11" y="21"/>
                    <a:pt x="13" y="20"/>
                    <a:pt x="13" y="20"/>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4"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47"/>
            <p:cNvSpPr>
              <a:spLocks/>
            </p:cNvSpPr>
            <p:nvPr/>
          </p:nvSpPr>
          <p:spPr bwMode="auto">
            <a:xfrm>
              <a:off x="10085390" y="2092326"/>
              <a:ext cx="20638" cy="22225"/>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3"/>
                    <a:pt x="10" y="3"/>
                    <a:pt x="10" y="2"/>
                  </a:cubicBezTo>
                  <a:cubicBezTo>
                    <a:pt x="10" y="2"/>
                    <a:pt x="10"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8"/>
            <p:cNvSpPr>
              <a:spLocks/>
            </p:cNvSpPr>
            <p:nvPr/>
          </p:nvSpPr>
          <p:spPr bwMode="auto">
            <a:xfrm>
              <a:off x="10085390" y="2092326"/>
              <a:ext cx="20638" cy="22225"/>
            </a:xfrm>
            <a:custGeom>
              <a:avLst/>
              <a:gdLst>
                <a:gd name="T0" fmla="*/ 4 w 10"/>
                <a:gd name="T1" fmla="*/ 10 h 10"/>
                <a:gd name="T2" fmla="*/ 4 w 10"/>
                <a:gd name="T3" fmla="*/ 10 h 10"/>
                <a:gd name="T4" fmla="*/ 10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6 w 10"/>
                <a:gd name="T27" fmla="*/ 1 h 10"/>
                <a:gd name="T28" fmla="*/ 8 w 10"/>
                <a:gd name="T29" fmla="*/ 1 h 10"/>
                <a:gd name="T30" fmla="*/ 9 w 10"/>
                <a:gd name="T31" fmla="*/ 1 h 10"/>
                <a:gd name="T32" fmla="*/ 9 w 10"/>
                <a:gd name="T33" fmla="*/ 2 h 10"/>
                <a:gd name="T34" fmla="*/ 9 w 10"/>
                <a:gd name="T35" fmla="*/ 4 h 10"/>
                <a:gd name="T36" fmla="*/ 3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10" y="4"/>
                    <a:pt x="10"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9" y="1"/>
                    <a:pt x="9" y="1"/>
                  </a:cubicBezTo>
                  <a:cubicBezTo>
                    <a:pt x="9" y="1"/>
                    <a:pt x="9" y="2"/>
                    <a:pt x="9" y="2"/>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1249"/>
            <p:cNvSpPr>
              <a:spLocks/>
            </p:cNvSpPr>
            <p:nvPr/>
          </p:nvSpPr>
          <p:spPr bwMode="auto">
            <a:xfrm>
              <a:off x="10098090" y="2092326"/>
              <a:ext cx="36513" cy="71438"/>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Oval 1250"/>
            <p:cNvSpPr>
              <a:spLocks noChangeArrowheads="1"/>
            </p:cNvSpPr>
            <p:nvPr/>
          </p:nvSpPr>
          <p:spPr bwMode="auto">
            <a:xfrm>
              <a:off x="10204452" y="1712913"/>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1251"/>
            <p:cNvSpPr>
              <a:spLocks/>
            </p:cNvSpPr>
            <p:nvPr/>
          </p:nvSpPr>
          <p:spPr bwMode="auto">
            <a:xfrm>
              <a:off x="10194927" y="1790701"/>
              <a:ext cx="22225" cy="76200"/>
            </a:xfrm>
            <a:custGeom>
              <a:avLst/>
              <a:gdLst>
                <a:gd name="T0" fmla="*/ 10 w 10"/>
                <a:gd name="T1" fmla="*/ 7 h 35"/>
                <a:gd name="T2" fmla="*/ 7 w 10"/>
                <a:gd name="T3" fmla="*/ 35 h 35"/>
                <a:gd name="T4" fmla="*/ 0 w 10"/>
                <a:gd name="T5" fmla="*/ 35 h 35"/>
                <a:gd name="T6" fmla="*/ 3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3" y="0"/>
                    <a:pt x="3"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1252"/>
            <p:cNvSpPr>
              <a:spLocks/>
            </p:cNvSpPr>
            <p:nvPr/>
          </p:nvSpPr>
          <p:spPr bwMode="auto">
            <a:xfrm>
              <a:off x="10220327" y="1792288"/>
              <a:ext cx="19050" cy="74613"/>
            </a:xfrm>
            <a:custGeom>
              <a:avLst/>
              <a:gdLst>
                <a:gd name="T0" fmla="*/ 9 w 12"/>
                <a:gd name="T1" fmla="*/ 6 h 47"/>
                <a:gd name="T2" fmla="*/ 0 w 12"/>
                <a:gd name="T3" fmla="*/ 7 h 47"/>
                <a:gd name="T4" fmla="*/ 1 w 12"/>
                <a:gd name="T5" fmla="*/ 47 h 47"/>
                <a:gd name="T6" fmla="*/ 12 w 12"/>
                <a:gd name="T7" fmla="*/ 47 h 47"/>
                <a:gd name="T8" fmla="*/ 10 w 12"/>
                <a:gd name="T9" fmla="*/ 0 h 47"/>
                <a:gd name="T10" fmla="*/ 9 w 12"/>
                <a:gd name="T11" fmla="*/ 6 h 47"/>
              </a:gdLst>
              <a:ahLst/>
              <a:cxnLst>
                <a:cxn ang="0">
                  <a:pos x="T0" y="T1"/>
                </a:cxn>
                <a:cxn ang="0">
                  <a:pos x="T2" y="T3"/>
                </a:cxn>
                <a:cxn ang="0">
                  <a:pos x="T4" y="T5"/>
                </a:cxn>
                <a:cxn ang="0">
                  <a:pos x="T6" y="T7"/>
                </a:cxn>
                <a:cxn ang="0">
                  <a:pos x="T8" y="T9"/>
                </a:cxn>
                <a:cxn ang="0">
                  <a:pos x="T10" y="T11"/>
                </a:cxn>
              </a:cxnLst>
              <a:rect l="0" t="0" r="r" b="b"/>
              <a:pathLst>
                <a:path w="12" h="47">
                  <a:moveTo>
                    <a:pt x="9" y="6"/>
                  </a:moveTo>
                  <a:lnTo>
                    <a:pt x="0" y="7"/>
                  </a:lnTo>
                  <a:lnTo>
                    <a:pt x="1" y="47"/>
                  </a:lnTo>
                  <a:lnTo>
                    <a:pt x="12" y="47"/>
                  </a:lnTo>
                  <a:lnTo>
                    <a:pt x="10"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253"/>
            <p:cNvSpPr>
              <a:spLocks/>
            </p:cNvSpPr>
            <p:nvPr/>
          </p:nvSpPr>
          <p:spPr bwMode="auto">
            <a:xfrm>
              <a:off x="10229852" y="1743076"/>
              <a:ext cx="28575" cy="42863"/>
            </a:xfrm>
            <a:custGeom>
              <a:avLst/>
              <a:gdLst>
                <a:gd name="T0" fmla="*/ 3 w 13"/>
                <a:gd name="T1" fmla="*/ 1 h 20"/>
                <a:gd name="T2" fmla="*/ 12 w 13"/>
                <a:gd name="T3" fmla="*/ 11 h 20"/>
                <a:gd name="T4" fmla="*/ 13 w 13"/>
                <a:gd name="T5" fmla="*/ 12 h 20"/>
                <a:gd name="T6" fmla="*/ 12 w 13"/>
                <a:gd name="T7" fmla="*/ 14 h 20"/>
                <a:gd name="T8" fmla="*/ 3 w 13"/>
                <a:gd name="T9" fmla="*/ 20 h 20"/>
                <a:gd name="T10" fmla="*/ 0 w 13"/>
                <a:gd name="T11" fmla="*/ 19 h 20"/>
                <a:gd name="T12" fmla="*/ 0 w 13"/>
                <a:gd name="T13" fmla="*/ 18 h 20"/>
                <a:gd name="T14" fmla="*/ 1 w 13"/>
                <a:gd name="T15" fmla="*/ 16 h 20"/>
                <a:gd name="T16" fmla="*/ 8 w 13"/>
                <a:gd name="T17" fmla="*/ 12 h 20"/>
                <a:gd name="T18" fmla="*/ 0 w 13"/>
                <a:gd name="T19" fmla="*/ 3 h 20"/>
                <a:gd name="T20" fmla="*/ 0 w 13"/>
                <a:gd name="T21" fmla="*/ 2 h 20"/>
                <a:gd name="T22" fmla="*/ 0 w 13"/>
                <a:gd name="T23" fmla="*/ 0 h 20"/>
                <a:gd name="T24" fmla="*/ 3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3" y="1"/>
                  </a:moveTo>
                  <a:cubicBezTo>
                    <a:pt x="12" y="11"/>
                    <a:pt x="12" y="11"/>
                    <a:pt x="12" y="11"/>
                  </a:cubicBezTo>
                  <a:cubicBezTo>
                    <a:pt x="13" y="11"/>
                    <a:pt x="13" y="12"/>
                    <a:pt x="13" y="12"/>
                  </a:cubicBezTo>
                  <a:cubicBezTo>
                    <a:pt x="13" y="13"/>
                    <a:pt x="13" y="14"/>
                    <a:pt x="12" y="14"/>
                  </a:cubicBezTo>
                  <a:cubicBezTo>
                    <a:pt x="3" y="20"/>
                    <a:pt x="3" y="20"/>
                    <a:pt x="3" y="20"/>
                  </a:cubicBezTo>
                  <a:cubicBezTo>
                    <a:pt x="2" y="20"/>
                    <a:pt x="1" y="20"/>
                    <a:pt x="0" y="19"/>
                  </a:cubicBezTo>
                  <a:cubicBezTo>
                    <a:pt x="0" y="19"/>
                    <a:pt x="0" y="18"/>
                    <a:pt x="0" y="18"/>
                  </a:cubicBezTo>
                  <a:cubicBezTo>
                    <a:pt x="0" y="17"/>
                    <a:pt x="0" y="17"/>
                    <a:pt x="1" y="16"/>
                  </a:cubicBezTo>
                  <a:cubicBezTo>
                    <a:pt x="1" y="16"/>
                    <a:pt x="5" y="13"/>
                    <a:pt x="8" y="12"/>
                  </a:cubicBezTo>
                  <a:cubicBezTo>
                    <a:pt x="6" y="9"/>
                    <a:pt x="0" y="3"/>
                    <a:pt x="0" y="3"/>
                  </a:cubicBezTo>
                  <a:cubicBezTo>
                    <a:pt x="0" y="3"/>
                    <a:pt x="0" y="2"/>
                    <a:pt x="0" y="2"/>
                  </a:cubicBezTo>
                  <a:cubicBezTo>
                    <a:pt x="0" y="1"/>
                    <a:pt x="0" y="1"/>
                    <a:pt x="0" y="0"/>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254"/>
            <p:cNvSpPr>
              <a:spLocks/>
            </p:cNvSpPr>
            <p:nvPr/>
          </p:nvSpPr>
          <p:spPr bwMode="auto">
            <a:xfrm>
              <a:off x="10229852" y="1743076"/>
              <a:ext cx="20638" cy="19050"/>
            </a:xfrm>
            <a:custGeom>
              <a:avLst/>
              <a:gdLst>
                <a:gd name="T0" fmla="*/ 6 w 9"/>
                <a:gd name="T1" fmla="*/ 9 h 9"/>
                <a:gd name="T2" fmla="*/ 0 w 9"/>
                <a:gd name="T3" fmla="*/ 3 h 9"/>
                <a:gd name="T4" fmla="*/ 0 w 9"/>
                <a:gd name="T5" fmla="*/ 2 h 9"/>
                <a:gd name="T6" fmla="*/ 0 w 9"/>
                <a:gd name="T7" fmla="*/ 0 h 9"/>
                <a:gd name="T8" fmla="*/ 3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0" y="3"/>
                    <a:pt x="0" y="3"/>
                  </a:cubicBezTo>
                  <a:cubicBezTo>
                    <a:pt x="0" y="3"/>
                    <a:pt x="0" y="2"/>
                    <a:pt x="0" y="2"/>
                  </a:cubicBezTo>
                  <a:cubicBezTo>
                    <a:pt x="0" y="1"/>
                    <a:pt x="0" y="1"/>
                    <a:pt x="0" y="0"/>
                  </a:cubicBezTo>
                  <a:cubicBezTo>
                    <a:pt x="1" y="0"/>
                    <a:pt x="3" y="0"/>
                    <a:pt x="3"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255"/>
            <p:cNvSpPr>
              <a:spLocks/>
            </p:cNvSpPr>
            <p:nvPr/>
          </p:nvSpPr>
          <p:spPr bwMode="auto">
            <a:xfrm>
              <a:off x="10228265" y="1741488"/>
              <a:ext cx="23813" cy="23813"/>
            </a:xfrm>
            <a:custGeom>
              <a:avLst/>
              <a:gdLst>
                <a:gd name="T0" fmla="*/ 7 w 11"/>
                <a:gd name="T1" fmla="*/ 10 h 11"/>
                <a:gd name="T2" fmla="*/ 7 w 11"/>
                <a:gd name="T3" fmla="*/ 10 h 11"/>
                <a:gd name="T4" fmla="*/ 1 w 11"/>
                <a:gd name="T5" fmla="*/ 4 h 11"/>
                <a:gd name="T6" fmla="*/ 1 w 11"/>
                <a:gd name="T7" fmla="*/ 3 h 11"/>
                <a:gd name="T8" fmla="*/ 2 w 11"/>
                <a:gd name="T9" fmla="*/ 2 h 11"/>
                <a:gd name="T10" fmla="*/ 3 w 11"/>
                <a:gd name="T11" fmla="*/ 1 h 11"/>
                <a:gd name="T12" fmla="*/ 4 w 11"/>
                <a:gd name="T13" fmla="*/ 2 h 11"/>
                <a:gd name="T14" fmla="*/ 9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6 w 11"/>
                <a:gd name="T39" fmla="*/ 11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7"/>
                    <a:pt x="1" y="4"/>
                    <a:pt x="1" y="4"/>
                  </a:cubicBezTo>
                  <a:cubicBezTo>
                    <a:pt x="1" y="4"/>
                    <a:pt x="1" y="3"/>
                    <a:pt x="1" y="3"/>
                  </a:cubicBezTo>
                  <a:cubicBezTo>
                    <a:pt x="1" y="2"/>
                    <a:pt x="1" y="2"/>
                    <a:pt x="2" y="2"/>
                  </a:cubicBezTo>
                  <a:cubicBezTo>
                    <a:pt x="2" y="1"/>
                    <a:pt x="2" y="1"/>
                    <a:pt x="3" y="1"/>
                  </a:cubicBezTo>
                  <a:cubicBezTo>
                    <a:pt x="3" y="1"/>
                    <a:pt x="4" y="1"/>
                    <a:pt x="4" y="2"/>
                  </a:cubicBezTo>
                  <a:cubicBezTo>
                    <a:pt x="9" y="8"/>
                    <a:pt x="9" y="8"/>
                    <a:pt x="9"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1"/>
                    <a:pt x="1" y="1"/>
                  </a:cubicBezTo>
                  <a:cubicBezTo>
                    <a:pt x="1" y="2"/>
                    <a:pt x="0" y="2"/>
                    <a:pt x="0" y="3"/>
                  </a:cubicBezTo>
                  <a:cubicBezTo>
                    <a:pt x="0" y="3"/>
                    <a:pt x="1" y="4"/>
                    <a:pt x="1" y="4"/>
                  </a:cubicBezTo>
                  <a:cubicBezTo>
                    <a:pt x="1" y="4"/>
                    <a:pt x="3" y="7"/>
                    <a:pt x="6" y="11"/>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256"/>
            <p:cNvSpPr>
              <a:spLocks/>
            </p:cNvSpPr>
            <p:nvPr/>
          </p:nvSpPr>
          <p:spPr bwMode="auto">
            <a:xfrm>
              <a:off x="10179052" y="1743076"/>
              <a:ext cx="26988" cy="42863"/>
            </a:xfrm>
            <a:custGeom>
              <a:avLst/>
              <a:gdLst>
                <a:gd name="T0" fmla="*/ 10 w 13"/>
                <a:gd name="T1" fmla="*/ 1 h 20"/>
                <a:gd name="T2" fmla="*/ 0 w 13"/>
                <a:gd name="T3" fmla="*/ 11 h 20"/>
                <a:gd name="T4" fmla="*/ 0 w 13"/>
                <a:gd name="T5" fmla="*/ 12 h 20"/>
                <a:gd name="T6" fmla="*/ 1 w 13"/>
                <a:gd name="T7" fmla="*/ 14 h 20"/>
                <a:gd name="T8" fmla="*/ 10 w 13"/>
                <a:gd name="T9" fmla="*/ 20 h 20"/>
                <a:gd name="T10" fmla="*/ 13 w 13"/>
                <a:gd name="T11" fmla="*/ 19 h 20"/>
                <a:gd name="T12" fmla="*/ 13 w 13"/>
                <a:gd name="T13" fmla="*/ 18 h 20"/>
                <a:gd name="T14" fmla="*/ 12 w 13"/>
                <a:gd name="T15" fmla="*/ 16 h 20"/>
                <a:gd name="T16" fmla="*/ 5 w 13"/>
                <a:gd name="T17" fmla="*/ 12 h 20"/>
                <a:gd name="T18" fmla="*/ 13 w 13"/>
                <a:gd name="T19" fmla="*/ 3 h 20"/>
                <a:gd name="T20" fmla="*/ 13 w 13"/>
                <a:gd name="T21" fmla="*/ 2 h 20"/>
                <a:gd name="T22" fmla="*/ 13 w 13"/>
                <a:gd name="T23" fmla="*/ 0 h 20"/>
                <a:gd name="T24" fmla="*/ 10 w 13"/>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0" y="1"/>
                  </a:moveTo>
                  <a:cubicBezTo>
                    <a:pt x="0" y="11"/>
                    <a:pt x="0" y="11"/>
                    <a:pt x="0" y="11"/>
                  </a:cubicBezTo>
                  <a:cubicBezTo>
                    <a:pt x="0" y="11"/>
                    <a:pt x="0" y="12"/>
                    <a:pt x="0" y="12"/>
                  </a:cubicBezTo>
                  <a:cubicBezTo>
                    <a:pt x="0" y="13"/>
                    <a:pt x="0" y="14"/>
                    <a:pt x="1" y="14"/>
                  </a:cubicBezTo>
                  <a:cubicBezTo>
                    <a:pt x="10" y="20"/>
                    <a:pt x="10" y="20"/>
                    <a:pt x="10" y="20"/>
                  </a:cubicBezTo>
                  <a:cubicBezTo>
                    <a:pt x="11" y="20"/>
                    <a:pt x="12" y="20"/>
                    <a:pt x="13" y="19"/>
                  </a:cubicBezTo>
                  <a:cubicBezTo>
                    <a:pt x="13" y="19"/>
                    <a:pt x="13" y="18"/>
                    <a:pt x="13" y="18"/>
                  </a:cubicBezTo>
                  <a:cubicBezTo>
                    <a:pt x="13" y="17"/>
                    <a:pt x="13" y="17"/>
                    <a:pt x="12" y="16"/>
                  </a:cubicBezTo>
                  <a:cubicBezTo>
                    <a:pt x="12" y="16"/>
                    <a:pt x="8" y="13"/>
                    <a:pt x="5" y="12"/>
                  </a:cubicBezTo>
                  <a:cubicBezTo>
                    <a:pt x="7" y="9"/>
                    <a:pt x="13" y="3"/>
                    <a:pt x="13" y="3"/>
                  </a:cubicBezTo>
                  <a:cubicBezTo>
                    <a:pt x="13" y="3"/>
                    <a:pt x="13" y="2"/>
                    <a:pt x="13" y="2"/>
                  </a:cubicBezTo>
                  <a:cubicBezTo>
                    <a:pt x="13" y="1"/>
                    <a:pt x="13" y="1"/>
                    <a:pt x="13" y="0"/>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257"/>
            <p:cNvSpPr>
              <a:spLocks/>
            </p:cNvSpPr>
            <p:nvPr/>
          </p:nvSpPr>
          <p:spPr bwMode="auto">
            <a:xfrm>
              <a:off x="10186990" y="1743076"/>
              <a:ext cx="19050" cy="19050"/>
            </a:xfrm>
            <a:custGeom>
              <a:avLst/>
              <a:gdLst>
                <a:gd name="T0" fmla="*/ 3 w 9"/>
                <a:gd name="T1" fmla="*/ 9 h 9"/>
                <a:gd name="T2" fmla="*/ 9 w 9"/>
                <a:gd name="T3" fmla="*/ 3 h 9"/>
                <a:gd name="T4" fmla="*/ 9 w 9"/>
                <a:gd name="T5" fmla="*/ 2 h 9"/>
                <a:gd name="T6" fmla="*/ 9 w 9"/>
                <a:gd name="T7" fmla="*/ 0 h 9"/>
                <a:gd name="T8" fmla="*/ 6 w 9"/>
                <a:gd name="T9" fmla="*/ 1 h 9"/>
                <a:gd name="T10" fmla="*/ 0 w 9"/>
                <a:gd name="T11" fmla="*/ 7 h 9"/>
                <a:gd name="T12" fmla="*/ 3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3" y="9"/>
                  </a:moveTo>
                  <a:cubicBezTo>
                    <a:pt x="6" y="6"/>
                    <a:pt x="9" y="3"/>
                    <a:pt x="9" y="3"/>
                  </a:cubicBezTo>
                  <a:cubicBezTo>
                    <a:pt x="9" y="3"/>
                    <a:pt x="9" y="2"/>
                    <a:pt x="9" y="2"/>
                  </a:cubicBezTo>
                  <a:cubicBezTo>
                    <a:pt x="9" y="1"/>
                    <a:pt x="9" y="1"/>
                    <a:pt x="9" y="0"/>
                  </a:cubicBezTo>
                  <a:cubicBezTo>
                    <a:pt x="8" y="0"/>
                    <a:pt x="6" y="0"/>
                    <a:pt x="6" y="1"/>
                  </a:cubicBezTo>
                  <a:cubicBezTo>
                    <a:pt x="0" y="7"/>
                    <a:pt x="0" y="7"/>
                    <a:pt x="0" y="7"/>
                  </a:cubicBez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58"/>
            <p:cNvSpPr>
              <a:spLocks/>
            </p:cNvSpPr>
            <p:nvPr/>
          </p:nvSpPr>
          <p:spPr bwMode="auto">
            <a:xfrm>
              <a:off x="10185402" y="1741488"/>
              <a:ext cx="23813" cy="23813"/>
            </a:xfrm>
            <a:custGeom>
              <a:avLst/>
              <a:gdLst>
                <a:gd name="T0" fmla="*/ 4 w 11"/>
                <a:gd name="T1" fmla="*/ 10 h 11"/>
                <a:gd name="T2" fmla="*/ 4 w 11"/>
                <a:gd name="T3" fmla="*/ 11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4 w 11"/>
                <a:gd name="T19" fmla="*/ 11 h 11"/>
                <a:gd name="T20" fmla="*/ 4 w 11"/>
                <a:gd name="T21" fmla="*/ 10 h 11"/>
                <a:gd name="T22" fmla="*/ 4 w 11"/>
                <a:gd name="T23" fmla="*/ 10 h 11"/>
                <a:gd name="T24" fmla="*/ 1 w 11"/>
                <a:gd name="T25" fmla="*/ 8 h 11"/>
                <a:gd name="T26" fmla="*/ 7 w 11"/>
                <a:gd name="T27" fmla="*/ 2 h 11"/>
                <a:gd name="T28" fmla="*/ 8 w 11"/>
                <a:gd name="T29" fmla="*/ 1 h 11"/>
                <a:gd name="T30" fmla="*/ 9 w 11"/>
                <a:gd name="T31" fmla="*/ 2 h 11"/>
                <a:gd name="T32" fmla="*/ 10 w 11"/>
                <a:gd name="T33" fmla="*/ 3 h 11"/>
                <a:gd name="T34" fmla="*/ 9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4" y="11"/>
                    <a:pt x="4" y="11"/>
                    <a:pt x="4" y="11"/>
                  </a:cubicBezTo>
                  <a:cubicBezTo>
                    <a:pt x="8" y="7"/>
                    <a:pt x="10" y="4"/>
                    <a:pt x="10" y="4"/>
                  </a:cubicBezTo>
                  <a:cubicBezTo>
                    <a:pt x="10" y="4"/>
                    <a:pt x="11" y="3"/>
                    <a:pt x="11" y="3"/>
                  </a:cubicBezTo>
                  <a:cubicBezTo>
                    <a:pt x="11" y="2"/>
                    <a:pt x="10" y="2"/>
                    <a:pt x="10" y="1"/>
                  </a:cubicBezTo>
                  <a:cubicBezTo>
                    <a:pt x="9" y="1"/>
                    <a:pt x="9" y="0"/>
                    <a:pt x="8" y="0"/>
                  </a:cubicBezTo>
                  <a:cubicBezTo>
                    <a:pt x="8" y="0"/>
                    <a:pt x="7"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7" y="2"/>
                    <a:pt x="7" y="2"/>
                    <a:pt x="7" y="2"/>
                  </a:cubicBezTo>
                  <a:cubicBezTo>
                    <a:pt x="7" y="1"/>
                    <a:pt x="8" y="1"/>
                    <a:pt x="8" y="1"/>
                  </a:cubicBezTo>
                  <a:cubicBezTo>
                    <a:pt x="9" y="1"/>
                    <a:pt x="9" y="1"/>
                    <a:pt x="9" y="2"/>
                  </a:cubicBezTo>
                  <a:cubicBezTo>
                    <a:pt x="10" y="2"/>
                    <a:pt x="10" y="2"/>
                    <a:pt x="10" y="3"/>
                  </a:cubicBezTo>
                  <a:cubicBezTo>
                    <a:pt x="10" y="3"/>
                    <a:pt x="10" y="4"/>
                    <a:pt x="9" y="4"/>
                  </a:cubicBezTo>
                  <a:cubicBezTo>
                    <a:pt x="9" y="4"/>
                    <a:pt x="7" y="7"/>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259"/>
            <p:cNvSpPr>
              <a:spLocks/>
            </p:cNvSpPr>
            <p:nvPr/>
          </p:nvSpPr>
          <p:spPr bwMode="auto">
            <a:xfrm>
              <a:off x="10199690" y="1741488"/>
              <a:ext cx="36513" cy="71438"/>
            </a:xfrm>
            <a:custGeom>
              <a:avLst/>
              <a:gdLst>
                <a:gd name="T0" fmla="*/ 0 w 17"/>
                <a:gd name="T1" fmla="*/ 2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2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2"/>
                    <a:pt x="17" y="2"/>
                    <a:pt x="17" y="2"/>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Oval 1260"/>
            <p:cNvSpPr>
              <a:spLocks noChangeArrowheads="1"/>
            </p:cNvSpPr>
            <p:nvPr/>
          </p:nvSpPr>
          <p:spPr bwMode="auto">
            <a:xfrm>
              <a:off x="10204452" y="1889126"/>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261"/>
            <p:cNvSpPr>
              <a:spLocks/>
            </p:cNvSpPr>
            <p:nvPr/>
          </p:nvSpPr>
          <p:spPr bwMode="auto">
            <a:xfrm>
              <a:off x="10194927" y="1963738"/>
              <a:ext cx="22225" cy="79375"/>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262"/>
            <p:cNvSpPr>
              <a:spLocks/>
            </p:cNvSpPr>
            <p:nvPr/>
          </p:nvSpPr>
          <p:spPr bwMode="auto">
            <a:xfrm>
              <a:off x="10220327" y="1968501"/>
              <a:ext cx="19050" cy="74613"/>
            </a:xfrm>
            <a:custGeom>
              <a:avLst/>
              <a:gdLst>
                <a:gd name="T0" fmla="*/ 9 w 12"/>
                <a:gd name="T1" fmla="*/ 4 h 47"/>
                <a:gd name="T2" fmla="*/ 0 w 12"/>
                <a:gd name="T3" fmla="*/ 6 h 47"/>
                <a:gd name="T4" fmla="*/ 1 w 12"/>
                <a:gd name="T5" fmla="*/ 47 h 47"/>
                <a:gd name="T6" fmla="*/ 12 w 12"/>
                <a:gd name="T7" fmla="*/ 47 h 47"/>
                <a:gd name="T8" fmla="*/ 10 w 12"/>
                <a:gd name="T9" fmla="*/ 0 h 47"/>
                <a:gd name="T10" fmla="*/ 9 w 12"/>
                <a:gd name="T11" fmla="*/ 4 h 47"/>
              </a:gdLst>
              <a:ahLst/>
              <a:cxnLst>
                <a:cxn ang="0">
                  <a:pos x="T0" y="T1"/>
                </a:cxn>
                <a:cxn ang="0">
                  <a:pos x="T2" y="T3"/>
                </a:cxn>
                <a:cxn ang="0">
                  <a:pos x="T4" y="T5"/>
                </a:cxn>
                <a:cxn ang="0">
                  <a:pos x="T6" y="T7"/>
                </a:cxn>
                <a:cxn ang="0">
                  <a:pos x="T8" y="T9"/>
                </a:cxn>
                <a:cxn ang="0">
                  <a:pos x="T10" y="T11"/>
                </a:cxn>
              </a:cxnLst>
              <a:rect l="0" t="0" r="r" b="b"/>
              <a:pathLst>
                <a:path w="12" h="47">
                  <a:moveTo>
                    <a:pt x="9" y="4"/>
                  </a:moveTo>
                  <a:lnTo>
                    <a:pt x="0" y="6"/>
                  </a:lnTo>
                  <a:lnTo>
                    <a:pt x="1" y="47"/>
                  </a:lnTo>
                  <a:lnTo>
                    <a:pt x="12" y="47"/>
                  </a:lnTo>
                  <a:lnTo>
                    <a:pt x="10"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263"/>
            <p:cNvSpPr>
              <a:spLocks/>
            </p:cNvSpPr>
            <p:nvPr/>
          </p:nvSpPr>
          <p:spPr bwMode="auto">
            <a:xfrm>
              <a:off x="10229852" y="1916113"/>
              <a:ext cx="28575" cy="46038"/>
            </a:xfrm>
            <a:custGeom>
              <a:avLst/>
              <a:gdLst>
                <a:gd name="T0" fmla="*/ 3 w 13"/>
                <a:gd name="T1" fmla="*/ 1 h 21"/>
                <a:gd name="T2" fmla="*/ 12 w 13"/>
                <a:gd name="T3" fmla="*/ 12 h 21"/>
                <a:gd name="T4" fmla="*/ 13 w 13"/>
                <a:gd name="T5" fmla="*/ 13 h 21"/>
                <a:gd name="T6" fmla="*/ 12 w 13"/>
                <a:gd name="T7" fmla="*/ 15 h 21"/>
                <a:gd name="T8" fmla="*/ 3 w 13"/>
                <a:gd name="T9" fmla="*/ 20 h 21"/>
                <a:gd name="T10" fmla="*/ 0 w 13"/>
                <a:gd name="T11" fmla="*/ 20 h 21"/>
                <a:gd name="T12" fmla="*/ 0 w 13"/>
                <a:gd name="T13" fmla="*/ 19 h 21"/>
                <a:gd name="T14" fmla="*/ 1 w 13"/>
                <a:gd name="T15" fmla="*/ 17 h 21"/>
                <a:gd name="T16" fmla="*/ 8 w 13"/>
                <a:gd name="T17" fmla="*/ 13 h 21"/>
                <a:gd name="T18" fmla="*/ 0 w 13"/>
                <a:gd name="T19" fmla="*/ 4 h 21"/>
                <a:gd name="T20" fmla="*/ 0 w 13"/>
                <a:gd name="T21" fmla="*/ 3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2" y="12"/>
                    <a:pt x="12" y="12"/>
                    <a:pt x="12" y="12"/>
                  </a:cubicBezTo>
                  <a:cubicBezTo>
                    <a:pt x="13" y="12"/>
                    <a:pt x="13" y="13"/>
                    <a:pt x="13" y="13"/>
                  </a:cubicBezTo>
                  <a:cubicBezTo>
                    <a:pt x="13" y="14"/>
                    <a:pt x="13" y="14"/>
                    <a:pt x="12" y="15"/>
                  </a:cubicBezTo>
                  <a:cubicBezTo>
                    <a:pt x="3" y="20"/>
                    <a:pt x="3" y="20"/>
                    <a:pt x="3" y="20"/>
                  </a:cubicBezTo>
                  <a:cubicBezTo>
                    <a:pt x="2" y="21"/>
                    <a:pt x="1" y="21"/>
                    <a:pt x="0" y="20"/>
                  </a:cubicBezTo>
                  <a:cubicBezTo>
                    <a:pt x="0" y="19"/>
                    <a:pt x="0" y="19"/>
                    <a:pt x="0" y="19"/>
                  </a:cubicBezTo>
                  <a:cubicBezTo>
                    <a:pt x="0" y="18"/>
                    <a:pt x="0" y="17"/>
                    <a:pt x="1" y="17"/>
                  </a:cubicBezTo>
                  <a:cubicBezTo>
                    <a:pt x="1" y="17"/>
                    <a:pt x="5" y="14"/>
                    <a:pt x="8" y="13"/>
                  </a:cubicBezTo>
                  <a:cubicBezTo>
                    <a:pt x="6" y="10"/>
                    <a:pt x="0" y="4"/>
                    <a:pt x="0" y="4"/>
                  </a:cubicBezTo>
                  <a:cubicBezTo>
                    <a:pt x="0" y="4"/>
                    <a:pt x="0" y="3"/>
                    <a:pt x="0" y="3"/>
                  </a:cubicBezTo>
                  <a:cubicBezTo>
                    <a:pt x="0" y="2"/>
                    <a:pt x="0" y="2"/>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264"/>
            <p:cNvSpPr>
              <a:spLocks/>
            </p:cNvSpPr>
            <p:nvPr/>
          </p:nvSpPr>
          <p:spPr bwMode="auto">
            <a:xfrm>
              <a:off x="10229852" y="1916113"/>
              <a:ext cx="20638" cy="22225"/>
            </a:xfrm>
            <a:custGeom>
              <a:avLst/>
              <a:gdLst>
                <a:gd name="T0" fmla="*/ 6 w 9"/>
                <a:gd name="T1" fmla="*/ 10 h 10"/>
                <a:gd name="T2" fmla="*/ 0 w 9"/>
                <a:gd name="T3" fmla="*/ 4 h 10"/>
                <a:gd name="T4" fmla="*/ 0 w 9"/>
                <a:gd name="T5" fmla="*/ 3 h 10"/>
                <a:gd name="T6" fmla="*/ 0 w 9"/>
                <a:gd name="T7" fmla="*/ 1 h 10"/>
                <a:gd name="T8" fmla="*/ 3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4"/>
                    <a:pt x="0" y="3"/>
                    <a:pt x="0" y="3"/>
                  </a:cubicBezTo>
                  <a:cubicBezTo>
                    <a:pt x="0" y="2"/>
                    <a:pt x="0" y="2"/>
                    <a:pt x="0" y="1"/>
                  </a:cubicBezTo>
                  <a:cubicBezTo>
                    <a:pt x="1" y="0"/>
                    <a:pt x="3" y="0"/>
                    <a:pt x="3"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265"/>
            <p:cNvSpPr>
              <a:spLocks/>
            </p:cNvSpPr>
            <p:nvPr/>
          </p:nvSpPr>
          <p:spPr bwMode="auto">
            <a:xfrm>
              <a:off x="10228265" y="1916113"/>
              <a:ext cx="23813" cy="23813"/>
            </a:xfrm>
            <a:custGeom>
              <a:avLst/>
              <a:gdLst>
                <a:gd name="T0" fmla="*/ 7 w 11"/>
                <a:gd name="T1" fmla="*/ 10 h 11"/>
                <a:gd name="T2" fmla="*/ 7 w 11"/>
                <a:gd name="T3" fmla="*/ 10 h 11"/>
                <a:gd name="T4" fmla="*/ 1 w 11"/>
                <a:gd name="T5" fmla="*/ 4 h 11"/>
                <a:gd name="T6" fmla="*/ 1 w 11"/>
                <a:gd name="T7" fmla="*/ 3 h 11"/>
                <a:gd name="T8" fmla="*/ 2 w 11"/>
                <a:gd name="T9" fmla="*/ 1 h 11"/>
                <a:gd name="T10" fmla="*/ 3 w 11"/>
                <a:gd name="T11" fmla="*/ 1 h 11"/>
                <a:gd name="T12" fmla="*/ 4 w 11"/>
                <a:gd name="T13" fmla="*/ 2 h 11"/>
                <a:gd name="T14" fmla="*/ 9 w 11"/>
                <a:gd name="T15" fmla="*/ 8 h 11"/>
                <a:gd name="T16" fmla="*/ 7 w 11"/>
                <a:gd name="T17" fmla="*/ 10 h 11"/>
                <a:gd name="T18" fmla="*/ 7 w 11"/>
                <a:gd name="T19" fmla="*/ 10 h 11"/>
                <a:gd name="T20" fmla="*/ 7 w 11"/>
                <a:gd name="T21" fmla="*/ 10 h 11"/>
                <a:gd name="T22" fmla="*/ 7 w 11"/>
                <a:gd name="T23" fmla="*/ 10 h 11"/>
                <a:gd name="T24" fmla="*/ 7 w 11"/>
                <a:gd name="T25" fmla="*/ 11 h 11"/>
                <a:gd name="T26" fmla="*/ 11 w 11"/>
                <a:gd name="T27" fmla="*/ 8 h 11"/>
                <a:gd name="T28" fmla="*/ 5 w 11"/>
                <a:gd name="T29" fmla="*/ 1 h 11"/>
                <a:gd name="T30" fmla="*/ 3 w 11"/>
                <a:gd name="T31" fmla="*/ 0 h 11"/>
                <a:gd name="T32" fmla="*/ 1 w 11"/>
                <a:gd name="T33" fmla="*/ 1 h 11"/>
                <a:gd name="T34" fmla="*/ 0 w 11"/>
                <a:gd name="T35" fmla="*/ 3 h 11"/>
                <a:gd name="T36" fmla="*/ 1 w 11"/>
                <a:gd name="T37" fmla="*/ 4 h 11"/>
                <a:gd name="T38" fmla="*/ 6 w 11"/>
                <a:gd name="T39" fmla="*/ 10 h 11"/>
                <a:gd name="T40" fmla="*/ 7 w 11"/>
                <a:gd name="T41" fmla="*/ 11 h 11"/>
                <a:gd name="T42" fmla="*/ 7 w 11"/>
                <a:gd name="T43" fmla="*/ 11 h 11"/>
                <a:gd name="T44" fmla="*/ 7 w 11"/>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7" y="10"/>
                  </a:moveTo>
                  <a:cubicBezTo>
                    <a:pt x="7" y="10"/>
                    <a:pt x="7" y="10"/>
                    <a:pt x="7" y="10"/>
                  </a:cubicBezTo>
                  <a:cubicBezTo>
                    <a:pt x="4" y="6"/>
                    <a:pt x="1" y="4"/>
                    <a:pt x="1" y="4"/>
                  </a:cubicBezTo>
                  <a:cubicBezTo>
                    <a:pt x="1" y="3"/>
                    <a:pt x="1" y="3"/>
                    <a:pt x="1" y="3"/>
                  </a:cubicBezTo>
                  <a:cubicBezTo>
                    <a:pt x="1" y="2"/>
                    <a:pt x="1" y="2"/>
                    <a:pt x="2" y="1"/>
                  </a:cubicBezTo>
                  <a:cubicBezTo>
                    <a:pt x="2" y="1"/>
                    <a:pt x="2" y="1"/>
                    <a:pt x="3" y="1"/>
                  </a:cubicBezTo>
                  <a:cubicBezTo>
                    <a:pt x="3" y="1"/>
                    <a:pt x="4" y="1"/>
                    <a:pt x="4" y="2"/>
                  </a:cubicBezTo>
                  <a:cubicBezTo>
                    <a:pt x="9" y="8"/>
                    <a:pt x="9" y="8"/>
                    <a:pt x="9" y="8"/>
                  </a:cubicBezTo>
                  <a:cubicBezTo>
                    <a:pt x="7" y="10"/>
                    <a:pt x="7" y="10"/>
                    <a:pt x="7" y="10"/>
                  </a:cubicBezTo>
                  <a:cubicBezTo>
                    <a:pt x="7" y="10"/>
                    <a:pt x="7" y="10"/>
                    <a:pt x="7" y="10"/>
                  </a:cubicBezTo>
                  <a:cubicBezTo>
                    <a:pt x="7" y="10"/>
                    <a:pt x="7" y="10"/>
                    <a:pt x="7" y="10"/>
                  </a:cubicBezTo>
                  <a:cubicBezTo>
                    <a:pt x="7" y="10"/>
                    <a:pt x="7" y="10"/>
                    <a:pt x="7" y="10"/>
                  </a:cubicBezTo>
                  <a:cubicBezTo>
                    <a:pt x="7" y="11"/>
                    <a:pt x="7" y="11"/>
                    <a:pt x="7" y="11"/>
                  </a:cubicBezTo>
                  <a:cubicBezTo>
                    <a:pt x="11" y="8"/>
                    <a:pt x="11" y="8"/>
                    <a:pt x="11" y="8"/>
                  </a:cubicBezTo>
                  <a:cubicBezTo>
                    <a:pt x="5" y="1"/>
                    <a:pt x="5" y="1"/>
                    <a:pt x="5" y="1"/>
                  </a:cubicBezTo>
                  <a:cubicBezTo>
                    <a:pt x="4" y="1"/>
                    <a:pt x="3" y="0"/>
                    <a:pt x="3" y="0"/>
                  </a:cubicBezTo>
                  <a:cubicBezTo>
                    <a:pt x="2" y="0"/>
                    <a:pt x="2" y="0"/>
                    <a:pt x="1" y="1"/>
                  </a:cubicBezTo>
                  <a:cubicBezTo>
                    <a:pt x="1" y="1"/>
                    <a:pt x="0" y="2"/>
                    <a:pt x="0" y="3"/>
                  </a:cubicBezTo>
                  <a:cubicBezTo>
                    <a:pt x="0" y="3"/>
                    <a:pt x="1" y="4"/>
                    <a:pt x="1" y="4"/>
                  </a:cubicBezTo>
                  <a:cubicBezTo>
                    <a:pt x="1" y="4"/>
                    <a:pt x="3" y="7"/>
                    <a:pt x="6" y="10"/>
                  </a:cubicBezTo>
                  <a:cubicBezTo>
                    <a:pt x="7" y="11"/>
                    <a:pt x="7" y="11"/>
                    <a:pt x="7" y="11"/>
                  </a:cubicBezTo>
                  <a:cubicBezTo>
                    <a:pt x="7" y="11"/>
                    <a:pt x="7" y="11"/>
                    <a:pt x="7" y="11"/>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266"/>
            <p:cNvSpPr>
              <a:spLocks/>
            </p:cNvSpPr>
            <p:nvPr/>
          </p:nvSpPr>
          <p:spPr bwMode="auto">
            <a:xfrm>
              <a:off x="10179052" y="1916113"/>
              <a:ext cx="26988" cy="46038"/>
            </a:xfrm>
            <a:custGeom>
              <a:avLst/>
              <a:gdLst>
                <a:gd name="T0" fmla="*/ 10 w 13"/>
                <a:gd name="T1" fmla="*/ 1 h 21"/>
                <a:gd name="T2" fmla="*/ 0 w 13"/>
                <a:gd name="T3" fmla="*/ 12 h 21"/>
                <a:gd name="T4" fmla="*/ 0 w 13"/>
                <a:gd name="T5" fmla="*/ 13 h 21"/>
                <a:gd name="T6" fmla="*/ 1 w 13"/>
                <a:gd name="T7" fmla="*/ 15 h 21"/>
                <a:gd name="T8" fmla="*/ 10 w 13"/>
                <a:gd name="T9" fmla="*/ 20 h 21"/>
                <a:gd name="T10" fmla="*/ 13 w 13"/>
                <a:gd name="T11" fmla="*/ 20 h 21"/>
                <a:gd name="T12" fmla="*/ 13 w 13"/>
                <a:gd name="T13" fmla="*/ 19 h 21"/>
                <a:gd name="T14" fmla="*/ 12 w 13"/>
                <a:gd name="T15" fmla="*/ 17 h 21"/>
                <a:gd name="T16" fmla="*/ 5 w 13"/>
                <a:gd name="T17" fmla="*/ 13 h 21"/>
                <a:gd name="T18" fmla="*/ 13 w 13"/>
                <a:gd name="T19" fmla="*/ 4 h 21"/>
                <a:gd name="T20" fmla="*/ 13 w 13"/>
                <a:gd name="T21" fmla="*/ 3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0" y="12"/>
                    <a:pt x="0" y="12"/>
                    <a:pt x="0" y="12"/>
                  </a:cubicBezTo>
                  <a:cubicBezTo>
                    <a:pt x="0" y="12"/>
                    <a:pt x="0" y="13"/>
                    <a:pt x="0" y="13"/>
                  </a:cubicBezTo>
                  <a:cubicBezTo>
                    <a:pt x="0" y="14"/>
                    <a:pt x="0" y="14"/>
                    <a:pt x="1" y="15"/>
                  </a:cubicBezTo>
                  <a:cubicBezTo>
                    <a:pt x="10" y="20"/>
                    <a:pt x="10" y="20"/>
                    <a:pt x="10" y="20"/>
                  </a:cubicBezTo>
                  <a:cubicBezTo>
                    <a:pt x="11" y="21"/>
                    <a:pt x="12" y="21"/>
                    <a:pt x="13" y="20"/>
                  </a:cubicBezTo>
                  <a:cubicBezTo>
                    <a:pt x="13" y="19"/>
                    <a:pt x="13" y="19"/>
                    <a:pt x="13" y="19"/>
                  </a:cubicBezTo>
                  <a:cubicBezTo>
                    <a:pt x="13" y="18"/>
                    <a:pt x="13" y="17"/>
                    <a:pt x="12" y="17"/>
                  </a:cubicBezTo>
                  <a:cubicBezTo>
                    <a:pt x="12" y="17"/>
                    <a:pt x="8" y="14"/>
                    <a:pt x="5" y="13"/>
                  </a:cubicBezTo>
                  <a:cubicBezTo>
                    <a:pt x="7" y="10"/>
                    <a:pt x="13" y="4"/>
                    <a:pt x="13" y="4"/>
                  </a:cubicBezTo>
                  <a:cubicBezTo>
                    <a:pt x="13" y="4"/>
                    <a:pt x="13" y="3"/>
                    <a:pt x="13" y="3"/>
                  </a:cubicBezTo>
                  <a:cubicBezTo>
                    <a:pt x="13" y="2"/>
                    <a:pt x="13" y="2"/>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267"/>
            <p:cNvSpPr>
              <a:spLocks/>
            </p:cNvSpPr>
            <p:nvPr/>
          </p:nvSpPr>
          <p:spPr bwMode="auto">
            <a:xfrm>
              <a:off x="10186990" y="1916113"/>
              <a:ext cx="19050" cy="22225"/>
            </a:xfrm>
            <a:custGeom>
              <a:avLst/>
              <a:gdLst>
                <a:gd name="T0" fmla="*/ 3 w 9"/>
                <a:gd name="T1" fmla="*/ 10 h 10"/>
                <a:gd name="T2" fmla="*/ 9 w 9"/>
                <a:gd name="T3" fmla="*/ 4 h 10"/>
                <a:gd name="T4" fmla="*/ 9 w 9"/>
                <a:gd name="T5" fmla="*/ 3 h 10"/>
                <a:gd name="T6" fmla="*/ 9 w 9"/>
                <a:gd name="T7" fmla="*/ 1 h 10"/>
                <a:gd name="T8" fmla="*/ 6 w 9"/>
                <a:gd name="T9" fmla="*/ 1 h 10"/>
                <a:gd name="T10" fmla="*/ 0 w 9"/>
                <a:gd name="T11" fmla="*/ 8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4"/>
                    <a:pt x="9" y="3"/>
                    <a:pt x="9" y="3"/>
                  </a:cubicBezTo>
                  <a:cubicBezTo>
                    <a:pt x="9" y="2"/>
                    <a:pt x="9" y="2"/>
                    <a:pt x="9" y="1"/>
                  </a:cubicBezTo>
                  <a:cubicBezTo>
                    <a:pt x="8" y="0"/>
                    <a:pt x="6" y="0"/>
                    <a:pt x="6" y="1"/>
                  </a:cubicBezTo>
                  <a:cubicBezTo>
                    <a:pt x="0" y="8"/>
                    <a:pt x="0" y="8"/>
                    <a:pt x="0" y="8"/>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268"/>
            <p:cNvSpPr>
              <a:spLocks/>
            </p:cNvSpPr>
            <p:nvPr/>
          </p:nvSpPr>
          <p:spPr bwMode="auto">
            <a:xfrm>
              <a:off x="10185402" y="1916113"/>
              <a:ext cx="23813" cy="23813"/>
            </a:xfrm>
            <a:custGeom>
              <a:avLst/>
              <a:gdLst>
                <a:gd name="T0" fmla="*/ 4 w 11"/>
                <a:gd name="T1" fmla="*/ 10 h 11"/>
                <a:gd name="T2" fmla="*/ 4 w 11"/>
                <a:gd name="T3" fmla="*/ 10 h 11"/>
                <a:gd name="T4" fmla="*/ 10 w 11"/>
                <a:gd name="T5" fmla="*/ 4 h 11"/>
                <a:gd name="T6" fmla="*/ 11 w 11"/>
                <a:gd name="T7" fmla="*/ 3 h 11"/>
                <a:gd name="T8" fmla="*/ 10 w 11"/>
                <a:gd name="T9" fmla="*/ 1 h 11"/>
                <a:gd name="T10" fmla="*/ 8 w 11"/>
                <a:gd name="T11" fmla="*/ 0 h 11"/>
                <a:gd name="T12" fmla="*/ 6 w 11"/>
                <a:gd name="T13" fmla="*/ 1 h 11"/>
                <a:gd name="T14" fmla="*/ 0 w 11"/>
                <a:gd name="T15" fmla="*/ 8 h 11"/>
                <a:gd name="T16" fmla="*/ 4 w 11"/>
                <a:gd name="T17" fmla="*/ 11 h 11"/>
                <a:gd name="T18" fmla="*/ 4 w 11"/>
                <a:gd name="T19" fmla="*/ 10 h 11"/>
                <a:gd name="T20" fmla="*/ 4 w 11"/>
                <a:gd name="T21" fmla="*/ 10 h 11"/>
                <a:gd name="T22" fmla="*/ 4 w 11"/>
                <a:gd name="T23" fmla="*/ 10 h 11"/>
                <a:gd name="T24" fmla="*/ 1 w 11"/>
                <a:gd name="T25" fmla="*/ 8 h 11"/>
                <a:gd name="T26" fmla="*/ 7 w 11"/>
                <a:gd name="T27" fmla="*/ 2 h 11"/>
                <a:gd name="T28" fmla="*/ 8 w 11"/>
                <a:gd name="T29" fmla="*/ 1 h 11"/>
                <a:gd name="T30" fmla="*/ 9 w 11"/>
                <a:gd name="T31" fmla="*/ 1 h 11"/>
                <a:gd name="T32" fmla="*/ 10 w 11"/>
                <a:gd name="T33" fmla="*/ 3 h 11"/>
                <a:gd name="T34" fmla="*/ 9 w 11"/>
                <a:gd name="T35" fmla="*/ 4 h 11"/>
                <a:gd name="T36" fmla="*/ 4 w 11"/>
                <a:gd name="T37" fmla="*/ 10 h 11"/>
                <a:gd name="T38" fmla="*/ 4 w 11"/>
                <a:gd name="T39" fmla="*/ 10 h 11"/>
                <a:gd name="T40" fmla="*/ 4 w 11"/>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1">
                  <a:moveTo>
                    <a:pt x="4" y="10"/>
                  </a:moveTo>
                  <a:cubicBezTo>
                    <a:pt x="4" y="10"/>
                    <a:pt x="4" y="10"/>
                    <a:pt x="4" y="10"/>
                  </a:cubicBezTo>
                  <a:cubicBezTo>
                    <a:pt x="8" y="7"/>
                    <a:pt x="10" y="4"/>
                    <a:pt x="10" y="4"/>
                  </a:cubicBezTo>
                  <a:cubicBezTo>
                    <a:pt x="10" y="4"/>
                    <a:pt x="11" y="3"/>
                    <a:pt x="11" y="3"/>
                  </a:cubicBezTo>
                  <a:cubicBezTo>
                    <a:pt x="11" y="2"/>
                    <a:pt x="10" y="1"/>
                    <a:pt x="10" y="1"/>
                  </a:cubicBezTo>
                  <a:cubicBezTo>
                    <a:pt x="9" y="0"/>
                    <a:pt x="9" y="0"/>
                    <a:pt x="8" y="0"/>
                  </a:cubicBezTo>
                  <a:cubicBezTo>
                    <a:pt x="8" y="0"/>
                    <a:pt x="7"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7" y="2"/>
                    <a:pt x="7" y="2"/>
                    <a:pt x="7" y="2"/>
                  </a:cubicBezTo>
                  <a:cubicBezTo>
                    <a:pt x="7" y="1"/>
                    <a:pt x="8" y="1"/>
                    <a:pt x="8" y="1"/>
                  </a:cubicBezTo>
                  <a:cubicBezTo>
                    <a:pt x="9" y="1"/>
                    <a:pt x="9" y="1"/>
                    <a:pt x="9" y="1"/>
                  </a:cubicBezTo>
                  <a:cubicBezTo>
                    <a:pt x="10" y="2"/>
                    <a:pt x="10" y="2"/>
                    <a:pt x="10" y="3"/>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269"/>
            <p:cNvSpPr>
              <a:spLocks/>
            </p:cNvSpPr>
            <p:nvPr/>
          </p:nvSpPr>
          <p:spPr bwMode="auto">
            <a:xfrm>
              <a:off x="10199690" y="1916113"/>
              <a:ext cx="36513" cy="71438"/>
            </a:xfrm>
            <a:custGeom>
              <a:avLst/>
              <a:gdLst>
                <a:gd name="T0" fmla="*/ 0 w 17"/>
                <a:gd name="T1" fmla="*/ 1 h 33"/>
                <a:gd name="T2" fmla="*/ 0 w 17"/>
                <a:gd name="T3" fmla="*/ 19 h 33"/>
                <a:gd name="T4" fmla="*/ 0 w 17"/>
                <a:gd name="T5" fmla="*/ 30 h 33"/>
                <a:gd name="T6" fmla="*/ 1 w 17"/>
                <a:gd name="T7" fmla="*/ 33 h 33"/>
                <a:gd name="T8" fmla="*/ 17 w 17"/>
                <a:gd name="T9" fmla="*/ 33 h 33"/>
                <a:gd name="T10" fmla="*/ 16 w 17"/>
                <a:gd name="T11" fmla="*/ 19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9"/>
                    <a:pt x="0" y="19"/>
                    <a:pt x="0" y="19"/>
                  </a:cubicBezTo>
                  <a:cubicBezTo>
                    <a:pt x="0" y="30"/>
                    <a:pt x="0" y="30"/>
                    <a:pt x="0" y="30"/>
                  </a:cubicBezTo>
                  <a:cubicBezTo>
                    <a:pt x="1" y="33"/>
                    <a:pt x="1" y="33"/>
                    <a:pt x="1" y="33"/>
                  </a:cubicBezTo>
                  <a:cubicBezTo>
                    <a:pt x="17" y="33"/>
                    <a:pt x="17" y="33"/>
                    <a:pt x="17" y="33"/>
                  </a:cubicBezTo>
                  <a:cubicBezTo>
                    <a:pt x="16" y="19"/>
                    <a:pt x="16" y="19"/>
                    <a:pt x="16" y="19"/>
                  </a:cubicBezTo>
                  <a:cubicBezTo>
                    <a:pt x="17" y="1"/>
                    <a:pt x="17" y="1"/>
                    <a:pt x="17" y="1"/>
                  </a:cubicBezTo>
                  <a:cubicBezTo>
                    <a:pt x="17" y="1"/>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Oval 1270"/>
            <p:cNvSpPr>
              <a:spLocks noChangeArrowheads="1"/>
            </p:cNvSpPr>
            <p:nvPr/>
          </p:nvSpPr>
          <p:spPr bwMode="auto">
            <a:xfrm>
              <a:off x="10204452" y="2063751"/>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1271"/>
            <p:cNvSpPr>
              <a:spLocks/>
            </p:cNvSpPr>
            <p:nvPr/>
          </p:nvSpPr>
          <p:spPr bwMode="auto">
            <a:xfrm>
              <a:off x="10194927" y="2139951"/>
              <a:ext cx="22225" cy="77788"/>
            </a:xfrm>
            <a:custGeom>
              <a:avLst/>
              <a:gdLst>
                <a:gd name="T0" fmla="*/ 10 w 10"/>
                <a:gd name="T1" fmla="*/ 7 h 36"/>
                <a:gd name="T2" fmla="*/ 7 w 10"/>
                <a:gd name="T3" fmla="*/ 36 h 36"/>
                <a:gd name="T4" fmla="*/ 0 w 10"/>
                <a:gd name="T5" fmla="*/ 36 h 36"/>
                <a:gd name="T6" fmla="*/ 3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3" y="1"/>
                    <a:pt x="3"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1272"/>
            <p:cNvSpPr>
              <a:spLocks/>
            </p:cNvSpPr>
            <p:nvPr/>
          </p:nvSpPr>
          <p:spPr bwMode="auto">
            <a:xfrm>
              <a:off x="10220327" y="2143126"/>
              <a:ext cx="19050" cy="74613"/>
            </a:xfrm>
            <a:custGeom>
              <a:avLst/>
              <a:gdLst>
                <a:gd name="T0" fmla="*/ 9 w 12"/>
                <a:gd name="T1" fmla="*/ 5 h 47"/>
                <a:gd name="T2" fmla="*/ 0 w 12"/>
                <a:gd name="T3" fmla="*/ 6 h 47"/>
                <a:gd name="T4" fmla="*/ 1 w 12"/>
                <a:gd name="T5" fmla="*/ 47 h 47"/>
                <a:gd name="T6" fmla="*/ 12 w 12"/>
                <a:gd name="T7" fmla="*/ 47 h 47"/>
                <a:gd name="T8" fmla="*/ 10 w 12"/>
                <a:gd name="T9" fmla="*/ 0 h 47"/>
                <a:gd name="T10" fmla="*/ 9 w 12"/>
                <a:gd name="T11" fmla="*/ 5 h 47"/>
              </a:gdLst>
              <a:ahLst/>
              <a:cxnLst>
                <a:cxn ang="0">
                  <a:pos x="T0" y="T1"/>
                </a:cxn>
                <a:cxn ang="0">
                  <a:pos x="T2" y="T3"/>
                </a:cxn>
                <a:cxn ang="0">
                  <a:pos x="T4" y="T5"/>
                </a:cxn>
                <a:cxn ang="0">
                  <a:pos x="T6" y="T7"/>
                </a:cxn>
                <a:cxn ang="0">
                  <a:pos x="T8" y="T9"/>
                </a:cxn>
                <a:cxn ang="0">
                  <a:pos x="T10" y="T11"/>
                </a:cxn>
              </a:cxnLst>
              <a:rect l="0" t="0" r="r" b="b"/>
              <a:pathLst>
                <a:path w="12" h="47">
                  <a:moveTo>
                    <a:pt x="9" y="5"/>
                  </a:moveTo>
                  <a:lnTo>
                    <a:pt x="0" y="6"/>
                  </a:lnTo>
                  <a:lnTo>
                    <a:pt x="1" y="47"/>
                  </a:lnTo>
                  <a:lnTo>
                    <a:pt x="12" y="47"/>
                  </a:lnTo>
                  <a:lnTo>
                    <a:pt x="10"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1273"/>
            <p:cNvSpPr>
              <a:spLocks/>
            </p:cNvSpPr>
            <p:nvPr/>
          </p:nvSpPr>
          <p:spPr bwMode="auto">
            <a:xfrm>
              <a:off x="10229852" y="2092326"/>
              <a:ext cx="28575" cy="46038"/>
            </a:xfrm>
            <a:custGeom>
              <a:avLst/>
              <a:gdLst>
                <a:gd name="T0" fmla="*/ 3 w 13"/>
                <a:gd name="T1" fmla="*/ 1 h 21"/>
                <a:gd name="T2" fmla="*/ 12 w 13"/>
                <a:gd name="T3" fmla="*/ 11 h 21"/>
                <a:gd name="T4" fmla="*/ 13 w 13"/>
                <a:gd name="T5" fmla="*/ 13 h 21"/>
                <a:gd name="T6" fmla="*/ 12 w 13"/>
                <a:gd name="T7" fmla="*/ 14 h 21"/>
                <a:gd name="T8" fmla="*/ 3 w 13"/>
                <a:gd name="T9" fmla="*/ 20 h 21"/>
                <a:gd name="T10" fmla="*/ 0 w 13"/>
                <a:gd name="T11" fmla="*/ 20 h 21"/>
                <a:gd name="T12" fmla="*/ 0 w 13"/>
                <a:gd name="T13" fmla="*/ 18 h 21"/>
                <a:gd name="T14" fmla="*/ 1 w 13"/>
                <a:gd name="T15" fmla="*/ 17 h 21"/>
                <a:gd name="T16" fmla="*/ 8 w 13"/>
                <a:gd name="T17" fmla="*/ 12 h 21"/>
                <a:gd name="T18" fmla="*/ 0 w 13"/>
                <a:gd name="T19" fmla="*/ 4 h 21"/>
                <a:gd name="T20" fmla="*/ 0 w 13"/>
                <a:gd name="T21" fmla="*/ 2 h 21"/>
                <a:gd name="T22" fmla="*/ 0 w 13"/>
                <a:gd name="T23" fmla="*/ 1 h 21"/>
                <a:gd name="T24" fmla="*/ 3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3" y="1"/>
                  </a:moveTo>
                  <a:cubicBezTo>
                    <a:pt x="12" y="11"/>
                    <a:pt x="12" y="11"/>
                    <a:pt x="12" y="11"/>
                  </a:cubicBezTo>
                  <a:cubicBezTo>
                    <a:pt x="13" y="12"/>
                    <a:pt x="13" y="12"/>
                    <a:pt x="13" y="13"/>
                  </a:cubicBezTo>
                  <a:cubicBezTo>
                    <a:pt x="13" y="14"/>
                    <a:pt x="13" y="14"/>
                    <a:pt x="12" y="14"/>
                  </a:cubicBezTo>
                  <a:cubicBezTo>
                    <a:pt x="3" y="20"/>
                    <a:pt x="3" y="20"/>
                    <a:pt x="3" y="20"/>
                  </a:cubicBezTo>
                  <a:cubicBezTo>
                    <a:pt x="2" y="21"/>
                    <a:pt x="1" y="20"/>
                    <a:pt x="0" y="20"/>
                  </a:cubicBezTo>
                  <a:cubicBezTo>
                    <a:pt x="0" y="19"/>
                    <a:pt x="0" y="19"/>
                    <a:pt x="0" y="18"/>
                  </a:cubicBezTo>
                  <a:cubicBezTo>
                    <a:pt x="0" y="18"/>
                    <a:pt x="0" y="17"/>
                    <a:pt x="1" y="17"/>
                  </a:cubicBezTo>
                  <a:cubicBezTo>
                    <a:pt x="1" y="17"/>
                    <a:pt x="5" y="14"/>
                    <a:pt x="8" y="12"/>
                  </a:cubicBezTo>
                  <a:cubicBezTo>
                    <a:pt x="6" y="10"/>
                    <a:pt x="0" y="4"/>
                    <a:pt x="0" y="4"/>
                  </a:cubicBezTo>
                  <a:cubicBezTo>
                    <a:pt x="0" y="3"/>
                    <a:pt x="0" y="3"/>
                    <a:pt x="0" y="2"/>
                  </a:cubicBezTo>
                  <a:cubicBezTo>
                    <a:pt x="0" y="2"/>
                    <a:pt x="0" y="1"/>
                    <a:pt x="0" y="1"/>
                  </a:cubicBezTo>
                  <a:cubicBezTo>
                    <a:pt x="1" y="0"/>
                    <a:pt x="3"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1274"/>
            <p:cNvSpPr>
              <a:spLocks/>
            </p:cNvSpPr>
            <p:nvPr/>
          </p:nvSpPr>
          <p:spPr bwMode="auto">
            <a:xfrm>
              <a:off x="10229852" y="2092326"/>
              <a:ext cx="20638" cy="22225"/>
            </a:xfrm>
            <a:custGeom>
              <a:avLst/>
              <a:gdLst>
                <a:gd name="T0" fmla="*/ 6 w 9"/>
                <a:gd name="T1" fmla="*/ 10 h 10"/>
                <a:gd name="T2" fmla="*/ 0 w 9"/>
                <a:gd name="T3" fmla="*/ 4 h 10"/>
                <a:gd name="T4" fmla="*/ 0 w 9"/>
                <a:gd name="T5" fmla="*/ 2 h 10"/>
                <a:gd name="T6" fmla="*/ 0 w 9"/>
                <a:gd name="T7" fmla="*/ 1 h 10"/>
                <a:gd name="T8" fmla="*/ 3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0" y="4"/>
                    <a:pt x="0" y="4"/>
                  </a:cubicBezTo>
                  <a:cubicBezTo>
                    <a:pt x="0" y="3"/>
                    <a:pt x="0" y="3"/>
                    <a:pt x="0" y="2"/>
                  </a:cubicBezTo>
                  <a:cubicBezTo>
                    <a:pt x="0" y="2"/>
                    <a:pt x="0" y="1"/>
                    <a:pt x="0" y="1"/>
                  </a:cubicBezTo>
                  <a:cubicBezTo>
                    <a:pt x="1" y="0"/>
                    <a:pt x="3" y="0"/>
                    <a:pt x="3"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1275"/>
            <p:cNvSpPr>
              <a:spLocks/>
            </p:cNvSpPr>
            <p:nvPr/>
          </p:nvSpPr>
          <p:spPr bwMode="auto">
            <a:xfrm>
              <a:off x="10228265" y="2092326"/>
              <a:ext cx="23813" cy="22225"/>
            </a:xfrm>
            <a:custGeom>
              <a:avLst/>
              <a:gdLst>
                <a:gd name="T0" fmla="*/ 7 w 11"/>
                <a:gd name="T1" fmla="*/ 10 h 10"/>
                <a:gd name="T2" fmla="*/ 7 w 11"/>
                <a:gd name="T3" fmla="*/ 10 h 10"/>
                <a:gd name="T4" fmla="*/ 1 w 11"/>
                <a:gd name="T5" fmla="*/ 4 h 10"/>
                <a:gd name="T6" fmla="*/ 1 w 11"/>
                <a:gd name="T7" fmla="*/ 2 h 10"/>
                <a:gd name="T8" fmla="*/ 2 w 11"/>
                <a:gd name="T9" fmla="*/ 1 h 10"/>
                <a:gd name="T10" fmla="*/ 3 w 11"/>
                <a:gd name="T11" fmla="*/ 1 h 10"/>
                <a:gd name="T12" fmla="*/ 4 w 11"/>
                <a:gd name="T13" fmla="*/ 1 h 10"/>
                <a:gd name="T14" fmla="*/ 9 w 11"/>
                <a:gd name="T15" fmla="*/ 7 h 10"/>
                <a:gd name="T16" fmla="*/ 7 w 11"/>
                <a:gd name="T17" fmla="*/ 10 h 10"/>
                <a:gd name="T18" fmla="*/ 7 w 11"/>
                <a:gd name="T19" fmla="*/ 10 h 10"/>
                <a:gd name="T20" fmla="*/ 7 w 11"/>
                <a:gd name="T21" fmla="*/ 10 h 10"/>
                <a:gd name="T22" fmla="*/ 7 w 11"/>
                <a:gd name="T23" fmla="*/ 10 h 10"/>
                <a:gd name="T24" fmla="*/ 7 w 11"/>
                <a:gd name="T25" fmla="*/ 10 h 10"/>
                <a:gd name="T26" fmla="*/ 11 w 11"/>
                <a:gd name="T27" fmla="*/ 7 h 10"/>
                <a:gd name="T28" fmla="*/ 5 w 11"/>
                <a:gd name="T29" fmla="*/ 1 h 10"/>
                <a:gd name="T30" fmla="*/ 3 w 11"/>
                <a:gd name="T31" fmla="*/ 0 h 10"/>
                <a:gd name="T32" fmla="*/ 1 w 11"/>
                <a:gd name="T33" fmla="*/ 1 h 10"/>
                <a:gd name="T34" fmla="*/ 0 w 11"/>
                <a:gd name="T35" fmla="*/ 2 h 10"/>
                <a:gd name="T36" fmla="*/ 1 w 11"/>
                <a:gd name="T37" fmla="*/ 4 h 10"/>
                <a:gd name="T38" fmla="*/ 6 w 11"/>
                <a:gd name="T39" fmla="*/ 10 h 10"/>
                <a:gd name="T40" fmla="*/ 7 w 11"/>
                <a:gd name="T41" fmla="*/ 10 h 10"/>
                <a:gd name="T42" fmla="*/ 7 w 11"/>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0">
                  <a:moveTo>
                    <a:pt x="7" y="10"/>
                  </a:moveTo>
                  <a:cubicBezTo>
                    <a:pt x="7" y="10"/>
                    <a:pt x="7" y="10"/>
                    <a:pt x="7" y="10"/>
                  </a:cubicBezTo>
                  <a:cubicBezTo>
                    <a:pt x="4" y="6"/>
                    <a:pt x="1" y="4"/>
                    <a:pt x="1" y="4"/>
                  </a:cubicBezTo>
                  <a:cubicBezTo>
                    <a:pt x="1" y="3"/>
                    <a:pt x="1" y="3"/>
                    <a:pt x="1" y="2"/>
                  </a:cubicBezTo>
                  <a:cubicBezTo>
                    <a:pt x="1" y="2"/>
                    <a:pt x="1" y="1"/>
                    <a:pt x="2" y="1"/>
                  </a:cubicBezTo>
                  <a:cubicBezTo>
                    <a:pt x="2" y="1"/>
                    <a:pt x="2" y="1"/>
                    <a:pt x="3" y="1"/>
                  </a:cubicBezTo>
                  <a:cubicBezTo>
                    <a:pt x="3" y="1"/>
                    <a:pt x="4" y="1"/>
                    <a:pt x="4" y="1"/>
                  </a:cubicBezTo>
                  <a:cubicBezTo>
                    <a:pt x="9" y="7"/>
                    <a:pt x="9" y="7"/>
                    <a:pt x="9" y="7"/>
                  </a:cubicBezTo>
                  <a:cubicBezTo>
                    <a:pt x="7" y="10"/>
                    <a:pt x="7" y="10"/>
                    <a:pt x="7" y="10"/>
                  </a:cubicBezTo>
                  <a:cubicBezTo>
                    <a:pt x="7" y="10"/>
                    <a:pt x="7" y="10"/>
                    <a:pt x="7" y="10"/>
                  </a:cubicBezTo>
                  <a:cubicBezTo>
                    <a:pt x="7" y="10"/>
                    <a:pt x="7" y="10"/>
                    <a:pt x="7" y="10"/>
                  </a:cubicBezTo>
                  <a:cubicBezTo>
                    <a:pt x="7" y="10"/>
                    <a:pt x="7" y="10"/>
                    <a:pt x="7" y="10"/>
                  </a:cubicBezTo>
                  <a:cubicBezTo>
                    <a:pt x="7" y="10"/>
                    <a:pt x="7" y="10"/>
                    <a:pt x="7" y="10"/>
                  </a:cubicBezTo>
                  <a:cubicBezTo>
                    <a:pt x="11" y="7"/>
                    <a:pt x="11" y="7"/>
                    <a:pt x="11" y="7"/>
                  </a:cubicBezTo>
                  <a:cubicBezTo>
                    <a:pt x="5" y="1"/>
                    <a:pt x="5" y="1"/>
                    <a:pt x="5" y="1"/>
                  </a:cubicBezTo>
                  <a:cubicBezTo>
                    <a:pt x="4" y="0"/>
                    <a:pt x="3" y="0"/>
                    <a:pt x="3" y="0"/>
                  </a:cubicBezTo>
                  <a:cubicBezTo>
                    <a:pt x="2" y="0"/>
                    <a:pt x="2" y="0"/>
                    <a:pt x="1" y="1"/>
                  </a:cubicBezTo>
                  <a:cubicBezTo>
                    <a:pt x="1" y="1"/>
                    <a:pt x="0" y="2"/>
                    <a:pt x="0" y="2"/>
                  </a:cubicBezTo>
                  <a:cubicBezTo>
                    <a:pt x="0" y="3"/>
                    <a:pt x="1" y="4"/>
                    <a:pt x="1" y="4"/>
                  </a:cubicBezTo>
                  <a:cubicBezTo>
                    <a:pt x="1" y="4"/>
                    <a:pt x="3" y="7"/>
                    <a:pt x="6" y="10"/>
                  </a:cubicBezTo>
                  <a:cubicBezTo>
                    <a:pt x="7" y="10"/>
                    <a:pt x="7" y="10"/>
                    <a:pt x="7"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1276"/>
            <p:cNvSpPr>
              <a:spLocks/>
            </p:cNvSpPr>
            <p:nvPr/>
          </p:nvSpPr>
          <p:spPr bwMode="auto">
            <a:xfrm>
              <a:off x="10179052" y="2092326"/>
              <a:ext cx="26988" cy="46038"/>
            </a:xfrm>
            <a:custGeom>
              <a:avLst/>
              <a:gdLst>
                <a:gd name="T0" fmla="*/ 10 w 13"/>
                <a:gd name="T1" fmla="*/ 1 h 21"/>
                <a:gd name="T2" fmla="*/ 0 w 13"/>
                <a:gd name="T3" fmla="*/ 11 h 21"/>
                <a:gd name="T4" fmla="*/ 0 w 13"/>
                <a:gd name="T5" fmla="*/ 13 h 21"/>
                <a:gd name="T6" fmla="*/ 1 w 13"/>
                <a:gd name="T7" fmla="*/ 14 h 21"/>
                <a:gd name="T8" fmla="*/ 10 w 13"/>
                <a:gd name="T9" fmla="*/ 20 h 21"/>
                <a:gd name="T10" fmla="*/ 13 w 13"/>
                <a:gd name="T11" fmla="*/ 20 h 21"/>
                <a:gd name="T12" fmla="*/ 13 w 13"/>
                <a:gd name="T13" fmla="*/ 18 h 21"/>
                <a:gd name="T14" fmla="*/ 12 w 13"/>
                <a:gd name="T15" fmla="*/ 17 h 21"/>
                <a:gd name="T16" fmla="*/ 5 w 13"/>
                <a:gd name="T17" fmla="*/ 12 h 21"/>
                <a:gd name="T18" fmla="*/ 13 w 13"/>
                <a:gd name="T19" fmla="*/ 4 h 21"/>
                <a:gd name="T20" fmla="*/ 13 w 13"/>
                <a:gd name="T21" fmla="*/ 2 h 21"/>
                <a:gd name="T22" fmla="*/ 13 w 13"/>
                <a:gd name="T23" fmla="*/ 1 h 21"/>
                <a:gd name="T24" fmla="*/ 10 w 13"/>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
                  <a:moveTo>
                    <a:pt x="10" y="1"/>
                  </a:moveTo>
                  <a:cubicBezTo>
                    <a:pt x="0" y="11"/>
                    <a:pt x="0" y="11"/>
                    <a:pt x="0" y="11"/>
                  </a:cubicBezTo>
                  <a:cubicBezTo>
                    <a:pt x="0" y="12"/>
                    <a:pt x="0" y="12"/>
                    <a:pt x="0" y="13"/>
                  </a:cubicBezTo>
                  <a:cubicBezTo>
                    <a:pt x="0" y="14"/>
                    <a:pt x="0" y="14"/>
                    <a:pt x="1" y="14"/>
                  </a:cubicBezTo>
                  <a:cubicBezTo>
                    <a:pt x="10" y="20"/>
                    <a:pt x="10" y="20"/>
                    <a:pt x="10" y="20"/>
                  </a:cubicBezTo>
                  <a:cubicBezTo>
                    <a:pt x="11" y="21"/>
                    <a:pt x="12" y="20"/>
                    <a:pt x="13" y="20"/>
                  </a:cubicBezTo>
                  <a:cubicBezTo>
                    <a:pt x="13" y="19"/>
                    <a:pt x="13" y="19"/>
                    <a:pt x="13" y="18"/>
                  </a:cubicBezTo>
                  <a:cubicBezTo>
                    <a:pt x="13" y="18"/>
                    <a:pt x="13" y="17"/>
                    <a:pt x="12" y="17"/>
                  </a:cubicBezTo>
                  <a:cubicBezTo>
                    <a:pt x="12" y="17"/>
                    <a:pt x="8" y="14"/>
                    <a:pt x="5" y="12"/>
                  </a:cubicBezTo>
                  <a:cubicBezTo>
                    <a:pt x="7" y="10"/>
                    <a:pt x="13" y="4"/>
                    <a:pt x="13" y="4"/>
                  </a:cubicBezTo>
                  <a:cubicBezTo>
                    <a:pt x="13" y="3"/>
                    <a:pt x="13" y="3"/>
                    <a:pt x="13" y="2"/>
                  </a:cubicBezTo>
                  <a:cubicBezTo>
                    <a:pt x="13" y="2"/>
                    <a:pt x="13" y="1"/>
                    <a:pt x="13" y="1"/>
                  </a:cubicBezTo>
                  <a:cubicBezTo>
                    <a:pt x="12" y="0"/>
                    <a:pt x="10"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1277"/>
            <p:cNvSpPr>
              <a:spLocks/>
            </p:cNvSpPr>
            <p:nvPr/>
          </p:nvSpPr>
          <p:spPr bwMode="auto">
            <a:xfrm>
              <a:off x="10186990" y="2092326"/>
              <a:ext cx="19050" cy="22225"/>
            </a:xfrm>
            <a:custGeom>
              <a:avLst/>
              <a:gdLst>
                <a:gd name="T0" fmla="*/ 3 w 9"/>
                <a:gd name="T1" fmla="*/ 10 h 10"/>
                <a:gd name="T2" fmla="*/ 9 w 9"/>
                <a:gd name="T3" fmla="*/ 4 h 10"/>
                <a:gd name="T4" fmla="*/ 9 w 9"/>
                <a:gd name="T5" fmla="*/ 2 h 10"/>
                <a:gd name="T6" fmla="*/ 9 w 9"/>
                <a:gd name="T7" fmla="*/ 1 h 10"/>
                <a:gd name="T8" fmla="*/ 6 w 9"/>
                <a:gd name="T9" fmla="*/ 1 h 10"/>
                <a:gd name="T10" fmla="*/ 0 w 9"/>
                <a:gd name="T11" fmla="*/ 7 h 10"/>
                <a:gd name="T12" fmla="*/ 3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10"/>
                  </a:moveTo>
                  <a:cubicBezTo>
                    <a:pt x="6" y="7"/>
                    <a:pt x="9" y="4"/>
                    <a:pt x="9" y="4"/>
                  </a:cubicBezTo>
                  <a:cubicBezTo>
                    <a:pt x="9" y="3"/>
                    <a:pt x="9" y="3"/>
                    <a:pt x="9" y="2"/>
                  </a:cubicBezTo>
                  <a:cubicBezTo>
                    <a:pt x="9" y="2"/>
                    <a:pt x="9" y="1"/>
                    <a:pt x="9" y="1"/>
                  </a:cubicBezTo>
                  <a:cubicBezTo>
                    <a:pt x="8" y="0"/>
                    <a:pt x="6" y="0"/>
                    <a:pt x="6" y="1"/>
                  </a:cubicBezTo>
                  <a:cubicBezTo>
                    <a:pt x="0" y="7"/>
                    <a:pt x="0" y="7"/>
                    <a:pt x="0" y="7"/>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1278"/>
            <p:cNvSpPr>
              <a:spLocks/>
            </p:cNvSpPr>
            <p:nvPr/>
          </p:nvSpPr>
          <p:spPr bwMode="auto">
            <a:xfrm>
              <a:off x="10185402" y="2092326"/>
              <a:ext cx="23813" cy="22225"/>
            </a:xfrm>
            <a:custGeom>
              <a:avLst/>
              <a:gdLst>
                <a:gd name="T0" fmla="*/ 4 w 11"/>
                <a:gd name="T1" fmla="*/ 10 h 10"/>
                <a:gd name="T2" fmla="*/ 4 w 11"/>
                <a:gd name="T3" fmla="*/ 10 h 10"/>
                <a:gd name="T4" fmla="*/ 10 w 11"/>
                <a:gd name="T5" fmla="*/ 4 h 10"/>
                <a:gd name="T6" fmla="*/ 11 w 11"/>
                <a:gd name="T7" fmla="*/ 2 h 10"/>
                <a:gd name="T8" fmla="*/ 10 w 11"/>
                <a:gd name="T9" fmla="*/ 1 h 10"/>
                <a:gd name="T10" fmla="*/ 8 w 11"/>
                <a:gd name="T11" fmla="*/ 0 h 10"/>
                <a:gd name="T12" fmla="*/ 6 w 11"/>
                <a:gd name="T13" fmla="*/ 1 h 10"/>
                <a:gd name="T14" fmla="*/ 0 w 11"/>
                <a:gd name="T15" fmla="*/ 7 h 10"/>
                <a:gd name="T16" fmla="*/ 4 w 11"/>
                <a:gd name="T17" fmla="*/ 10 h 10"/>
                <a:gd name="T18" fmla="*/ 4 w 11"/>
                <a:gd name="T19" fmla="*/ 10 h 10"/>
                <a:gd name="T20" fmla="*/ 4 w 11"/>
                <a:gd name="T21" fmla="*/ 10 h 10"/>
                <a:gd name="T22" fmla="*/ 4 w 11"/>
                <a:gd name="T23" fmla="*/ 10 h 10"/>
                <a:gd name="T24" fmla="*/ 1 w 11"/>
                <a:gd name="T25" fmla="*/ 7 h 10"/>
                <a:gd name="T26" fmla="*/ 7 w 11"/>
                <a:gd name="T27" fmla="*/ 1 h 10"/>
                <a:gd name="T28" fmla="*/ 8 w 11"/>
                <a:gd name="T29" fmla="*/ 1 h 10"/>
                <a:gd name="T30" fmla="*/ 9 w 11"/>
                <a:gd name="T31" fmla="*/ 1 h 10"/>
                <a:gd name="T32" fmla="*/ 10 w 11"/>
                <a:gd name="T33" fmla="*/ 2 h 10"/>
                <a:gd name="T34" fmla="*/ 9 w 11"/>
                <a:gd name="T35" fmla="*/ 4 h 10"/>
                <a:gd name="T36" fmla="*/ 4 w 11"/>
                <a:gd name="T37" fmla="*/ 10 h 10"/>
                <a:gd name="T38" fmla="*/ 4 w 11"/>
                <a:gd name="T39" fmla="*/ 10 h 10"/>
                <a:gd name="T40" fmla="*/ 4 w 11"/>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4" y="10"/>
                  </a:moveTo>
                  <a:cubicBezTo>
                    <a:pt x="4" y="10"/>
                    <a:pt x="4" y="10"/>
                    <a:pt x="4" y="10"/>
                  </a:cubicBezTo>
                  <a:cubicBezTo>
                    <a:pt x="8" y="7"/>
                    <a:pt x="10" y="4"/>
                    <a:pt x="10" y="4"/>
                  </a:cubicBezTo>
                  <a:cubicBezTo>
                    <a:pt x="10" y="4"/>
                    <a:pt x="11" y="3"/>
                    <a:pt x="11" y="2"/>
                  </a:cubicBezTo>
                  <a:cubicBezTo>
                    <a:pt x="11" y="2"/>
                    <a:pt x="10" y="1"/>
                    <a:pt x="10" y="1"/>
                  </a:cubicBezTo>
                  <a:cubicBezTo>
                    <a:pt x="9" y="0"/>
                    <a:pt x="9" y="0"/>
                    <a:pt x="8" y="0"/>
                  </a:cubicBezTo>
                  <a:cubicBezTo>
                    <a:pt x="8" y="0"/>
                    <a:pt x="7"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7" y="1"/>
                    <a:pt x="7" y="1"/>
                    <a:pt x="7" y="1"/>
                  </a:cubicBezTo>
                  <a:cubicBezTo>
                    <a:pt x="7" y="1"/>
                    <a:pt x="8" y="1"/>
                    <a:pt x="8" y="1"/>
                  </a:cubicBezTo>
                  <a:cubicBezTo>
                    <a:pt x="9" y="1"/>
                    <a:pt x="9" y="1"/>
                    <a:pt x="9" y="1"/>
                  </a:cubicBezTo>
                  <a:cubicBezTo>
                    <a:pt x="10" y="1"/>
                    <a:pt x="10" y="2"/>
                    <a:pt x="10" y="2"/>
                  </a:cubicBezTo>
                  <a:cubicBezTo>
                    <a:pt x="10" y="3"/>
                    <a:pt x="10" y="3"/>
                    <a:pt x="9" y="4"/>
                  </a:cubicBezTo>
                  <a:cubicBezTo>
                    <a:pt x="9" y="4"/>
                    <a:pt x="7" y="6"/>
                    <a:pt x="4"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1279"/>
            <p:cNvSpPr>
              <a:spLocks/>
            </p:cNvSpPr>
            <p:nvPr/>
          </p:nvSpPr>
          <p:spPr bwMode="auto">
            <a:xfrm>
              <a:off x="10199690" y="2092326"/>
              <a:ext cx="36513" cy="71438"/>
            </a:xfrm>
            <a:custGeom>
              <a:avLst/>
              <a:gdLst>
                <a:gd name="T0" fmla="*/ 0 w 17"/>
                <a:gd name="T1" fmla="*/ 1 h 33"/>
                <a:gd name="T2" fmla="*/ 0 w 17"/>
                <a:gd name="T3" fmla="*/ 18 h 33"/>
                <a:gd name="T4" fmla="*/ 0 w 17"/>
                <a:gd name="T5" fmla="*/ 30 h 33"/>
                <a:gd name="T6" fmla="*/ 1 w 17"/>
                <a:gd name="T7" fmla="*/ 33 h 33"/>
                <a:gd name="T8" fmla="*/ 17 w 17"/>
                <a:gd name="T9" fmla="*/ 33 h 33"/>
                <a:gd name="T10" fmla="*/ 16 w 17"/>
                <a:gd name="T11" fmla="*/ 18 h 33"/>
                <a:gd name="T12" fmla="*/ 17 w 17"/>
                <a:gd name="T13" fmla="*/ 1 h 33"/>
                <a:gd name="T14" fmla="*/ 16 w 17"/>
                <a:gd name="T15" fmla="*/ 0 h 33"/>
                <a:gd name="T16" fmla="*/ 12 w 17"/>
                <a:gd name="T17" fmla="*/ 0 h 33"/>
                <a:gd name="T18" fmla="*/ 8 w 17"/>
                <a:gd name="T19" fmla="*/ 5 h 33"/>
                <a:gd name="T20" fmla="*/ 5 w 17"/>
                <a:gd name="T21" fmla="*/ 0 h 33"/>
                <a:gd name="T22" fmla="*/ 1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0" y="18"/>
                    <a:pt x="0" y="18"/>
                    <a:pt x="0" y="18"/>
                  </a:cubicBezTo>
                  <a:cubicBezTo>
                    <a:pt x="0" y="30"/>
                    <a:pt x="0" y="30"/>
                    <a:pt x="0" y="30"/>
                  </a:cubicBezTo>
                  <a:cubicBezTo>
                    <a:pt x="1" y="33"/>
                    <a:pt x="1" y="33"/>
                    <a:pt x="1" y="33"/>
                  </a:cubicBezTo>
                  <a:cubicBezTo>
                    <a:pt x="17" y="33"/>
                    <a:pt x="17" y="33"/>
                    <a:pt x="17" y="33"/>
                  </a:cubicBezTo>
                  <a:cubicBezTo>
                    <a:pt x="16" y="18"/>
                    <a:pt x="16" y="18"/>
                    <a:pt x="16" y="18"/>
                  </a:cubicBezTo>
                  <a:cubicBezTo>
                    <a:pt x="17" y="1"/>
                    <a:pt x="17" y="1"/>
                    <a:pt x="17" y="1"/>
                  </a:cubicBezTo>
                  <a:cubicBezTo>
                    <a:pt x="17" y="0"/>
                    <a:pt x="16" y="0"/>
                    <a:pt x="16" y="0"/>
                  </a:cubicBezTo>
                  <a:cubicBezTo>
                    <a:pt x="12" y="0"/>
                    <a:pt x="12" y="0"/>
                    <a:pt x="12" y="0"/>
                  </a:cubicBezTo>
                  <a:cubicBezTo>
                    <a:pt x="11" y="2"/>
                    <a:pt x="8" y="5"/>
                    <a:pt x="8" y="5"/>
                  </a:cubicBezTo>
                  <a:cubicBezTo>
                    <a:pt x="8" y="5"/>
                    <a:pt x="5" y="2"/>
                    <a:pt x="5" y="0"/>
                  </a:cubicBezTo>
                  <a:cubicBezTo>
                    <a:pt x="1" y="0"/>
                    <a:pt x="1"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280"/>
            <p:cNvSpPr>
              <a:spLocks noChangeArrowheads="1"/>
            </p:cNvSpPr>
            <p:nvPr/>
          </p:nvSpPr>
          <p:spPr bwMode="auto">
            <a:xfrm>
              <a:off x="10306052" y="1712913"/>
              <a:ext cx="26988"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1281"/>
            <p:cNvSpPr>
              <a:spLocks/>
            </p:cNvSpPr>
            <p:nvPr/>
          </p:nvSpPr>
          <p:spPr bwMode="auto">
            <a:xfrm>
              <a:off x="10298115" y="1790701"/>
              <a:ext cx="22225" cy="76200"/>
            </a:xfrm>
            <a:custGeom>
              <a:avLst/>
              <a:gdLst>
                <a:gd name="T0" fmla="*/ 10 w 10"/>
                <a:gd name="T1" fmla="*/ 7 h 35"/>
                <a:gd name="T2" fmla="*/ 7 w 10"/>
                <a:gd name="T3" fmla="*/ 35 h 35"/>
                <a:gd name="T4" fmla="*/ 0 w 10"/>
                <a:gd name="T5" fmla="*/ 35 h 35"/>
                <a:gd name="T6" fmla="*/ 2 w 10"/>
                <a:gd name="T7" fmla="*/ 0 h 35"/>
                <a:gd name="T8" fmla="*/ 3 w 10"/>
                <a:gd name="T9" fmla="*/ 3 h 35"/>
                <a:gd name="T10" fmla="*/ 10 w 10"/>
                <a:gd name="T11" fmla="*/ 7 h 35"/>
              </a:gdLst>
              <a:ahLst/>
              <a:cxnLst>
                <a:cxn ang="0">
                  <a:pos x="T0" y="T1"/>
                </a:cxn>
                <a:cxn ang="0">
                  <a:pos x="T2" y="T3"/>
                </a:cxn>
                <a:cxn ang="0">
                  <a:pos x="T4" y="T5"/>
                </a:cxn>
                <a:cxn ang="0">
                  <a:pos x="T6" y="T7"/>
                </a:cxn>
                <a:cxn ang="0">
                  <a:pos x="T8" y="T9"/>
                </a:cxn>
                <a:cxn ang="0">
                  <a:pos x="T10" y="T11"/>
                </a:cxn>
              </a:cxnLst>
              <a:rect l="0" t="0" r="r" b="b"/>
              <a:pathLst>
                <a:path w="10" h="35">
                  <a:moveTo>
                    <a:pt x="10" y="7"/>
                  </a:moveTo>
                  <a:cubicBezTo>
                    <a:pt x="9" y="14"/>
                    <a:pt x="7" y="26"/>
                    <a:pt x="7" y="35"/>
                  </a:cubicBezTo>
                  <a:cubicBezTo>
                    <a:pt x="0" y="35"/>
                    <a:pt x="0" y="35"/>
                    <a:pt x="0" y="35"/>
                  </a:cubicBezTo>
                  <a:cubicBezTo>
                    <a:pt x="0" y="20"/>
                    <a:pt x="2" y="0"/>
                    <a:pt x="2" y="0"/>
                  </a:cubicBezTo>
                  <a:cubicBezTo>
                    <a:pt x="3" y="3"/>
                    <a:pt x="3" y="3"/>
                    <a:pt x="3" y="3"/>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1282"/>
            <p:cNvSpPr>
              <a:spLocks/>
            </p:cNvSpPr>
            <p:nvPr/>
          </p:nvSpPr>
          <p:spPr bwMode="auto">
            <a:xfrm>
              <a:off x="10321927" y="1792288"/>
              <a:ext cx="17463" cy="74613"/>
            </a:xfrm>
            <a:custGeom>
              <a:avLst/>
              <a:gdLst>
                <a:gd name="T0" fmla="*/ 9 w 11"/>
                <a:gd name="T1" fmla="*/ 6 h 47"/>
                <a:gd name="T2" fmla="*/ 0 w 11"/>
                <a:gd name="T3" fmla="*/ 7 h 47"/>
                <a:gd name="T4" fmla="*/ 1 w 11"/>
                <a:gd name="T5" fmla="*/ 47 h 47"/>
                <a:gd name="T6" fmla="*/ 11 w 11"/>
                <a:gd name="T7" fmla="*/ 47 h 47"/>
                <a:gd name="T8" fmla="*/ 9 w 11"/>
                <a:gd name="T9" fmla="*/ 0 h 47"/>
                <a:gd name="T10" fmla="*/ 9 w 11"/>
                <a:gd name="T11" fmla="*/ 6 h 47"/>
              </a:gdLst>
              <a:ahLst/>
              <a:cxnLst>
                <a:cxn ang="0">
                  <a:pos x="T0" y="T1"/>
                </a:cxn>
                <a:cxn ang="0">
                  <a:pos x="T2" y="T3"/>
                </a:cxn>
                <a:cxn ang="0">
                  <a:pos x="T4" y="T5"/>
                </a:cxn>
                <a:cxn ang="0">
                  <a:pos x="T6" y="T7"/>
                </a:cxn>
                <a:cxn ang="0">
                  <a:pos x="T8" y="T9"/>
                </a:cxn>
                <a:cxn ang="0">
                  <a:pos x="T10" y="T11"/>
                </a:cxn>
              </a:cxnLst>
              <a:rect l="0" t="0" r="r" b="b"/>
              <a:pathLst>
                <a:path w="11" h="47">
                  <a:moveTo>
                    <a:pt x="9" y="6"/>
                  </a:moveTo>
                  <a:lnTo>
                    <a:pt x="0" y="7"/>
                  </a:lnTo>
                  <a:lnTo>
                    <a:pt x="1" y="47"/>
                  </a:lnTo>
                  <a:lnTo>
                    <a:pt x="11" y="47"/>
                  </a:lnTo>
                  <a:lnTo>
                    <a:pt x="9" y="0"/>
                  </a:lnTo>
                  <a:lnTo>
                    <a:pt x="9"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1283"/>
            <p:cNvSpPr>
              <a:spLocks/>
            </p:cNvSpPr>
            <p:nvPr/>
          </p:nvSpPr>
          <p:spPr bwMode="auto">
            <a:xfrm>
              <a:off x="10329865" y="1743076"/>
              <a:ext cx="31750" cy="42863"/>
            </a:xfrm>
            <a:custGeom>
              <a:avLst/>
              <a:gdLst>
                <a:gd name="T0" fmla="*/ 4 w 14"/>
                <a:gd name="T1" fmla="*/ 1 h 20"/>
                <a:gd name="T2" fmla="*/ 13 w 14"/>
                <a:gd name="T3" fmla="*/ 11 h 20"/>
                <a:gd name="T4" fmla="*/ 13 w 14"/>
                <a:gd name="T5" fmla="*/ 12 h 20"/>
                <a:gd name="T6" fmla="*/ 12 w 14"/>
                <a:gd name="T7" fmla="*/ 14 h 20"/>
                <a:gd name="T8" fmla="*/ 4 w 14"/>
                <a:gd name="T9" fmla="*/ 20 h 20"/>
                <a:gd name="T10" fmla="*/ 1 w 14"/>
                <a:gd name="T11" fmla="*/ 19 h 20"/>
                <a:gd name="T12" fmla="*/ 0 w 14"/>
                <a:gd name="T13" fmla="*/ 18 h 20"/>
                <a:gd name="T14" fmla="*/ 1 w 14"/>
                <a:gd name="T15" fmla="*/ 16 h 20"/>
                <a:gd name="T16" fmla="*/ 8 w 14"/>
                <a:gd name="T17" fmla="*/ 12 h 20"/>
                <a:gd name="T18" fmla="*/ 1 w 14"/>
                <a:gd name="T19" fmla="*/ 3 h 20"/>
                <a:gd name="T20" fmla="*/ 0 w 14"/>
                <a:gd name="T21" fmla="*/ 2 h 20"/>
                <a:gd name="T22" fmla="*/ 1 w 14"/>
                <a:gd name="T23" fmla="*/ 0 h 20"/>
                <a:gd name="T24" fmla="*/ 4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4" y="1"/>
                  </a:moveTo>
                  <a:cubicBezTo>
                    <a:pt x="13" y="11"/>
                    <a:pt x="13" y="11"/>
                    <a:pt x="13" y="11"/>
                  </a:cubicBezTo>
                  <a:cubicBezTo>
                    <a:pt x="13" y="11"/>
                    <a:pt x="14" y="12"/>
                    <a:pt x="13" y="12"/>
                  </a:cubicBezTo>
                  <a:cubicBezTo>
                    <a:pt x="13" y="13"/>
                    <a:pt x="13" y="14"/>
                    <a:pt x="12" y="14"/>
                  </a:cubicBezTo>
                  <a:cubicBezTo>
                    <a:pt x="4" y="20"/>
                    <a:pt x="4" y="20"/>
                    <a:pt x="4" y="20"/>
                  </a:cubicBezTo>
                  <a:cubicBezTo>
                    <a:pt x="3" y="20"/>
                    <a:pt x="1" y="20"/>
                    <a:pt x="1" y="19"/>
                  </a:cubicBezTo>
                  <a:cubicBezTo>
                    <a:pt x="0" y="19"/>
                    <a:pt x="0" y="18"/>
                    <a:pt x="0" y="18"/>
                  </a:cubicBezTo>
                  <a:cubicBezTo>
                    <a:pt x="0" y="17"/>
                    <a:pt x="1" y="17"/>
                    <a:pt x="1" y="16"/>
                  </a:cubicBezTo>
                  <a:cubicBezTo>
                    <a:pt x="1" y="16"/>
                    <a:pt x="6" y="13"/>
                    <a:pt x="8" y="12"/>
                  </a:cubicBezTo>
                  <a:cubicBezTo>
                    <a:pt x="6" y="9"/>
                    <a:pt x="1" y="3"/>
                    <a:pt x="1" y="3"/>
                  </a:cubicBezTo>
                  <a:cubicBezTo>
                    <a:pt x="0" y="3"/>
                    <a:pt x="0" y="2"/>
                    <a:pt x="0" y="2"/>
                  </a:cubicBezTo>
                  <a:cubicBezTo>
                    <a:pt x="0" y="1"/>
                    <a:pt x="0" y="1"/>
                    <a:pt x="1" y="0"/>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1284"/>
            <p:cNvSpPr>
              <a:spLocks/>
            </p:cNvSpPr>
            <p:nvPr/>
          </p:nvSpPr>
          <p:spPr bwMode="auto">
            <a:xfrm>
              <a:off x="10329865" y="1743076"/>
              <a:ext cx="20638" cy="19050"/>
            </a:xfrm>
            <a:custGeom>
              <a:avLst/>
              <a:gdLst>
                <a:gd name="T0" fmla="*/ 6 w 9"/>
                <a:gd name="T1" fmla="*/ 9 h 9"/>
                <a:gd name="T2" fmla="*/ 1 w 9"/>
                <a:gd name="T3" fmla="*/ 3 h 9"/>
                <a:gd name="T4" fmla="*/ 0 w 9"/>
                <a:gd name="T5" fmla="*/ 2 h 9"/>
                <a:gd name="T6" fmla="*/ 1 w 9"/>
                <a:gd name="T7" fmla="*/ 0 h 9"/>
                <a:gd name="T8" fmla="*/ 4 w 9"/>
                <a:gd name="T9" fmla="*/ 1 h 9"/>
                <a:gd name="T10" fmla="*/ 9 w 9"/>
                <a:gd name="T11" fmla="*/ 7 h 9"/>
                <a:gd name="T12" fmla="*/ 6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6" y="9"/>
                  </a:moveTo>
                  <a:cubicBezTo>
                    <a:pt x="3" y="6"/>
                    <a:pt x="1" y="3"/>
                    <a:pt x="1" y="3"/>
                  </a:cubicBezTo>
                  <a:cubicBezTo>
                    <a:pt x="0" y="3"/>
                    <a:pt x="0" y="2"/>
                    <a:pt x="0" y="2"/>
                  </a:cubicBezTo>
                  <a:cubicBezTo>
                    <a:pt x="0" y="1"/>
                    <a:pt x="0" y="1"/>
                    <a:pt x="1" y="0"/>
                  </a:cubicBezTo>
                  <a:cubicBezTo>
                    <a:pt x="2" y="0"/>
                    <a:pt x="3" y="0"/>
                    <a:pt x="4" y="1"/>
                  </a:cubicBezTo>
                  <a:cubicBezTo>
                    <a:pt x="9" y="7"/>
                    <a:pt x="9" y="7"/>
                    <a:pt x="9" y="7"/>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285"/>
            <p:cNvSpPr>
              <a:spLocks/>
            </p:cNvSpPr>
            <p:nvPr/>
          </p:nvSpPr>
          <p:spPr bwMode="auto">
            <a:xfrm>
              <a:off x="10329865" y="1741488"/>
              <a:ext cx="22225" cy="23813"/>
            </a:xfrm>
            <a:custGeom>
              <a:avLst/>
              <a:gdLst>
                <a:gd name="T0" fmla="*/ 6 w 10"/>
                <a:gd name="T1" fmla="*/ 10 h 11"/>
                <a:gd name="T2" fmla="*/ 6 w 10"/>
                <a:gd name="T3" fmla="*/ 10 h 11"/>
                <a:gd name="T4" fmla="*/ 1 w 10"/>
                <a:gd name="T5" fmla="*/ 4 h 11"/>
                <a:gd name="T6" fmla="*/ 1 w 10"/>
                <a:gd name="T7" fmla="*/ 3 h 11"/>
                <a:gd name="T8" fmla="*/ 1 w 10"/>
                <a:gd name="T9" fmla="*/ 2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1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7"/>
                    <a:pt x="1" y="4"/>
                    <a:pt x="1" y="4"/>
                  </a:cubicBezTo>
                  <a:cubicBezTo>
                    <a:pt x="1" y="4"/>
                    <a:pt x="1" y="3"/>
                    <a:pt x="1" y="3"/>
                  </a:cubicBezTo>
                  <a:cubicBezTo>
                    <a:pt x="1" y="2"/>
                    <a:pt x="1" y="2"/>
                    <a:pt x="1" y="2"/>
                  </a:cubicBezTo>
                  <a:cubicBezTo>
                    <a:pt x="1" y="1"/>
                    <a:pt x="2" y="1"/>
                    <a:pt x="2" y="1"/>
                  </a:cubicBezTo>
                  <a:cubicBezTo>
                    <a:pt x="3"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4" y="1"/>
                    <a:pt x="3" y="0"/>
                    <a:pt x="2" y="0"/>
                  </a:cubicBezTo>
                  <a:cubicBezTo>
                    <a:pt x="2" y="0"/>
                    <a:pt x="1" y="1"/>
                    <a:pt x="1" y="1"/>
                  </a:cubicBezTo>
                  <a:cubicBezTo>
                    <a:pt x="0" y="2"/>
                    <a:pt x="0" y="2"/>
                    <a:pt x="0" y="3"/>
                  </a:cubicBezTo>
                  <a:cubicBezTo>
                    <a:pt x="0" y="3"/>
                    <a:pt x="0" y="4"/>
                    <a:pt x="0" y="4"/>
                  </a:cubicBezTo>
                  <a:cubicBezTo>
                    <a:pt x="0" y="4"/>
                    <a:pt x="3" y="7"/>
                    <a:pt x="6" y="11"/>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286"/>
            <p:cNvSpPr>
              <a:spLocks/>
            </p:cNvSpPr>
            <p:nvPr/>
          </p:nvSpPr>
          <p:spPr bwMode="auto">
            <a:xfrm>
              <a:off x="10279065" y="1743076"/>
              <a:ext cx="30163" cy="42863"/>
            </a:xfrm>
            <a:custGeom>
              <a:avLst/>
              <a:gdLst>
                <a:gd name="T0" fmla="*/ 10 w 14"/>
                <a:gd name="T1" fmla="*/ 1 h 20"/>
                <a:gd name="T2" fmla="*/ 1 w 14"/>
                <a:gd name="T3" fmla="*/ 11 h 20"/>
                <a:gd name="T4" fmla="*/ 0 w 14"/>
                <a:gd name="T5" fmla="*/ 12 h 20"/>
                <a:gd name="T6" fmla="*/ 1 w 14"/>
                <a:gd name="T7" fmla="*/ 14 h 20"/>
                <a:gd name="T8" fmla="*/ 10 w 14"/>
                <a:gd name="T9" fmla="*/ 20 h 20"/>
                <a:gd name="T10" fmla="*/ 13 w 14"/>
                <a:gd name="T11" fmla="*/ 19 h 20"/>
                <a:gd name="T12" fmla="*/ 14 w 14"/>
                <a:gd name="T13" fmla="*/ 18 h 20"/>
                <a:gd name="T14" fmla="*/ 13 w 14"/>
                <a:gd name="T15" fmla="*/ 16 h 20"/>
                <a:gd name="T16" fmla="*/ 6 w 14"/>
                <a:gd name="T17" fmla="*/ 12 h 20"/>
                <a:gd name="T18" fmla="*/ 13 w 14"/>
                <a:gd name="T19" fmla="*/ 3 h 20"/>
                <a:gd name="T20" fmla="*/ 14 w 14"/>
                <a:gd name="T21" fmla="*/ 2 h 20"/>
                <a:gd name="T22" fmla="*/ 13 w 14"/>
                <a:gd name="T23" fmla="*/ 0 h 20"/>
                <a:gd name="T24" fmla="*/ 10 w 14"/>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0">
                  <a:moveTo>
                    <a:pt x="10" y="1"/>
                  </a:moveTo>
                  <a:cubicBezTo>
                    <a:pt x="1" y="11"/>
                    <a:pt x="1" y="11"/>
                    <a:pt x="1" y="11"/>
                  </a:cubicBezTo>
                  <a:cubicBezTo>
                    <a:pt x="1" y="11"/>
                    <a:pt x="0" y="12"/>
                    <a:pt x="0" y="12"/>
                  </a:cubicBezTo>
                  <a:cubicBezTo>
                    <a:pt x="1" y="13"/>
                    <a:pt x="1" y="14"/>
                    <a:pt x="1" y="14"/>
                  </a:cubicBezTo>
                  <a:cubicBezTo>
                    <a:pt x="10" y="20"/>
                    <a:pt x="10" y="20"/>
                    <a:pt x="10" y="20"/>
                  </a:cubicBezTo>
                  <a:cubicBezTo>
                    <a:pt x="11" y="20"/>
                    <a:pt x="13" y="20"/>
                    <a:pt x="13" y="19"/>
                  </a:cubicBezTo>
                  <a:cubicBezTo>
                    <a:pt x="13" y="19"/>
                    <a:pt x="14" y="18"/>
                    <a:pt x="14" y="18"/>
                  </a:cubicBezTo>
                  <a:cubicBezTo>
                    <a:pt x="14" y="17"/>
                    <a:pt x="13" y="17"/>
                    <a:pt x="13" y="16"/>
                  </a:cubicBezTo>
                  <a:cubicBezTo>
                    <a:pt x="13" y="16"/>
                    <a:pt x="8" y="13"/>
                    <a:pt x="6" y="12"/>
                  </a:cubicBezTo>
                  <a:cubicBezTo>
                    <a:pt x="8" y="9"/>
                    <a:pt x="13" y="3"/>
                    <a:pt x="13" y="3"/>
                  </a:cubicBezTo>
                  <a:cubicBezTo>
                    <a:pt x="14" y="3"/>
                    <a:pt x="14" y="2"/>
                    <a:pt x="14" y="2"/>
                  </a:cubicBezTo>
                  <a:cubicBezTo>
                    <a:pt x="14" y="1"/>
                    <a:pt x="13" y="1"/>
                    <a:pt x="13" y="0"/>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287"/>
            <p:cNvSpPr>
              <a:spLocks/>
            </p:cNvSpPr>
            <p:nvPr/>
          </p:nvSpPr>
          <p:spPr bwMode="auto">
            <a:xfrm>
              <a:off x="10287002" y="1743076"/>
              <a:ext cx="22225" cy="19050"/>
            </a:xfrm>
            <a:custGeom>
              <a:avLst/>
              <a:gdLst>
                <a:gd name="T0" fmla="*/ 4 w 10"/>
                <a:gd name="T1" fmla="*/ 9 h 9"/>
                <a:gd name="T2" fmla="*/ 9 w 10"/>
                <a:gd name="T3" fmla="*/ 3 h 9"/>
                <a:gd name="T4" fmla="*/ 10 w 10"/>
                <a:gd name="T5" fmla="*/ 2 h 9"/>
                <a:gd name="T6" fmla="*/ 9 w 10"/>
                <a:gd name="T7" fmla="*/ 0 h 9"/>
                <a:gd name="T8" fmla="*/ 6 w 10"/>
                <a:gd name="T9" fmla="*/ 1 h 9"/>
                <a:gd name="T10" fmla="*/ 0 w 10"/>
                <a:gd name="T11" fmla="*/ 7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7" y="6"/>
                    <a:pt x="9" y="3"/>
                    <a:pt x="9" y="3"/>
                  </a:cubicBezTo>
                  <a:cubicBezTo>
                    <a:pt x="10" y="3"/>
                    <a:pt x="10" y="2"/>
                    <a:pt x="10" y="2"/>
                  </a:cubicBezTo>
                  <a:cubicBezTo>
                    <a:pt x="10" y="1"/>
                    <a:pt x="9" y="1"/>
                    <a:pt x="9" y="0"/>
                  </a:cubicBezTo>
                  <a:cubicBezTo>
                    <a:pt x="8" y="0"/>
                    <a:pt x="7" y="0"/>
                    <a:pt x="6" y="1"/>
                  </a:cubicBezTo>
                  <a:cubicBezTo>
                    <a:pt x="0" y="7"/>
                    <a:pt x="0" y="7"/>
                    <a:pt x="0" y="7"/>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288"/>
            <p:cNvSpPr>
              <a:spLocks/>
            </p:cNvSpPr>
            <p:nvPr/>
          </p:nvSpPr>
          <p:spPr bwMode="auto">
            <a:xfrm>
              <a:off x="10287002" y="1741488"/>
              <a:ext cx="22225" cy="23813"/>
            </a:xfrm>
            <a:custGeom>
              <a:avLst/>
              <a:gdLst>
                <a:gd name="T0" fmla="*/ 4 w 10"/>
                <a:gd name="T1" fmla="*/ 10 h 11"/>
                <a:gd name="T2" fmla="*/ 4 w 10"/>
                <a:gd name="T3" fmla="*/ 11 h 11"/>
                <a:gd name="T4" fmla="*/ 9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1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2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1"/>
                    <a:pt x="4" y="11"/>
                    <a:pt x="4" y="11"/>
                  </a:cubicBezTo>
                  <a:cubicBezTo>
                    <a:pt x="7" y="7"/>
                    <a:pt x="9" y="4"/>
                    <a:pt x="9" y="4"/>
                  </a:cubicBezTo>
                  <a:cubicBezTo>
                    <a:pt x="10" y="4"/>
                    <a:pt x="10" y="3"/>
                    <a:pt x="10" y="3"/>
                  </a:cubicBezTo>
                  <a:cubicBezTo>
                    <a:pt x="10" y="2"/>
                    <a:pt x="10" y="2"/>
                    <a:pt x="9" y="1"/>
                  </a:cubicBezTo>
                  <a:cubicBezTo>
                    <a:pt x="9" y="1"/>
                    <a:pt x="8" y="0"/>
                    <a:pt x="8" y="0"/>
                  </a:cubicBezTo>
                  <a:cubicBezTo>
                    <a:pt x="7" y="0"/>
                    <a:pt x="6" y="1"/>
                    <a:pt x="6" y="1"/>
                  </a:cubicBezTo>
                  <a:cubicBezTo>
                    <a:pt x="0" y="8"/>
                    <a:pt x="0" y="8"/>
                    <a:pt x="0" y="8"/>
                  </a:cubicBezTo>
                  <a:cubicBezTo>
                    <a:pt x="4" y="11"/>
                    <a:pt x="4" y="11"/>
                    <a:pt x="4" y="11"/>
                  </a:cubicBezTo>
                  <a:cubicBezTo>
                    <a:pt x="4" y="11"/>
                    <a:pt x="4" y="11"/>
                    <a:pt x="4" y="11"/>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8" y="1"/>
                    <a:pt x="9" y="2"/>
                  </a:cubicBezTo>
                  <a:cubicBezTo>
                    <a:pt x="9" y="2"/>
                    <a:pt x="9" y="2"/>
                    <a:pt x="9" y="3"/>
                  </a:cubicBezTo>
                  <a:cubicBezTo>
                    <a:pt x="9" y="3"/>
                    <a:pt x="9" y="4"/>
                    <a:pt x="9" y="4"/>
                  </a:cubicBezTo>
                  <a:cubicBezTo>
                    <a:pt x="9" y="4"/>
                    <a:pt x="7" y="7"/>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289"/>
            <p:cNvSpPr>
              <a:spLocks/>
            </p:cNvSpPr>
            <p:nvPr/>
          </p:nvSpPr>
          <p:spPr bwMode="auto">
            <a:xfrm>
              <a:off x="10299702" y="1741488"/>
              <a:ext cx="36513" cy="71438"/>
            </a:xfrm>
            <a:custGeom>
              <a:avLst/>
              <a:gdLst>
                <a:gd name="T0" fmla="*/ 0 w 17"/>
                <a:gd name="T1" fmla="*/ 2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2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2"/>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2"/>
                    <a:pt x="17" y="2"/>
                    <a:pt x="17" y="2"/>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1290"/>
            <p:cNvSpPr>
              <a:spLocks noChangeArrowheads="1"/>
            </p:cNvSpPr>
            <p:nvPr/>
          </p:nvSpPr>
          <p:spPr bwMode="auto">
            <a:xfrm>
              <a:off x="10306052" y="1889126"/>
              <a:ext cx="26988"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291"/>
            <p:cNvSpPr>
              <a:spLocks/>
            </p:cNvSpPr>
            <p:nvPr/>
          </p:nvSpPr>
          <p:spPr bwMode="auto">
            <a:xfrm>
              <a:off x="10298115" y="1963738"/>
              <a:ext cx="22225" cy="79375"/>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292"/>
            <p:cNvSpPr>
              <a:spLocks/>
            </p:cNvSpPr>
            <p:nvPr/>
          </p:nvSpPr>
          <p:spPr bwMode="auto">
            <a:xfrm>
              <a:off x="10321927" y="1968501"/>
              <a:ext cx="17463" cy="74613"/>
            </a:xfrm>
            <a:custGeom>
              <a:avLst/>
              <a:gdLst>
                <a:gd name="T0" fmla="*/ 9 w 11"/>
                <a:gd name="T1" fmla="*/ 4 h 47"/>
                <a:gd name="T2" fmla="*/ 0 w 11"/>
                <a:gd name="T3" fmla="*/ 6 h 47"/>
                <a:gd name="T4" fmla="*/ 1 w 11"/>
                <a:gd name="T5" fmla="*/ 47 h 47"/>
                <a:gd name="T6" fmla="*/ 11 w 11"/>
                <a:gd name="T7" fmla="*/ 47 h 47"/>
                <a:gd name="T8" fmla="*/ 9 w 11"/>
                <a:gd name="T9" fmla="*/ 0 h 47"/>
                <a:gd name="T10" fmla="*/ 9 w 11"/>
                <a:gd name="T11" fmla="*/ 4 h 47"/>
              </a:gdLst>
              <a:ahLst/>
              <a:cxnLst>
                <a:cxn ang="0">
                  <a:pos x="T0" y="T1"/>
                </a:cxn>
                <a:cxn ang="0">
                  <a:pos x="T2" y="T3"/>
                </a:cxn>
                <a:cxn ang="0">
                  <a:pos x="T4" y="T5"/>
                </a:cxn>
                <a:cxn ang="0">
                  <a:pos x="T6" y="T7"/>
                </a:cxn>
                <a:cxn ang="0">
                  <a:pos x="T8" y="T9"/>
                </a:cxn>
                <a:cxn ang="0">
                  <a:pos x="T10" y="T11"/>
                </a:cxn>
              </a:cxnLst>
              <a:rect l="0" t="0" r="r" b="b"/>
              <a:pathLst>
                <a:path w="11" h="47">
                  <a:moveTo>
                    <a:pt x="9" y="4"/>
                  </a:moveTo>
                  <a:lnTo>
                    <a:pt x="0" y="6"/>
                  </a:lnTo>
                  <a:lnTo>
                    <a:pt x="1" y="47"/>
                  </a:lnTo>
                  <a:lnTo>
                    <a:pt x="11" y="47"/>
                  </a:lnTo>
                  <a:lnTo>
                    <a:pt x="9" y="0"/>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293"/>
            <p:cNvSpPr>
              <a:spLocks/>
            </p:cNvSpPr>
            <p:nvPr/>
          </p:nvSpPr>
          <p:spPr bwMode="auto">
            <a:xfrm>
              <a:off x="10329865" y="1916113"/>
              <a:ext cx="31750" cy="46038"/>
            </a:xfrm>
            <a:custGeom>
              <a:avLst/>
              <a:gdLst>
                <a:gd name="T0" fmla="*/ 4 w 14"/>
                <a:gd name="T1" fmla="*/ 1 h 21"/>
                <a:gd name="T2" fmla="*/ 13 w 14"/>
                <a:gd name="T3" fmla="*/ 12 h 21"/>
                <a:gd name="T4" fmla="*/ 13 w 14"/>
                <a:gd name="T5" fmla="*/ 13 h 21"/>
                <a:gd name="T6" fmla="*/ 12 w 14"/>
                <a:gd name="T7" fmla="*/ 15 h 21"/>
                <a:gd name="T8" fmla="*/ 4 w 14"/>
                <a:gd name="T9" fmla="*/ 20 h 21"/>
                <a:gd name="T10" fmla="*/ 1 w 14"/>
                <a:gd name="T11" fmla="*/ 20 h 21"/>
                <a:gd name="T12" fmla="*/ 0 w 14"/>
                <a:gd name="T13" fmla="*/ 19 h 21"/>
                <a:gd name="T14" fmla="*/ 1 w 14"/>
                <a:gd name="T15" fmla="*/ 17 h 21"/>
                <a:gd name="T16" fmla="*/ 8 w 14"/>
                <a:gd name="T17" fmla="*/ 13 h 21"/>
                <a:gd name="T18" fmla="*/ 1 w 14"/>
                <a:gd name="T19" fmla="*/ 4 h 21"/>
                <a:gd name="T20" fmla="*/ 0 w 14"/>
                <a:gd name="T21" fmla="*/ 3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2"/>
                    <a:pt x="13" y="12"/>
                    <a:pt x="13" y="12"/>
                  </a:cubicBezTo>
                  <a:cubicBezTo>
                    <a:pt x="13" y="12"/>
                    <a:pt x="14" y="13"/>
                    <a:pt x="13" y="13"/>
                  </a:cubicBezTo>
                  <a:cubicBezTo>
                    <a:pt x="13" y="14"/>
                    <a:pt x="13" y="14"/>
                    <a:pt x="12" y="15"/>
                  </a:cubicBezTo>
                  <a:cubicBezTo>
                    <a:pt x="4" y="20"/>
                    <a:pt x="4" y="20"/>
                    <a:pt x="4" y="20"/>
                  </a:cubicBezTo>
                  <a:cubicBezTo>
                    <a:pt x="3" y="21"/>
                    <a:pt x="1" y="21"/>
                    <a:pt x="1" y="20"/>
                  </a:cubicBezTo>
                  <a:cubicBezTo>
                    <a:pt x="0" y="19"/>
                    <a:pt x="0" y="19"/>
                    <a:pt x="0" y="19"/>
                  </a:cubicBezTo>
                  <a:cubicBezTo>
                    <a:pt x="0" y="18"/>
                    <a:pt x="1" y="17"/>
                    <a:pt x="1" y="17"/>
                  </a:cubicBezTo>
                  <a:cubicBezTo>
                    <a:pt x="1" y="17"/>
                    <a:pt x="6" y="14"/>
                    <a:pt x="8" y="13"/>
                  </a:cubicBezTo>
                  <a:cubicBezTo>
                    <a:pt x="6" y="10"/>
                    <a:pt x="1" y="4"/>
                    <a:pt x="1" y="4"/>
                  </a:cubicBezTo>
                  <a:cubicBezTo>
                    <a:pt x="0" y="4"/>
                    <a:pt x="0" y="3"/>
                    <a:pt x="0" y="3"/>
                  </a:cubicBezTo>
                  <a:cubicBezTo>
                    <a:pt x="0" y="2"/>
                    <a:pt x="0" y="2"/>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294"/>
            <p:cNvSpPr>
              <a:spLocks/>
            </p:cNvSpPr>
            <p:nvPr/>
          </p:nvSpPr>
          <p:spPr bwMode="auto">
            <a:xfrm>
              <a:off x="10329865" y="1916113"/>
              <a:ext cx="20638" cy="22225"/>
            </a:xfrm>
            <a:custGeom>
              <a:avLst/>
              <a:gdLst>
                <a:gd name="T0" fmla="*/ 6 w 9"/>
                <a:gd name="T1" fmla="*/ 10 h 10"/>
                <a:gd name="T2" fmla="*/ 1 w 9"/>
                <a:gd name="T3" fmla="*/ 4 h 10"/>
                <a:gd name="T4" fmla="*/ 0 w 9"/>
                <a:gd name="T5" fmla="*/ 3 h 10"/>
                <a:gd name="T6" fmla="*/ 1 w 9"/>
                <a:gd name="T7" fmla="*/ 1 h 10"/>
                <a:gd name="T8" fmla="*/ 4 w 9"/>
                <a:gd name="T9" fmla="*/ 1 h 10"/>
                <a:gd name="T10" fmla="*/ 9 w 9"/>
                <a:gd name="T11" fmla="*/ 8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1" y="4"/>
                    <a:pt x="1" y="4"/>
                  </a:cubicBezTo>
                  <a:cubicBezTo>
                    <a:pt x="0" y="4"/>
                    <a:pt x="0" y="3"/>
                    <a:pt x="0" y="3"/>
                  </a:cubicBezTo>
                  <a:cubicBezTo>
                    <a:pt x="0" y="2"/>
                    <a:pt x="0" y="2"/>
                    <a:pt x="1" y="1"/>
                  </a:cubicBezTo>
                  <a:cubicBezTo>
                    <a:pt x="2" y="0"/>
                    <a:pt x="3" y="0"/>
                    <a:pt x="4" y="1"/>
                  </a:cubicBezTo>
                  <a:cubicBezTo>
                    <a:pt x="9" y="8"/>
                    <a:pt x="9" y="8"/>
                    <a:pt x="9" y="8"/>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295"/>
            <p:cNvSpPr>
              <a:spLocks/>
            </p:cNvSpPr>
            <p:nvPr/>
          </p:nvSpPr>
          <p:spPr bwMode="auto">
            <a:xfrm>
              <a:off x="10329865" y="1916113"/>
              <a:ext cx="22225" cy="23813"/>
            </a:xfrm>
            <a:custGeom>
              <a:avLst/>
              <a:gdLst>
                <a:gd name="T0" fmla="*/ 6 w 10"/>
                <a:gd name="T1" fmla="*/ 10 h 11"/>
                <a:gd name="T2" fmla="*/ 6 w 10"/>
                <a:gd name="T3" fmla="*/ 10 h 11"/>
                <a:gd name="T4" fmla="*/ 1 w 10"/>
                <a:gd name="T5" fmla="*/ 4 h 11"/>
                <a:gd name="T6" fmla="*/ 1 w 10"/>
                <a:gd name="T7" fmla="*/ 3 h 11"/>
                <a:gd name="T8" fmla="*/ 1 w 10"/>
                <a:gd name="T9" fmla="*/ 1 h 11"/>
                <a:gd name="T10" fmla="*/ 2 w 10"/>
                <a:gd name="T11" fmla="*/ 1 h 11"/>
                <a:gd name="T12" fmla="*/ 3 w 10"/>
                <a:gd name="T13" fmla="*/ 2 h 11"/>
                <a:gd name="T14" fmla="*/ 9 w 10"/>
                <a:gd name="T15" fmla="*/ 8 h 11"/>
                <a:gd name="T16" fmla="*/ 6 w 10"/>
                <a:gd name="T17" fmla="*/ 10 h 11"/>
                <a:gd name="T18" fmla="*/ 6 w 10"/>
                <a:gd name="T19" fmla="*/ 10 h 11"/>
                <a:gd name="T20" fmla="*/ 6 w 10"/>
                <a:gd name="T21" fmla="*/ 10 h 11"/>
                <a:gd name="T22" fmla="*/ 6 w 10"/>
                <a:gd name="T23" fmla="*/ 10 h 11"/>
                <a:gd name="T24" fmla="*/ 6 w 10"/>
                <a:gd name="T25" fmla="*/ 11 h 11"/>
                <a:gd name="T26" fmla="*/ 10 w 10"/>
                <a:gd name="T27" fmla="*/ 8 h 11"/>
                <a:gd name="T28" fmla="*/ 4 w 10"/>
                <a:gd name="T29" fmla="*/ 1 h 11"/>
                <a:gd name="T30" fmla="*/ 2 w 10"/>
                <a:gd name="T31" fmla="*/ 0 h 11"/>
                <a:gd name="T32" fmla="*/ 1 w 10"/>
                <a:gd name="T33" fmla="*/ 1 h 11"/>
                <a:gd name="T34" fmla="*/ 0 w 10"/>
                <a:gd name="T35" fmla="*/ 3 h 11"/>
                <a:gd name="T36" fmla="*/ 0 w 10"/>
                <a:gd name="T37" fmla="*/ 4 h 11"/>
                <a:gd name="T38" fmla="*/ 6 w 10"/>
                <a:gd name="T39" fmla="*/ 10 h 11"/>
                <a:gd name="T40" fmla="*/ 6 w 10"/>
                <a:gd name="T41" fmla="*/ 11 h 11"/>
                <a:gd name="T42" fmla="*/ 6 w 10"/>
                <a:gd name="T43" fmla="*/ 11 h 11"/>
                <a:gd name="T44" fmla="*/ 6 w 10"/>
                <a:gd name="T4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1">
                  <a:moveTo>
                    <a:pt x="6" y="10"/>
                  </a:moveTo>
                  <a:cubicBezTo>
                    <a:pt x="6" y="10"/>
                    <a:pt x="6" y="10"/>
                    <a:pt x="6" y="10"/>
                  </a:cubicBezTo>
                  <a:cubicBezTo>
                    <a:pt x="3" y="6"/>
                    <a:pt x="1" y="4"/>
                    <a:pt x="1" y="4"/>
                  </a:cubicBezTo>
                  <a:cubicBezTo>
                    <a:pt x="1" y="3"/>
                    <a:pt x="1" y="3"/>
                    <a:pt x="1" y="3"/>
                  </a:cubicBezTo>
                  <a:cubicBezTo>
                    <a:pt x="1" y="2"/>
                    <a:pt x="1" y="2"/>
                    <a:pt x="1" y="1"/>
                  </a:cubicBezTo>
                  <a:cubicBezTo>
                    <a:pt x="1" y="1"/>
                    <a:pt x="2" y="1"/>
                    <a:pt x="2" y="1"/>
                  </a:cubicBezTo>
                  <a:cubicBezTo>
                    <a:pt x="3" y="1"/>
                    <a:pt x="3" y="1"/>
                    <a:pt x="3" y="2"/>
                  </a:cubicBezTo>
                  <a:cubicBezTo>
                    <a:pt x="9" y="8"/>
                    <a:pt x="9" y="8"/>
                    <a:pt x="9" y="8"/>
                  </a:cubicBezTo>
                  <a:cubicBezTo>
                    <a:pt x="6" y="10"/>
                    <a:pt x="6" y="10"/>
                    <a:pt x="6" y="10"/>
                  </a:cubicBezTo>
                  <a:cubicBezTo>
                    <a:pt x="6" y="10"/>
                    <a:pt x="6" y="10"/>
                    <a:pt x="6" y="10"/>
                  </a:cubicBezTo>
                  <a:cubicBezTo>
                    <a:pt x="6" y="10"/>
                    <a:pt x="6" y="10"/>
                    <a:pt x="6" y="10"/>
                  </a:cubicBezTo>
                  <a:cubicBezTo>
                    <a:pt x="6" y="10"/>
                    <a:pt x="6" y="10"/>
                    <a:pt x="6" y="10"/>
                  </a:cubicBezTo>
                  <a:cubicBezTo>
                    <a:pt x="6" y="11"/>
                    <a:pt x="6" y="11"/>
                    <a:pt x="6" y="11"/>
                  </a:cubicBezTo>
                  <a:cubicBezTo>
                    <a:pt x="10" y="8"/>
                    <a:pt x="10" y="8"/>
                    <a:pt x="10" y="8"/>
                  </a:cubicBezTo>
                  <a:cubicBezTo>
                    <a:pt x="4" y="1"/>
                    <a:pt x="4" y="1"/>
                    <a:pt x="4" y="1"/>
                  </a:cubicBezTo>
                  <a:cubicBezTo>
                    <a:pt x="4" y="1"/>
                    <a:pt x="3" y="0"/>
                    <a:pt x="2" y="0"/>
                  </a:cubicBezTo>
                  <a:cubicBezTo>
                    <a:pt x="2" y="0"/>
                    <a:pt x="1" y="0"/>
                    <a:pt x="1" y="1"/>
                  </a:cubicBezTo>
                  <a:cubicBezTo>
                    <a:pt x="0" y="1"/>
                    <a:pt x="0" y="2"/>
                    <a:pt x="0" y="3"/>
                  </a:cubicBezTo>
                  <a:cubicBezTo>
                    <a:pt x="0" y="3"/>
                    <a:pt x="0" y="4"/>
                    <a:pt x="0" y="4"/>
                  </a:cubicBezTo>
                  <a:cubicBezTo>
                    <a:pt x="0" y="4"/>
                    <a:pt x="3" y="7"/>
                    <a:pt x="6" y="10"/>
                  </a:cubicBezTo>
                  <a:cubicBezTo>
                    <a:pt x="6" y="11"/>
                    <a:pt x="6" y="11"/>
                    <a:pt x="6" y="11"/>
                  </a:cubicBezTo>
                  <a:cubicBezTo>
                    <a:pt x="6" y="11"/>
                    <a:pt x="6" y="11"/>
                    <a:pt x="6" y="1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296"/>
            <p:cNvSpPr>
              <a:spLocks/>
            </p:cNvSpPr>
            <p:nvPr/>
          </p:nvSpPr>
          <p:spPr bwMode="auto">
            <a:xfrm>
              <a:off x="10279065" y="1916113"/>
              <a:ext cx="30163" cy="46038"/>
            </a:xfrm>
            <a:custGeom>
              <a:avLst/>
              <a:gdLst>
                <a:gd name="T0" fmla="*/ 10 w 14"/>
                <a:gd name="T1" fmla="*/ 1 h 21"/>
                <a:gd name="T2" fmla="*/ 1 w 14"/>
                <a:gd name="T3" fmla="*/ 12 h 21"/>
                <a:gd name="T4" fmla="*/ 0 w 14"/>
                <a:gd name="T5" fmla="*/ 13 h 21"/>
                <a:gd name="T6" fmla="*/ 1 w 14"/>
                <a:gd name="T7" fmla="*/ 15 h 21"/>
                <a:gd name="T8" fmla="*/ 10 w 14"/>
                <a:gd name="T9" fmla="*/ 20 h 21"/>
                <a:gd name="T10" fmla="*/ 13 w 14"/>
                <a:gd name="T11" fmla="*/ 20 h 21"/>
                <a:gd name="T12" fmla="*/ 14 w 14"/>
                <a:gd name="T13" fmla="*/ 19 h 21"/>
                <a:gd name="T14" fmla="*/ 13 w 14"/>
                <a:gd name="T15" fmla="*/ 17 h 21"/>
                <a:gd name="T16" fmla="*/ 6 w 14"/>
                <a:gd name="T17" fmla="*/ 13 h 21"/>
                <a:gd name="T18" fmla="*/ 13 w 14"/>
                <a:gd name="T19" fmla="*/ 4 h 21"/>
                <a:gd name="T20" fmla="*/ 14 w 14"/>
                <a:gd name="T21" fmla="*/ 3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2"/>
                    <a:pt x="1" y="12"/>
                    <a:pt x="1" y="12"/>
                  </a:cubicBezTo>
                  <a:cubicBezTo>
                    <a:pt x="1" y="12"/>
                    <a:pt x="0" y="13"/>
                    <a:pt x="0" y="13"/>
                  </a:cubicBezTo>
                  <a:cubicBezTo>
                    <a:pt x="1" y="14"/>
                    <a:pt x="1" y="14"/>
                    <a:pt x="1" y="15"/>
                  </a:cubicBezTo>
                  <a:cubicBezTo>
                    <a:pt x="10" y="20"/>
                    <a:pt x="10" y="20"/>
                    <a:pt x="10" y="20"/>
                  </a:cubicBezTo>
                  <a:cubicBezTo>
                    <a:pt x="11" y="21"/>
                    <a:pt x="13" y="21"/>
                    <a:pt x="13" y="20"/>
                  </a:cubicBezTo>
                  <a:cubicBezTo>
                    <a:pt x="13" y="19"/>
                    <a:pt x="14" y="19"/>
                    <a:pt x="14" y="19"/>
                  </a:cubicBezTo>
                  <a:cubicBezTo>
                    <a:pt x="14" y="18"/>
                    <a:pt x="13" y="17"/>
                    <a:pt x="13" y="17"/>
                  </a:cubicBezTo>
                  <a:cubicBezTo>
                    <a:pt x="13" y="17"/>
                    <a:pt x="8" y="14"/>
                    <a:pt x="6" y="13"/>
                  </a:cubicBezTo>
                  <a:cubicBezTo>
                    <a:pt x="8" y="10"/>
                    <a:pt x="13" y="4"/>
                    <a:pt x="13" y="4"/>
                  </a:cubicBezTo>
                  <a:cubicBezTo>
                    <a:pt x="14" y="4"/>
                    <a:pt x="14" y="3"/>
                    <a:pt x="14" y="3"/>
                  </a:cubicBezTo>
                  <a:cubicBezTo>
                    <a:pt x="14" y="2"/>
                    <a:pt x="13" y="2"/>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297"/>
            <p:cNvSpPr>
              <a:spLocks/>
            </p:cNvSpPr>
            <p:nvPr/>
          </p:nvSpPr>
          <p:spPr bwMode="auto">
            <a:xfrm>
              <a:off x="10287002" y="1916113"/>
              <a:ext cx="22225" cy="22225"/>
            </a:xfrm>
            <a:custGeom>
              <a:avLst/>
              <a:gdLst>
                <a:gd name="T0" fmla="*/ 4 w 10"/>
                <a:gd name="T1" fmla="*/ 10 h 10"/>
                <a:gd name="T2" fmla="*/ 9 w 10"/>
                <a:gd name="T3" fmla="*/ 4 h 10"/>
                <a:gd name="T4" fmla="*/ 10 w 10"/>
                <a:gd name="T5" fmla="*/ 3 h 10"/>
                <a:gd name="T6" fmla="*/ 9 w 10"/>
                <a:gd name="T7" fmla="*/ 1 h 10"/>
                <a:gd name="T8" fmla="*/ 6 w 10"/>
                <a:gd name="T9" fmla="*/ 1 h 10"/>
                <a:gd name="T10" fmla="*/ 0 w 10"/>
                <a:gd name="T11" fmla="*/ 8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4"/>
                    <a:pt x="10" y="3"/>
                    <a:pt x="10" y="3"/>
                  </a:cubicBezTo>
                  <a:cubicBezTo>
                    <a:pt x="10" y="2"/>
                    <a:pt x="9" y="2"/>
                    <a:pt x="9" y="1"/>
                  </a:cubicBezTo>
                  <a:cubicBezTo>
                    <a:pt x="8" y="0"/>
                    <a:pt x="7" y="0"/>
                    <a:pt x="6" y="1"/>
                  </a:cubicBezTo>
                  <a:cubicBezTo>
                    <a:pt x="0" y="8"/>
                    <a:pt x="0" y="8"/>
                    <a:pt x="0" y="8"/>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298"/>
            <p:cNvSpPr>
              <a:spLocks/>
            </p:cNvSpPr>
            <p:nvPr/>
          </p:nvSpPr>
          <p:spPr bwMode="auto">
            <a:xfrm>
              <a:off x="10287002" y="1916113"/>
              <a:ext cx="22225" cy="23813"/>
            </a:xfrm>
            <a:custGeom>
              <a:avLst/>
              <a:gdLst>
                <a:gd name="T0" fmla="*/ 4 w 10"/>
                <a:gd name="T1" fmla="*/ 10 h 11"/>
                <a:gd name="T2" fmla="*/ 4 w 10"/>
                <a:gd name="T3" fmla="*/ 10 h 11"/>
                <a:gd name="T4" fmla="*/ 9 w 10"/>
                <a:gd name="T5" fmla="*/ 4 h 11"/>
                <a:gd name="T6" fmla="*/ 10 w 10"/>
                <a:gd name="T7" fmla="*/ 3 h 11"/>
                <a:gd name="T8" fmla="*/ 9 w 10"/>
                <a:gd name="T9" fmla="*/ 1 h 11"/>
                <a:gd name="T10" fmla="*/ 8 w 10"/>
                <a:gd name="T11" fmla="*/ 0 h 11"/>
                <a:gd name="T12" fmla="*/ 6 w 10"/>
                <a:gd name="T13" fmla="*/ 1 h 11"/>
                <a:gd name="T14" fmla="*/ 0 w 10"/>
                <a:gd name="T15" fmla="*/ 8 h 11"/>
                <a:gd name="T16" fmla="*/ 4 w 10"/>
                <a:gd name="T17" fmla="*/ 11 h 11"/>
                <a:gd name="T18" fmla="*/ 4 w 10"/>
                <a:gd name="T19" fmla="*/ 10 h 11"/>
                <a:gd name="T20" fmla="*/ 4 w 10"/>
                <a:gd name="T21" fmla="*/ 10 h 11"/>
                <a:gd name="T22" fmla="*/ 4 w 10"/>
                <a:gd name="T23" fmla="*/ 10 h 11"/>
                <a:gd name="T24" fmla="*/ 1 w 10"/>
                <a:gd name="T25" fmla="*/ 8 h 11"/>
                <a:gd name="T26" fmla="*/ 6 w 10"/>
                <a:gd name="T27" fmla="*/ 2 h 11"/>
                <a:gd name="T28" fmla="*/ 8 w 10"/>
                <a:gd name="T29" fmla="*/ 1 h 11"/>
                <a:gd name="T30" fmla="*/ 9 w 10"/>
                <a:gd name="T31" fmla="*/ 1 h 11"/>
                <a:gd name="T32" fmla="*/ 9 w 10"/>
                <a:gd name="T33" fmla="*/ 3 h 11"/>
                <a:gd name="T34" fmla="*/ 9 w 10"/>
                <a:gd name="T35" fmla="*/ 4 h 11"/>
                <a:gd name="T36" fmla="*/ 3 w 10"/>
                <a:gd name="T37" fmla="*/ 10 h 11"/>
                <a:gd name="T38" fmla="*/ 4 w 10"/>
                <a:gd name="T39" fmla="*/ 10 h 11"/>
                <a:gd name="T40" fmla="*/ 4 w 10"/>
                <a:gd name="T4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1">
                  <a:moveTo>
                    <a:pt x="4" y="10"/>
                  </a:moveTo>
                  <a:cubicBezTo>
                    <a:pt x="4" y="10"/>
                    <a:pt x="4" y="10"/>
                    <a:pt x="4" y="10"/>
                  </a:cubicBezTo>
                  <a:cubicBezTo>
                    <a:pt x="7" y="7"/>
                    <a:pt x="9" y="4"/>
                    <a:pt x="9" y="4"/>
                  </a:cubicBezTo>
                  <a:cubicBezTo>
                    <a:pt x="10" y="4"/>
                    <a:pt x="10" y="3"/>
                    <a:pt x="10" y="3"/>
                  </a:cubicBezTo>
                  <a:cubicBezTo>
                    <a:pt x="10" y="2"/>
                    <a:pt x="10" y="1"/>
                    <a:pt x="9" y="1"/>
                  </a:cubicBezTo>
                  <a:cubicBezTo>
                    <a:pt x="9" y="0"/>
                    <a:pt x="8" y="0"/>
                    <a:pt x="8" y="0"/>
                  </a:cubicBezTo>
                  <a:cubicBezTo>
                    <a:pt x="7" y="0"/>
                    <a:pt x="6" y="1"/>
                    <a:pt x="6" y="1"/>
                  </a:cubicBezTo>
                  <a:cubicBezTo>
                    <a:pt x="0" y="8"/>
                    <a:pt x="0" y="8"/>
                    <a:pt x="0" y="8"/>
                  </a:cubicBezTo>
                  <a:cubicBezTo>
                    <a:pt x="4" y="11"/>
                    <a:pt x="4" y="11"/>
                    <a:pt x="4" y="11"/>
                  </a:cubicBezTo>
                  <a:cubicBezTo>
                    <a:pt x="4" y="10"/>
                    <a:pt x="4" y="10"/>
                    <a:pt x="4" y="10"/>
                  </a:cubicBezTo>
                  <a:cubicBezTo>
                    <a:pt x="4" y="10"/>
                    <a:pt x="4" y="10"/>
                    <a:pt x="4" y="10"/>
                  </a:cubicBezTo>
                  <a:cubicBezTo>
                    <a:pt x="4" y="10"/>
                    <a:pt x="4" y="10"/>
                    <a:pt x="4" y="10"/>
                  </a:cubicBezTo>
                  <a:cubicBezTo>
                    <a:pt x="1" y="8"/>
                    <a:pt x="1" y="8"/>
                    <a:pt x="1" y="8"/>
                  </a:cubicBezTo>
                  <a:cubicBezTo>
                    <a:pt x="6" y="2"/>
                    <a:pt x="6" y="2"/>
                    <a:pt x="6" y="2"/>
                  </a:cubicBezTo>
                  <a:cubicBezTo>
                    <a:pt x="7" y="1"/>
                    <a:pt x="7" y="1"/>
                    <a:pt x="8" y="1"/>
                  </a:cubicBezTo>
                  <a:cubicBezTo>
                    <a:pt x="8" y="1"/>
                    <a:pt x="8" y="1"/>
                    <a:pt x="9" y="1"/>
                  </a:cubicBezTo>
                  <a:cubicBezTo>
                    <a:pt x="9" y="2"/>
                    <a:pt x="9" y="2"/>
                    <a:pt x="9" y="3"/>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299"/>
            <p:cNvSpPr>
              <a:spLocks/>
            </p:cNvSpPr>
            <p:nvPr/>
          </p:nvSpPr>
          <p:spPr bwMode="auto">
            <a:xfrm>
              <a:off x="10299702" y="1916113"/>
              <a:ext cx="36513" cy="71438"/>
            </a:xfrm>
            <a:custGeom>
              <a:avLst/>
              <a:gdLst>
                <a:gd name="T0" fmla="*/ 0 w 17"/>
                <a:gd name="T1" fmla="*/ 1 h 33"/>
                <a:gd name="T2" fmla="*/ 1 w 17"/>
                <a:gd name="T3" fmla="*/ 19 h 33"/>
                <a:gd name="T4" fmla="*/ 1 w 17"/>
                <a:gd name="T5" fmla="*/ 30 h 33"/>
                <a:gd name="T6" fmla="*/ 2 w 17"/>
                <a:gd name="T7" fmla="*/ 33 h 33"/>
                <a:gd name="T8" fmla="*/ 17 w 17"/>
                <a:gd name="T9" fmla="*/ 33 h 33"/>
                <a:gd name="T10" fmla="*/ 17 w 17"/>
                <a:gd name="T11" fmla="*/ 19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9"/>
                    <a:pt x="1" y="19"/>
                    <a:pt x="1" y="19"/>
                  </a:cubicBezTo>
                  <a:cubicBezTo>
                    <a:pt x="1" y="30"/>
                    <a:pt x="1" y="30"/>
                    <a:pt x="1" y="30"/>
                  </a:cubicBezTo>
                  <a:cubicBezTo>
                    <a:pt x="2" y="33"/>
                    <a:pt x="2" y="33"/>
                    <a:pt x="2" y="33"/>
                  </a:cubicBezTo>
                  <a:cubicBezTo>
                    <a:pt x="17" y="33"/>
                    <a:pt x="17" y="33"/>
                    <a:pt x="17" y="33"/>
                  </a:cubicBezTo>
                  <a:cubicBezTo>
                    <a:pt x="17" y="19"/>
                    <a:pt x="17" y="19"/>
                    <a:pt x="17" y="19"/>
                  </a:cubicBezTo>
                  <a:cubicBezTo>
                    <a:pt x="17" y="1"/>
                    <a:pt x="17" y="1"/>
                    <a:pt x="17" y="1"/>
                  </a:cubicBezTo>
                  <a:cubicBezTo>
                    <a:pt x="17" y="1"/>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Oval 1300"/>
            <p:cNvSpPr>
              <a:spLocks noChangeArrowheads="1"/>
            </p:cNvSpPr>
            <p:nvPr/>
          </p:nvSpPr>
          <p:spPr bwMode="auto">
            <a:xfrm>
              <a:off x="10306052" y="2063751"/>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301"/>
            <p:cNvSpPr>
              <a:spLocks/>
            </p:cNvSpPr>
            <p:nvPr/>
          </p:nvSpPr>
          <p:spPr bwMode="auto">
            <a:xfrm>
              <a:off x="10298115" y="2139951"/>
              <a:ext cx="22225" cy="77788"/>
            </a:xfrm>
            <a:custGeom>
              <a:avLst/>
              <a:gdLst>
                <a:gd name="T0" fmla="*/ 10 w 10"/>
                <a:gd name="T1" fmla="*/ 7 h 36"/>
                <a:gd name="T2" fmla="*/ 7 w 10"/>
                <a:gd name="T3" fmla="*/ 36 h 36"/>
                <a:gd name="T4" fmla="*/ 0 w 10"/>
                <a:gd name="T5" fmla="*/ 36 h 36"/>
                <a:gd name="T6" fmla="*/ 2 w 10"/>
                <a:gd name="T7" fmla="*/ 0 h 36"/>
                <a:gd name="T8" fmla="*/ 3 w 10"/>
                <a:gd name="T9" fmla="*/ 4 h 36"/>
                <a:gd name="T10" fmla="*/ 10 w 10"/>
                <a:gd name="T11" fmla="*/ 7 h 36"/>
              </a:gdLst>
              <a:ahLst/>
              <a:cxnLst>
                <a:cxn ang="0">
                  <a:pos x="T0" y="T1"/>
                </a:cxn>
                <a:cxn ang="0">
                  <a:pos x="T2" y="T3"/>
                </a:cxn>
                <a:cxn ang="0">
                  <a:pos x="T4" y="T5"/>
                </a:cxn>
                <a:cxn ang="0">
                  <a:pos x="T6" y="T7"/>
                </a:cxn>
                <a:cxn ang="0">
                  <a:pos x="T8" y="T9"/>
                </a:cxn>
                <a:cxn ang="0">
                  <a:pos x="T10" y="T11"/>
                </a:cxn>
              </a:cxnLst>
              <a:rect l="0" t="0" r="r" b="b"/>
              <a:pathLst>
                <a:path w="10" h="36">
                  <a:moveTo>
                    <a:pt x="10" y="7"/>
                  </a:moveTo>
                  <a:cubicBezTo>
                    <a:pt x="9" y="14"/>
                    <a:pt x="7" y="26"/>
                    <a:pt x="7" y="36"/>
                  </a:cubicBezTo>
                  <a:cubicBezTo>
                    <a:pt x="0" y="36"/>
                    <a:pt x="0" y="36"/>
                    <a:pt x="0" y="36"/>
                  </a:cubicBezTo>
                  <a:cubicBezTo>
                    <a:pt x="0" y="21"/>
                    <a:pt x="2" y="1"/>
                    <a:pt x="2" y="0"/>
                  </a:cubicBezTo>
                  <a:cubicBezTo>
                    <a:pt x="3" y="4"/>
                    <a:pt x="3" y="4"/>
                    <a:pt x="3" y="4"/>
                  </a:cubicBez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1302"/>
            <p:cNvSpPr>
              <a:spLocks/>
            </p:cNvSpPr>
            <p:nvPr/>
          </p:nvSpPr>
          <p:spPr bwMode="auto">
            <a:xfrm>
              <a:off x="10321927" y="2143126"/>
              <a:ext cx="17463" cy="74613"/>
            </a:xfrm>
            <a:custGeom>
              <a:avLst/>
              <a:gdLst>
                <a:gd name="T0" fmla="*/ 9 w 11"/>
                <a:gd name="T1" fmla="*/ 5 h 47"/>
                <a:gd name="T2" fmla="*/ 0 w 11"/>
                <a:gd name="T3" fmla="*/ 6 h 47"/>
                <a:gd name="T4" fmla="*/ 1 w 11"/>
                <a:gd name="T5" fmla="*/ 47 h 47"/>
                <a:gd name="T6" fmla="*/ 11 w 11"/>
                <a:gd name="T7" fmla="*/ 47 h 47"/>
                <a:gd name="T8" fmla="*/ 9 w 11"/>
                <a:gd name="T9" fmla="*/ 0 h 47"/>
                <a:gd name="T10" fmla="*/ 9 w 11"/>
                <a:gd name="T11" fmla="*/ 5 h 47"/>
              </a:gdLst>
              <a:ahLst/>
              <a:cxnLst>
                <a:cxn ang="0">
                  <a:pos x="T0" y="T1"/>
                </a:cxn>
                <a:cxn ang="0">
                  <a:pos x="T2" y="T3"/>
                </a:cxn>
                <a:cxn ang="0">
                  <a:pos x="T4" y="T5"/>
                </a:cxn>
                <a:cxn ang="0">
                  <a:pos x="T6" y="T7"/>
                </a:cxn>
                <a:cxn ang="0">
                  <a:pos x="T8" y="T9"/>
                </a:cxn>
                <a:cxn ang="0">
                  <a:pos x="T10" y="T11"/>
                </a:cxn>
              </a:cxnLst>
              <a:rect l="0" t="0" r="r" b="b"/>
              <a:pathLst>
                <a:path w="11" h="47">
                  <a:moveTo>
                    <a:pt x="9" y="5"/>
                  </a:moveTo>
                  <a:lnTo>
                    <a:pt x="0" y="6"/>
                  </a:lnTo>
                  <a:lnTo>
                    <a:pt x="1" y="47"/>
                  </a:lnTo>
                  <a:lnTo>
                    <a:pt x="11" y="47"/>
                  </a:lnTo>
                  <a:lnTo>
                    <a:pt x="9" y="0"/>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1303"/>
            <p:cNvSpPr>
              <a:spLocks/>
            </p:cNvSpPr>
            <p:nvPr/>
          </p:nvSpPr>
          <p:spPr bwMode="auto">
            <a:xfrm>
              <a:off x="10329865" y="2092326"/>
              <a:ext cx="31750" cy="46038"/>
            </a:xfrm>
            <a:custGeom>
              <a:avLst/>
              <a:gdLst>
                <a:gd name="T0" fmla="*/ 4 w 14"/>
                <a:gd name="T1" fmla="*/ 1 h 21"/>
                <a:gd name="T2" fmla="*/ 13 w 14"/>
                <a:gd name="T3" fmla="*/ 11 h 21"/>
                <a:gd name="T4" fmla="*/ 13 w 14"/>
                <a:gd name="T5" fmla="*/ 13 h 21"/>
                <a:gd name="T6" fmla="*/ 12 w 14"/>
                <a:gd name="T7" fmla="*/ 14 h 21"/>
                <a:gd name="T8" fmla="*/ 4 w 14"/>
                <a:gd name="T9" fmla="*/ 20 h 21"/>
                <a:gd name="T10" fmla="*/ 1 w 14"/>
                <a:gd name="T11" fmla="*/ 20 h 21"/>
                <a:gd name="T12" fmla="*/ 0 w 14"/>
                <a:gd name="T13" fmla="*/ 18 h 21"/>
                <a:gd name="T14" fmla="*/ 1 w 14"/>
                <a:gd name="T15" fmla="*/ 17 h 21"/>
                <a:gd name="T16" fmla="*/ 8 w 14"/>
                <a:gd name="T17" fmla="*/ 12 h 21"/>
                <a:gd name="T18" fmla="*/ 1 w 14"/>
                <a:gd name="T19" fmla="*/ 4 h 21"/>
                <a:gd name="T20" fmla="*/ 0 w 14"/>
                <a:gd name="T21" fmla="*/ 2 h 21"/>
                <a:gd name="T22" fmla="*/ 1 w 14"/>
                <a:gd name="T23" fmla="*/ 1 h 21"/>
                <a:gd name="T24" fmla="*/ 4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4" y="1"/>
                  </a:moveTo>
                  <a:cubicBezTo>
                    <a:pt x="13" y="11"/>
                    <a:pt x="13" y="11"/>
                    <a:pt x="13" y="11"/>
                  </a:cubicBezTo>
                  <a:cubicBezTo>
                    <a:pt x="13" y="12"/>
                    <a:pt x="14" y="12"/>
                    <a:pt x="13" y="13"/>
                  </a:cubicBezTo>
                  <a:cubicBezTo>
                    <a:pt x="13" y="14"/>
                    <a:pt x="13" y="14"/>
                    <a:pt x="12" y="14"/>
                  </a:cubicBezTo>
                  <a:cubicBezTo>
                    <a:pt x="4" y="20"/>
                    <a:pt x="4" y="20"/>
                    <a:pt x="4" y="20"/>
                  </a:cubicBezTo>
                  <a:cubicBezTo>
                    <a:pt x="3" y="21"/>
                    <a:pt x="1" y="20"/>
                    <a:pt x="1" y="20"/>
                  </a:cubicBezTo>
                  <a:cubicBezTo>
                    <a:pt x="0" y="19"/>
                    <a:pt x="0" y="19"/>
                    <a:pt x="0" y="18"/>
                  </a:cubicBezTo>
                  <a:cubicBezTo>
                    <a:pt x="0" y="18"/>
                    <a:pt x="1" y="17"/>
                    <a:pt x="1" y="17"/>
                  </a:cubicBezTo>
                  <a:cubicBezTo>
                    <a:pt x="1" y="17"/>
                    <a:pt x="6" y="14"/>
                    <a:pt x="8" y="12"/>
                  </a:cubicBezTo>
                  <a:cubicBezTo>
                    <a:pt x="6" y="10"/>
                    <a:pt x="1" y="4"/>
                    <a:pt x="1" y="4"/>
                  </a:cubicBezTo>
                  <a:cubicBezTo>
                    <a:pt x="0" y="3"/>
                    <a:pt x="0" y="3"/>
                    <a:pt x="0" y="2"/>
                  </a:cubicBezTo>
                  <a:cubicBezTo>
                    <a:pt x="0" y="2"/>
                    <a:pt x="0" y="1"/>
                    <a:pt x="1" y="1"/>
                  </a:cubicBezTo>
                  <a:cubicBezTo>
                    <a:pt x="2"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304"/>
            <p:cNvSpPr>
              <a:spLocks/>
            </p:cNvSpPr>
            <p:nvPr/>
          </p:nvSpPr>
          <p:spPr bwMode="auto">
            <a:xfrm>
              <a:off x="10329865" y="2092326"/>
              <a:ext cx="20638" cy="22225"/>
            </a:xfrm>
            <a:custGeom>
              <a:avLst/>
              <a:gdLst>
                <a:gd name="T0" fmla="*/ 6 w 9"/>
                <a:gd name="T1" fmla="*/ 10 h 10"/>
                <a:gd name="T2" fmla="*/ 1 w 9"/>
                <a:gd name="T3" fmla="*/ 4 h 10"/>
                <a:gd name="T4" fmla="*/ 0 w 9"/>
                <a:gd name="T5" fmla="*/ 2 h 10"/>
                <a:gd name="T6" fmla="*/ 1 w 9"/>
                <a:gd name="T7" fmla="*/ 1 h 10"/>
                <a:gd name="T8" fmla="*/ 4 w 9"/>
                <a:gd name="T9" fmla="*/ 1 h 10"/>
                <a:gd name="T10" fmla="*/ 9 w 9"/>
                <a:gd name="T11" fmla="*/ 7 h 10"/>
                <a:gd name="T12" fmla="*/ 6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10"/>
                  </a:moveTo>
                  <a:cubicBezTo>
                    <a:pt x="3" y="7"/>
                    <a:pt x="1" y="4"/>
                    <a:pt x="1" y="4"/>
                  </a:cubicBezTo>
                  <a:cubicBezTo>
                    <a:pt x="0" y="3"/>
                    <a:pt x="0" y="3"/>
                    <a:pt x="0" y="2"/>
                  </a:cubicBezTo>
                  <a:cubicBezTo>
                    <a:pt x="0" y="2"/>
                    <a:pt x="0" y="1"/>
                    <a:pt x="1" y="1"/>
                  </a:cubicBezTo>
                  <a:cubicBezTo>
                    <a:pt x="2" y="0"/>
                    <a:pt x="3" y="0"/>
                    <a:pt x="4" y="1"/>
                  </a:cubicBezTo>
                  <a:cubicBezTo>
                    <a:pt x="9" y="7"/>
                    <a:pt x="9" y="7"/>
                    <a:pt x="9" y="7"/>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305"/>
            <p:cNvSpPr>
              <a:spLocks/>
            </p:cNvSpPr>
            <p:nvPr/>
          </p:nvSpPr>
          <p:spPr bwMode="auto">
            <a:xfrm>
              <a:off x="10329865" y="2092326"/>
              <a:ext cx="22225" cy="22225"/>
            </a:xfrm>
            <a:custGeom>
              <a:avLst/>
              <a:gdLst>
                <a:gd name="T0" fmla="*/ 6 w 10"/>
                <a:gd name="T1" fmla="*/ 10 h 10"/>
                <a:gd name="T2" fmla="*/ 6 w 10"/>
                <a:gd name="T3" fmla="*/ 10 h 10"/>
                <a:gd name="T4" fmla="*/ 1 w 10"/>
                <a:gd name="T5" fmla="*/ 4 h 10"/>
                <a:gd name="T6" fmla="*/ 1 w 10"/>
                <a:gd name="T7" fmla="*/ 2 h 10"/>
                <a:gd name="T8" fmla="*/ 1 w 10"/>
                <a:gd name="T9" fmla="*/ 1 h 10"/>
                <a:gd name="T10" fmla="*/ 2 w 10"/>
                <a:gd name="T11" fmla="*/ 1 h 10"/>
                <a:gd name="T12" fmla="*/ 3 w 10"/>
                <a:gd name="T13" fmla="*/ 1 h 10"/>
                <a:gd name="T14" fmla="*/ 9 w 10"/>
                <a:gd name="T15" fmla="*/ 7 h 10"/>
                <a:gd name="T16" fmla="*/ 6 w 10"/>
                <a:gd name="T17" fmla="*/ 10 h 10"/>
                <a:gd name="T18" fmla="*/ 6 w 10"/>
                <a:gd name="T19" fmla="*/ 10 h 10"/>
                <a:gd name="T20" fmla="*/ 6 w 10"/>
                <a:gd name="T21" fmla="*/ 10 h 10"/>
                <a:gd name="T22" fmla="*/ 6 w 10"/>
                <a:gd name="T23" fmla="*/ 10 h 10"/>
                <a:gd name="T24" fmla="*/ 6 w 10"/>
                <a:gd name="T25" fmla="*/ 10 h 10"/>
                <a:gd name="T26" fmla="*/ 10 w 10"/>
                <a:gd name="T27" fmla="*/ 7 h 10"/>
                <a:gd name="T28" fmla="*/ 4 w 10"/>
                <a:gd name="T29" fmla="*/ 1 h 10"/>
                <a:gd name="T30" fmla="*/ 2 w 10"/>
                <a:gd name="T31" fmla="*/ 0 h 10"/>
                <a:gd name="T32" fmla="*/ 1 w 10"/>
                <a:gd name="T33" fmla="*/ 1 h 10"/>
                <a:gd name="T34" fmla="*/ 0 w 10"/>
                <a:gd name="T35" fmla="*/ 2 h 10"/>
                <a:gd name="T36" fmla="*/ 0 w 10"/>
                <a:gd name="T37" fmla="*/ 4 h 10"/>
                <a:gd name="T38" fmla="*/ 6 w 10"/>
                <a:gd name="T39" fmla="*/ 10 h 10"/>
                <a:gd name="T40" fmla="*/ 6 w 10"/>
                <a:gd name="T41" fmla="*/ 10 h 10"/>
                <a:gd name="T42" fmla="*/ 6 w 10"/>
                <a:gd name="T4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6" y="10"/>
                  </a:moveTo>
                  <a:cubicBezTo>
                    <a:pt x="6" y="10"/>
                    <a:pt x="6" y="10"/>
                    <a:pt x="6" y="10"/>
                  </a:cubicBezTo>
                  <a:cubicBezTo>
                    <a:pt x="3" y="6"/>
                    <a:pt x="1" y="4"/>
                    <a:pt x="1" y="4"/>
                  </a:cubicBezTo>
                  <a:cubicBezTo>
                    <a:pt x="1" y="3"/>
                    <a:pt x="1" y="3"/>
                    <a:pt x="1" y="2"/>
                  </a:cubicBezTo>
                  <a:cubicBezTo>
                    <a:pt x="1" y="2"/>
                    <a:pt x="1" y="1"/>
                    <a:pt x="1" y="1"/>
                  </a:cubicBezTo>
                  <a:cubicBezTo>
                    <a:pt x="1" y="1"/>
                    <a:pt x="2" y="1"/>
                    <a:pt x="2" y="1"/>
                  </a:cubicBezTo>
                  <a:cubicBezTo>
                    <a:pt x="3" y="1"/>
                    <a:pt x="3" y="1"/>
                    <a:pt x="3" y="1"/>
                  </a:cubicBezTo>
                  <a:cubicBezTo>
                    <a:pt x="9" y="7"/>
                    <a:pt x="9" y="7"/>
                    <a:pt x="9" y="7"/>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10" y="7"/>
                    <a:pt x="10" y="7"/>
                    <a:pt x="10" y="7"/>
                  </a:cubicBezTo>
                  <a:cubicBezTo>
                    <a:pt x="4" y="1"/>
                    <a:pt x="4" y="1"/>
                    <a:pt x="4" y="1"/>
                  </a:cubicBezTo>
                  <a:cubicBezTo>
                    <a:pt x="4" y="0"/>
                    <a:pt x="3" y="0"/>
                    <a:pt x="2" y="0"/>
                  </a:cubicBezTo>
                  <a:cubicBezTo>
                    <a:pt x="2" y="0"/>
                    <a:pt x="1" y="0"/>
                    <a:pt x="1" y="1"/>
                  </a:cubicBezTo>
                  <a:cubicBezTo>
                    <a:pt x="0" y="1"/>
                    <a:pt x="0" y="2"/>
                    <a:pt x="0" y="2"/>
                  </a:cubicBezTo>
                  <a:cubicBezTo>
                    <a:pt x="0" y="3"/>
                    <a:pt x="0" y="4"/>
                    <a:pt x="0" y="4"/>
                  </a:cubicBezTo>
                  <a:cubicBezTo>
                    <a:pt x="0" y="4"/>
                    <a:pt x="3" y="7"/>
                    <a:pt x="6" y="10"/>
                  </a:cubicBezTo>
                  <a:cubicBezTo>
                    <a:pt x="6" y="10"/>
                    <a:pt x="6" y="10"/>
                    <a:pt x="6" y="10"/>
                  </a:cubicBezTo>
                  <a:cubicBezTo>
                    <a:pt x="6" y="10"/>
                    <a:pt x="6"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306"/>
            <p:cNvSpPr>
              <a:spLocks/>
            </p:cNvSpPr>
            <p:nvPr/>
          </p:nvSpPr>
          <p:spPr bwMode="auto">
            <a:xfrm>
              <a:off x="10279065" y="2092326"/>
              <a:ext cx="30163" cy="46038"/>
            </a:xfrm>
            <a:custGeom>
              <a:avLst/>
              <a:gdLst>
                <a:gd name="T0" fmla="*/ 10 w 14"/>
                <a:gd name="T1" fmla="*/ 1 h 21"/>
                <a:gd name="T2" fmla="*/ 1 w 14"/>
                <a:gd name="T3" fmla="*/ 11 h 21"/>
                <a:gd name="T4" fmla="*/ 0 w 14"/>
                <a:gd name="T5" fmla="*/ 13 h 21"/>
                <a:gd name="T6" fmla="*/ 1 w 14"/>
                <a:gd name="T7" fmla="*/ 14 h 21"/>
                <a:gd name="T8" fmla="*/ 10 w 14"/>
                <a:gd name="T9" fmla="*/ 20 h 21"/>
                <a:gd name="T10" fmla="*/ 13 w 14"/>
                <a:gd name="T11" fmla="*/ 20 h 21"/>
                <a:gd name="T12" fmla="*/ 14 w 14"/>
                <a:gd name="T13" fmla="*/ 18 h 21"/>
                <a:gd name="T14" fmla="*/ 13 w 14"/>
                <a:gd name="T15" fmla="*/ 17 h 21"/>
                <a:gd name="T16" fmla="*/ 6 w 14"/>
                <a:gd name="T17" fmla="*/ 12 h 21"/>
                <a:gd name="T18" fmla="*/ 13 w 14"/>
                <a:gd name="T19" fmla="*/ 4 h 21"/>
                <a:gd name="T20" fmla="*/ 14 w 14"/>
                <a:gd name="T21" fmla="*/ 2 h 21"/>
                <a:gd name="T22" fmla="*/ 13 w 14"/>
                <a:gd name="T23" fmla="*/ 1 h 21"/>
                <a:gd name="T24" fmla="*/ 10 w 14"/>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0" y="1"/>
                  </a:moveTo>
                  <a:cubicBezTo>
                    <a:pt x="1" y="11"/>
                    <a:pt x="1" y="11"/>
                    <a:pt x="1" y="11"/>
                  </a:cubicBezTo>
                  <a:cubicBezTo>
                    <a:pt x="1" y="12"/>
                    <a:pt x="0" y="12"/>
                    <a:pt x="0" y="13"/>
                  </a:cubicBezTo>
                  <a:cubicBezTo>
                    <a:pt x="1" y="14"/>
                    <a:pt x="1" y="14"/>
                    <a:pt x="1" y="14"/>
                  </a:cubicBezTo>
                  <a:cubicBezTo>
                    <a:pt x="10" y="20"/>
                    <a:pt x="10" y="20"/>
                    <a:pt x="10" y="20"/>
                  </a:cubicBezTo>
                  <a:cubicBezTo>
                    <a:pt x="11" y="21"/>
                    <a:pt x="13" y="20"/>
                    <a:pt x="13" y="20"/>
                  </a:cubicBezTo>
                  <a:cubicBezTo>
                    <a:pt x="13" y="19"/>
                    <a:pt x="14" y="19"/>
                    <a:pt x="14" y="18"/>
                  </a:cubicBezTo>
                  <a:cubicBezTo>
                    <a:pt x="14" y="18"/>
                    <a:pt x="13" y="17"/>
                    <a:pt x="13" y="17"/>
                  </a:cubicBezTo>
                  <a:cubicBezTo>
                    <a:pt x="13" y="17"/>
                    <a:pt x="8" y="14"/>
                    <a:pt x="6" y="12"/>
                  </a:cubicBezTo>
                  <a:cubicBezTo>
                    <a:pt x="8" y="10"/>
                    <a:pt x="13" y="4"/>
                    <a:pt x="13" y="4"/>
                  </a:cubicBezTo>
                  <a:cubicBezTo>
                    <a:pt x="14" y="3"/>
                    <a:pt x="14" y="3"/>
                    <a:pt x="14" y="2"/>
                  </a:cubicBezTo>
                  <a:cubicBezTo>
                    <a:pt x="14" y="2"/>
                    <a:pt x="13" y="1"/>
                    <a:pt x="13" y="1"/>
                  </a:cubicBezTo>
                  <a:cubicBezTo>
                    <a:pt x="12" y="0"/>
                    <a:pt x="11" y="0"/>
                    <a:pt x="1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307"/>
            <p:cNvSpPr>
              <a:spLocks/>
            </p:cNvSpPr>
            <p:nvPr/>
          </p:nvSpPr>
          <p:spPr bwMode="auto">
            <a:xfrm>
              <a:off x="10287002" y="2092326"/>
              <a:ext cx="22225" cy="22225"/>
            </a:xfrm>
            <a:custGeom>
              <a:avLst/>
              <a:gdLst>
                <a:gd name="T0" fmla="*/ 4 w 10"/>
                <a:gd name="T1" fmla="*/ 10 h 10"/>
                <a:gd name="T2" fmla="*/ 9 w 10"/>
                <a:gd name="T3" fmla="*/ 4 h 10"/>
                <a:gd name="T4" fmla="*/ 10 w 10"/>
                <a:gd name="T5" fmla="*/ 2 h 10"/>
                <a:gd name="T6" fmla="*/ 9 w 10"/>
                <a:gd name="T7" fmla="*/ 1 h 10"/>
                <a:gd name="T8" fmla="*/ 6 w 10"/>
                <a:gd name="T9" fmla="*/ 1 h 10"/>
                <a:gd name="T10" fmla="*/ 0 w 10"/>
                <a:gd name="T11" fmla="*/ 7 h 10"/>
                <a:gd name="T12" fmla="*/ 4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4" y="10"/>
                  </a:moveTo>
                  <a:cubicBezTo>
                    <a:pt x="7" y="7"/>
                    <a:pt x="9" y="4"/>
                    <a:pt x="9" y="4"/>
                  </a:cubicBezTo>
                  <a:cubicBezTo>
                    <a:pt x="10" y="3"/>
                    <a:pt x="10" y="3"/>
                    <a:pt x="10" y="2"/>
                  </a:cubicBezTo>
                  <a:cubicBezTo>
                    <a:pt x="10" y="2"/>
                    <a:pt x="9" y="1"/>
                    <a:pt x="9" y="1"/>
                  </a:cubicBezTo>
                  <a:cubicBezTo>
                    <a:pt x="8" y="0"/>
                    <a:pt x="7" y="0"/>
                    <a:pt x="6" y="1"/>
                  </a:cubicBezTo>
                  <a:cubicBezTo>
                    <a:pt x="0" y="7"/>
                    <a:pt x="0" y="7"/>
                    <a:pt x="0" y="7"/>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308"/>
            <p:cNvSpPr>
              <a:spLocks/>
            </p:cNvSpPr>
            <p:nvPr/>
          </p:nvSpPr>
          <p:spPr bwMode="auto">
            <a:xfrm>
              <a:off x="10287002" y="2092326"/>
              <a:ext cx="22225" cy="22225"/>
            </a:xfrm>
            <a:custGeom>
              <a:avLst/>
              <a:gdLst>
                <a:gd name="T0" fmla="*/ 4 w 10"/>
                <a:gd name="T1" fmla="*/ 10 h 10"/>
                <a:gd name="T2" fmla="*/ 4 w 10"/>
                <a:gd name="T3" fmla="*/ 10 h 10"/>
                <a:gd name="T4" fmla="*/ 9 w 10"/>
                <a:gd name="T5" fmla="*/ 4 h 10"/>
                <a:gd name="T6" fmla="*/ 10 w 10"/>
                <a:gd name="T7" fmla="*/ 2 h 10"/>
                <a:gd name="T8" fmla="*/ 9 w 10"/>
                <a:gd name="T9" fmla="*/ 1 h 10"/>
                <a:gd name="T10" fmla="*/ 8 w 10"/>
                <a:gd name="T11" fmla="*/ 0 h 10"/>
                <a:gd name="T12" fmla="*/ 6 w 10"/>
                <a:gd name="T13" fmla="*/ 1 h 10"/>
                <a:gd name="T14" fmla="*/ 0 w 10"/>
                <a:gd name="T15" fmla="*/ 7 h 10"/>
                <a:gd name="T16" fmla="*/ 4 w 10"/>
                <a:gd name="T17" fmla="*/ 10 h 10"/>
                <a:gd name="T18" fmla="*/ 4 w 10"/>
                <a:gd name="T19" fmla="*/ 10 h 10"/>
                <a:gd name="T20" fmla="*/ 4 w 10"/>
                <a:gd name="T21" fmla="*/ 10 h 10"/>
                <a:gd name="T22" fmla="*/ 4 w 10"/>
                <a:gd name="T23" fmla="*/ 10 h 10"/>
                <a:gd name="T24" fmla="*/ 1 w 10"/>
                <a:gd name="T25" fmla="*/ 7 h 10"/>
                <a:gd name="T26" fmla="*/ 6 w 10"/>
                <a:gd name="T27" fmla="*/ 1 h 10"/>
                <a:gd name="T28" fmla="*/ 8 w 10"/>
                <a:gd name="T29" fmla="*/ 1 h 10"/>
                <a:gd name="T30" fmla="*/ 9 w 10"/>
                <a:gd name="T31" fmla="*/ 1 h 10"/>
                <a:gd name="T32" fmla="*/ 9 w 10"/>
                <a:gd name="T33" fmla="*/ 2 h 10"/>
                <a:gd name="T34" fmla="*/ 9 w 10"/>
                <a:gd name="T35" fmla="*/ 4 h 10"/>
                <a:gd name="T36" fmla="*/ 3 w 10"/>
                <a:gd name="T37" fmla="*/ 10 h 10"/>
                <a:gd name="T38" fmla="*/ 4 w 10"/>
                <a:gd name="T39" fmla="*/ 10 h 10"/>
                <a:gd name="T40" fmla="*/ 4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4" y="10"/>
                  </a:moveTo>
                  <a:cubicBezTo>
                    <a:pt x="4" y="10"/>
                    <a:pt x="4" y="10"/>
                    <a:pt x="4" y="10"/>
                  </a:cubicBezTo>
                  <a:cubicBezTo>
                    <a:pt x="7" y="7"/>
                    <a:pt x="9" y="4"/>
                    <a:pt x="9" y="4"/>
                  </a:cubicBezTo>
                  <a:cubicBezTo>
                    <a:pt x="10" y="4"/>
                    <a:pt x="10" y="3"/>
                    <a:pt x="10" y="2"/>
                  </a:cubicBezTo>
                  <a:cubicBezTo>
                    <a:pt x="10" y="2"/>
                    <a:pt x="10" y="1"/>
                    <a:pt x="9" y="1"/>
                  </a:cubicBezTo>
                  <a:cubicBezTo>
                    <a:pt x="9" y="0"/>
                    <a:pt x="8" y="0"/>
                    <a:pt x="8" y="0"/>
                  </a:cubicBezTo>
                  <a:cubicBezTo>
                    <a:pt x="7" y="0"/>
                    <a:pt x="6" y="0"/>
                    <a:pt x="6" y="1"/>
                  </a:cubicBezTo>
                  <a:cubicBezTo>
                    <a:pt x="0" y="7"/>
                    <a:pt x="0" y="7"/>
                    <a:pt x="0" y="7"/>
                  </a:cubicBezTo>
                  <a:cubicBezTo>
                    <a:pt x="4" y="10"/>
                    <a:pt x="4" y="10"/>
                    <a:pt x="4" y="10"/>
                  </a:cubicBezTo>
                  <a:cubicBezTo>
                    <a:pt x="4" y="10"/>
                    <a:pt x="4" y="10"/>
                    <a:pt x="4" y="10"/>
                  </a:cubicBezTo>
                  <a:cubicBezTo>
                    <a:pt x="4" y="10"/>
                    <a:pt x="4" y="10"/>
                    <a:pt x="4" y="10"/>
                  </a:cubicBezTo>
                  <a:cubicBezTo>
                    <a:pt x="4" y="10"/>
                    <a:pt x="4" y="10"/>
                    <a:pt x="4" y="10"/>
                  </a:cubicBezTo>
                  <a:cubicBezTo>
                    <a:pt x="1" y="7"/>
                    <a:pt x="1" y="7"/>
                    <a:pt x="1" y="7"/>
                  </a:cubicBezTo>
                  <a:cubicBezTo>
                    <a:pt x="6" y="1"/>
                    <a:pt x="6" y="1"/>
                    <a:pt x="6" y="1"/>
                  </a:cubicBezTo>
                  <a:cubicBezTo>
                    <a:pt x="7" y="1"/>
                    <a:pt x="7" y="1"/>
                    <a:pt x="8" y="1"/>
                  </a:cubicBezTo>
                  <a:cubicBezTo>
                    <a:pt x="8" y="1"/>
                    <a:pt x="8" y="1"/>
                    <a:pt x="9" y="1"/>
                  </a:cubicBezTo>
                  <a:cubicBezTo>
                    <a:pt x="9" y="1"/>
                    <a:pt x="9" y="2"/>
                    <a:pt x="9" y="2"/>
                  </a:cubicBezTo>
                  <a:cubicBezTo>
                    <a:pt x="9" y="3"/>
                    <a:pt x="9" y="3"/>
                    <a:pt x="9" y="4"/>
                  </a:cubicBezTo>
                  <a:cubicBezTo>
                    <a:pt x="9" y="4"/>
                    <a:pt x="7" y="6"/>
                    <a:pt x="3" y="10"/>
                  </a:cubicBezTo>
                  <a:cubicBezTo>
                    <a:pt x="4" y="10"/>
                    <a:pt x="4" y="10"/>
                    <a:pt x="4" y="10"/>
                  </a:cubicBezTo>
                  <a:cubicBezTo>
                    <a:pt x="4" y="10"/>
                    <a:pt x="4" y="10"/>
                    <a:pt x="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309"/>
            <p:cNvSpPr>
              <a:spLocks/>
            </p:cNvSpPr>
            <p:nvPr/>
          </p:nvSpPr>
          <p:spPr bwMode="auto">
            <a:xfrm>
              <a:off x="10299702" y="2092326"/>
              <a:ext cx="36513" cy="71438"/>
            </a:xfrm>
            <a:custGeom>
              <a:avLst/>
              <a:gdLst>
                <a:gd name="T0" fmla="*/ 0 w 17"/>
                <a:gd name="T1" fmla="*/ 1 h 33"/>
                <a:gd name="T2" fmla="*/ 1 w 17"/>
                <a:gd name="T3" fmla="*/ 18 h 33"/>
                <a:gd name="T4" fmla="*/ 1 w 17"/>
                <a:gd name="T5" fmla="*/ 30 h 33"/>
                <a:gd name="T6" fmla="*/ 2 w 17"/>
                <a:gd name="T7" fmla="*/ 33 h 33"/>
                <a:gd name="T8" fmla="*/ 17 w 17"/>
                <a:gd name="T9" fmla="*/ 33 h 33"/>
                <a:gd name="T10" fmla="*/ 17 w 17"/>
                <a:gd name="T11" fmla="*/ 18 h 33"/>
                <a:gd name="T12" fmla="*/ 17 w 17"/>
                <a:gd name="T13" fmla="*/ 1 h 33"/>
                <a:gd name="T14" fmla="*/ 16 w 17"/>
                <a:gd name="T15" fmla="*/ 0 h 33"/>
                <a:gd name="T16" fmla="*/ 13 w 17"/>
                <a:gd name="T17" fmla="*/ 0 h 33"/>
                <a:gd name="T18" fmla="*/ 9 w 17"/>
                <a:gd name="T19" fmla="*/ 5 h 33"/>
                <a:gd name="T20" fmla="*/ 5 w 17"/>
                <a:gd name="T21" fmla="*/ 0 h 33"/>
                <a:gd name="T22" fmla="*/ 2 w 17"/>
                <a:gd name="T23" fmla="*/ 0 h 33"/>
                <a:gd name="T24" fmla="*/ 0 w 17"/>
                <a:gd name="T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3">
                  <a:moveTo>
                    <a:pt x="0" y="1"/>
                  </a:moveTo>
                  <a:cubicBezTo>
                    <a:pt x="1" y="18"/>
                    <a:pt x="1" y="18"/>
                    <a:pt x="1" y="18"/>
                  </a:cubicBezTo>
                  <a:cubicBezTo>
                    <a:pt x="1" y="30"/>
                    <a:pt x="1" y="30"/>
                    <a:pt x="1" y="30"/>
                  </a:cubicBezTo>
                  <a:cubicBezTo>
                    <a:pt x="2" y="33"/>
                    <a:pt x="2" y="33"/>
                    <a:pt x="2" y="33"/>
                  </a:cubicBezTo>
                  <a:cubicBezTo>
                    <a:pt x="17" y="33"/>
                    <a:pt x="17" y="33"/>
                    <a:pt x="17" y="33"/>
                  </a:cubicBezTo>
                  <a:cubicBezTo>
                    <a:pt x="17" y="18"/>
                    <a:pt x="17" y="18"/>
                    <a:pt x="17" y="18"/>
                  </a:cubicBezTo>
                  <a:cubicBezTo>
                    <a:pt x="17" y="1"/>
                    <a:pt x="17" y="1"/>
                    <a:pt x="17" y="1"/>
                  </a:cubicBezTo>
                  <a:cubicBezTo>
                    <a:pt x="17" y="0"/>
                    <a:pt x="17" y="0"/>
                    <a:pt x="16" y="0"/>
                  </a:cubicBezTo>
                  <a:cubicBezTo>
                    <a:pt x="13" y="0"/>
                    <a:pt x="13" y="0"/>
                    <a:pt x="13" y="0"/>
                  </a:cubicBezTo>
                  <a:cubicBezTo>
                    <a:pt x="12" y="2"/>
                    <a:pt x="9" y="5"/>
                    <a:pt x="9" y="5"/>
                  </a:cubicBezTo>
                  <a:cubicBezTo>
                    <a:pt x="9" y="5"/>
                    <a:pt x="6" y="2"/>
                    <a:pt x="5" y="0"/>
                  </a:cubicBezTo>
                  <a:cubicBezTo>
                    <a:pt x="2" y="0"/>
                    <a:pt x="2" y="0"/>
                    <a:pt x="2"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310"/>
            <p:cNvSpPr>
              <a:spLocks/>
            </p:cNvSpPr>
            <p:nvPr/>
          </p:nvSpPr>
          <p:spPr bwMode="auto">
            <a:xfrm>
              <a:off x="10256840" y="1636713"/>
              <a:ext cx="187325" cy="655638"/>
            </a:xfrm>
            <a:custGeom>
              <a:avLst/>
              <a:gdLst>
                <a:gd name="T0" fmla="*/ 53 w 86"/>
                <a:gd name="T1" fmla="*/ 0 h 302"/>
                <a:gd name="T2" fmla="*/ 0 w 86"/>
                <a:gd name="T3" fmla="*/ 0 h 302"/>
                <a:gd name="T4" fmla="*/ 0 w 86"/>
                <a:gd name="T5" fmla="*/ 14 h 302"/>
                <a:gd name="T6" fmla="*/ 53 w 86"/>
                <a:gd name="T7" fmla="*/ 14 h 302"/>
                <a:gd name="T8" fmla="*/ 72 w 86"/>
                <a:gd name="T9" fmla="*/ 33 h 302"/>
                <a:gd name="T10" fmla="*/ 72 w 86"/>
                <a:gd name="T11" fmla="*/ 269 h 302"/>
                <a:gd name="T12" fmla="*/ 53 w 86"/>
                <a:gd name="T13" fmla="*/ 287 h 302"/>
                <a:gd name="T14" fmla="*/ 0 w 86"/>
                <a:gd name="T15" fmla="*/ 287 h 302"/>
                <a:gd name="T16" fmla="*/ 0 w 86"/>
                <a:gd name="T17" fmla="*/ 302 h 302"/>
                <a:gd name="T18" fmla="*/ 53 w 86"/>
                <a:gd name="T19" fmla="*/ 302 h 302"/>
                <a:gd name="T20" fmla="*/ 86 w 86"/>
                <a:gd name="T21" fmla="*/ 269 h 302"/>
                <a:gd name="T22" fmla="*/ 86 w 86"/>
                <a:gd name="T23" fmla="*/ 33 h 302"/>
                <a:gd name="T24" fmla="*/ 53 w 86"/>
                <a:gd name="T2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302">
                  <a:moveTo>
                    <a:pt x="53" y="0"/>
                  </a:moveTo>
                  <a:cubicBezTo>
                    <a:pt x="0" y="0"/>
                    <a:pt x="0" y="0"/>
                    <a:pt x="0" y="0"/>
                  </a:cubicBezTo>
                  <a:cubicBezTo>
                    <a:pt x="0" y="14"/>
                    <a:pt x="0" y="14"/>
                    <a:pt x="0" y="14"/>
                  </a:cubicBezTo>
                  <a:cubicBezTo>
                    <a:pt x="53" y="14"/>
                    <a:pt x="53" y="14"/>
                    <a:pt x="53" y="14"/>
                  </a:cubicBezTo>
                  <a:cubicBezTo>
                    <a:pt x="63" y="14"/>
                    <a:pt x="72" y="23"/>
                    <a:pt x="72" y="33"/>
                  </a:cubicBezTo>
                  <a:cubicBezTo>
                    <a:pt x="72" y="269"/>
                    <a:pt x="72" y="269"/>
                    <a:pt x="72" y="269"/>
                  </a:cubicBezTo>
                  <a:cubicBezTo>
                    <a:pt x="72" y="279"/>
                    <a:pt x="63" y="287"/>
                    <a:pt x="53" y="287"/>
                  </a:cubicBezTo>
                  <a:cubicBezTo>
                    <a:pt x="0" y="287"/>
                    <a:pt x="0" y="287"/>
                    <a:pt x="0" y="287"/>
                  </a:cubicBezTo>
                  <a:cubicBezTo>
                    <a:pt x="0" y="302"/>
                    <a:pt x="0" y="302"/>
                    <a:pt x="0" y="302"/>
                  </a:cubicBezTo>
                  <a:cubicBezTo>
                    <a:pt x="53" y="302"/>
                    <a:pt x="53" y="302"/>
                    <a:pt x="53" y="302"/>
                  </a:cubicBezTo>
                  <a:cubicBezTo>
                    <a:pt x="72" y="302"/>
                    <a:pt x="86" y="287"/>
                    <a:pt x="86" y="269"/>
                  </a:cubicBezTo>
                  <a:cubicBezTo>
                    <a:pt x="86" y="33"/>
                    <a:pt x="86" y="33"/>
                    <a:pt x="86" y="33"/>
                  </a:cubicBezTo>
                  <a:cubicBezTo>
                    <a:pt x="86" y="15"/>
                    <a:pt x="72" y="0"/>
                    <a:pt x="53"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311"/>
            <p:cNvSpPr>
              <a:spLocks/>
            </p:cNvSpPr>
            <p:nvPr/>
          </p:nvSpPr>
          <p:spPr bwMode="auto">
            <a:xfrm>
              <a:off x="9185277" y="1636713"/>
              <a:ext cx="188913" cy="655638"/>
            </a:xfrm>
            <a:custGeom>
              <a:avLst/>
              <a:gdLst>
                <a:gd name="T0" fmla="*/ 34 w 87"/>
                <a:gd name="T1" fmla="*/ 287 h 302"/>
                <a:gd name="T2" fmla="*/ 15 w 87"/>
                <a:gd name="T3" fmla="*/ 269 h 302"/>
                <a:gd name="T4" fmla="*/ 15 w 87"/>
                <a:gd name="T5" fmla="*/ 33 h 302"/>
                <a:gd name="T6" fmla="*/ 34 w 87"/>
                <a:gd name="T7" fmla="*/ 14 h 302"/>
                <a:gd name="T8" fmla="*/ 87 w 87"/>
                <a:gd name="T9" fmla="*/ 14 h 302"/>
                <a:gd name="T10" fmla="*/ 87 w 87"/>
                <a:gd name="T11" fmla="*/ 0 h 302"/>
                <a:gd name="T12" fmla="*/ 34 w 87"/>
                <a:gd name="T13" fmla="*/ 0 h 302"/>
                <a:gd name="T14" fmla="*/ 0 w 87"/>
                <a:gd name="T15" fmla="*/ 33 h 302"/>
                <a:gd name="T16" fmla="*/ 0 w 87"/>
                <a:gd name="T17" fmla="*/ 269 h 302"/>
                <a:gd name="T18" fmla="*/ 34 w 87"/>
                <a:gd name="T19" fmla="*/ 302 h 302"/>
                <a:gd name="T20" fmla="*/ 87 w 87"/>
                <a:gd name="T21" fmla="*/ 302 h 302"/>
                <a:gd name="T22" fmla="*/ 87 w 87"/>
                <a:gd name="T23" fmla="*/ 287 h 302"/>
                <a:gd name="T24" fmla="*/ 34 w 87"/>
                <a:gd name="T25" fmla="*/ 28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02">
                  <a:moveTo>
                    <a:pt x="34" y="287"/>
                  </a:moveTo>
                  <a:cubicBezTo>
                    <a:pt x="23" y="287"/>
                    <a:pt x="15" y="279"/>
                    <a:pt x="15" y="269"/>
                  </a:cubicBezTo>
                  <a:cubicBezTo>
                    <a:pt x="15" y="33"/>
                    <a:pt x="15" y="33"/>
                    <a:pt x="15" y="33"/>
                  </a:cubicBezTo>
                  <a:cubicBezTo>
                    <a:pt x="15" y="23"/>
                    <a:pt x="23" y="14"/>
                    <a:pt x="34" y="14"/>
                  </a:cubicBezTo>
                  <a:cubicBezTo>
                    <a:pt x="87" y="14"/>
                    <a:pt x="87" y="14"/>
                    <a:pt x="87" y="14"/>
                  </a:cubicBezTo>
                  <a:cubicBezTo>
                    <a:pt x="87" y="0"/>
                    <a:pt x="87" y="0"/>
                    <a:pt x="87" y="0"/>
                  </a:cubicBezTo>
                  <a:cubicBezTo>
                    <a:pt x="34" y="0"/>
                    <a:pt x="34" y="0"/>
                    <a:pt x="34" y="0"/>
                  </a:cubicBezTo>
                  <a:cubicBezTo>
                    <a:pt x="15" y="0"/>
                    <a:pt x="0" y="15"/>
                    <a:pt x="0" y="33"/>
                  </a:cubicBezTo>
                  <a:cubicBezTo>
                    <a:pt x="0" y="269"/>
                    <a:pt x="0" y="269"/>
                    <a:pt x="0" y="269"/>
                  </a:cubicBezTo>
                  <a:cubicBezTo>
                    <a:pt x="0" y="287"/>
                    <a:pt x="15" y="302"/>
                    <a:pt x="34" y="302"/>
                  </a:cubicBezTo>
                  <a:cubicBezTo>
                    <a:pt x="87" y="302"/>
                    <a:pt x="87" y="302"/>
                    <a:pt x="87" y="302"/>
                  </a:cubicBezTo>
                  <a:cubicBezTo>
                    <a:pt x="87" y="287"/>
                    <a:pt x="87" y="287"/>
                    <a:pt x="87" y="287"/>
                  </a:cubicBezTo>
                  <a:lnTo>
                    <a:pt x="34" y="287"/>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312"/>
            <p:cNvSpPr>
              <a:spLocks/>
            </p:cNvSpPr>
            <p:nvPr/>
          </p:nvSpPr>
          <p:spPr bwMode="auto">
            <a:xfrm>
              <a:off x="10191752" y="2381251"/>
              <a:ext cx="182563" cy="142875"/>
            </a:xfrm>
            <a:custGeom>
              <a:avLst/>
              <a:gdLst>
                <a:gd name="T0" fmla="*/ 115 w 115"/>
                <a:gd name="T1" fmla="*/ 90 h 90"/>
                <a:gd name="T2" fmla="*/ 0 w 115"/>
                <a:gd name="T3" fmla="*/ 90 h 90"/>
                <a:gd name="T4" fmla="*/ 0 w 115"/>
                <a:gd name="T5" fmla="*/ 0 h 90"/>
                <a:gd name="T6" fmla="*/ 115 w 115"/>
                <a:gd name="T7" fmla="*/ 0 h 90"/>
                <a:gd name="T8" fmla="*/ 83 w 115"/>
                <a:gd name="T9" fmla="*/ 45 h 90"/>
                <a:gd name="T10" fmla="*/ 115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115" y="90"/>
                  </a:moveTo>
                  <a:lnTo>
                    <a:pt x="0" y="90"/>
                  </a:lnTo>
                  <a:lnTo>
                    <a:pt x="0" y="0"/>
                  </a:lnTo>
                  <a:lnTo>
                    <a:pt x="115" y="0"/>
                  </a:lnTo>
                  <a:lnTo>
                    <a:pt x="83" y="45"/>
                  </a:lnTo>
                  <a:lnTo>
                    <a:pt x="115"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313"/>
            <p:cNvSpPr>
              <a:spLocks/>
            </p:cNvSpPr>
            <p:nvPr/>
          </p:nvSpPr>
          <p:spPr bwMode="auto">
            <a:xfrm>
              <a:off x="10191752" y="2320926"/>
              <a:ext cx="88900" cy="203200"/>
            </a:xfrm>
            <a:custGeom>
              <a:avLst/>
              <a:gdLst>
                <a:gd name="T0" fmla="*/ 56 w 56"/>
                <a:gd name="T1" fmla="*/ 90 h 128"/>
                <a:gd name="T2" fmla="*/ 0 w 56"/>
                <a:gd name="T3" fmla="*/ 128 h 128"/>
                <a:gd name="T4" fmla="*/ 0 w 56"/>
                <a:gd name="T5" fmla="*/ 38 h 128"/>
                <a:gd name="T6" fmla="*/ 56 w 56"/>
                <a:gd name="T7" fmla="*/ 0 h 128"/>
                <a:gd name="T8" fmla="*/ 56 w 56"/>
                <a:gd name="T9" fmla="*/ 90 h 128"/>
              </a:gdLst>
              <a:ahLst/>
              <a:cxnLst>
                <a:cxn ang="0">
                  <a:pos x="T0" y="T1"/>
                </a:cxn>
                <a:cxn ang="0">
                  <a:pos x="T2" y="T3"/>
                </a:cxn>
                <a:cxn ang="0">
                  <a:pos x="T4" y="T5"/>
                </a:cxn>
                <a:cxn ang="0">
                  <a:pos x="T6" y="T7"/>
                </a:cxn>
                <a:cxn ang="0">
                  <a:pos x="T8" y="T9"/>
                </a:cxn>
              </a:cxnLst>
              <a:rect l="0" t="0" r="r" b="b"/>
              <a:pathLst>
                <a:path w="56" h="128">
                  <a:moveTo>
                    <a:pt x="56" y="90"/>
                  </a:moveTo>
                  <a:lnTo>
                    <a:pt x="0" y="128"/>
                  </a:lnTo>
                  <a:lnTo>
                    <a:pt x="0" y="38"/>
                  </a:lnTo>
                  <a:lnTo>
                    <a:pt x="56" y="0"/>
                  </a:lnTo>
                  <a:lnTo>
                    <a:pt x="56"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314"/>
            <p:cNvSpPr>
              <a:spLocks/>
            </p:cNvSpPr>
            <p:nvPr/>
          </p:nvSpPr>
          <p:spPr bwMode="auto">
            <a:xfrm>
              <a:off x="9269415" y="2381251"/>
              <a:ext cx="182563" cy="142875"/>
            </a:xfrm>
            <a:custGeom>
              <a:avLst/>
              <a:gdLst>
                <a:gd name="T0" fmla="*/ 0 w 115"/>
                <a:gd name="T1" fmla="*/ 90 h 90"/>
                <a:gd name="T2" fmla="*/ 115 w 115"/>
                <a:gd name="T3" fmla="*/ 90 h 90"/>
                <a:gd name="T4" fmla="*/ 115 w 115"/>
                <a:gd name="T5" fmla="*/ 0 h 90"/>
                <a:gd name="T6" fmla="*/ 0 w 115"/>
                <a:gd name="T7" fmla="*/ 0 h 90"/>
                <a:gd name="T8" fmla="*/ 32 w 115"/>
                <a:gd name="T9" fmla="*/ 45 h 90"/>
                <a:gd name="T10" fmla="*/ 0 w 115"/>
                <a:gd name="T11" fmla="*/ 90 h 90"/>
              </a:gdLst>
              <a:ahLst/>
              <a:cxnLst>
                <a:cxn ang="0">
                  <a:pos x="T0" y="T1"/>
                </a:cxn>
                <a:cxn ang="0">
                  <a:pos x="T2" y="T3"/>
                </a:cxn>
                <a:cxn ang="0">
                  <a:pos x="T4" y="T5"/>
                </a:cxn>
                <a:cxn ang="0">
                  <a:pos x="T6" y="T7"/>
                </a:cxn>
                <a:cxn ang="0">
                  <a:pos x="T8" y="T9"/>
                </a:cxn>
                <a:cxn ang="0">
                  <a:pos x="T10" y="T11"/>
                </a:cxn>
              </a:cxnLst>
              <a:rect l="0" t="0" r="r" b="b"/>
              <a:pathLst>
                <a:path w="115" h="90">
                  <a:moveTo>
                    <a:pt x="0" y="90"/>
                  </a:moveTo>
                  <a:lnTo>
                    <a:pt x="115" y="90"/>
                  </a:lnTo>
                  <a:lnTo>
                    <a:pt x="115" y="0"/>
                  </a:lnTo>
                  <a:lnTo>
                    <a:pt x="0" y="0"/>
                  </a:lnTo>
                  <a:lnTo>
                    <a:pt x="32" y="45"/>
                  </a:lnTo>
                  <a:lnTo>
                    <a:pt x="0" y="90"/>
                  </a:lnTo>
                  <a:close/>
                </a:path>
              </a:pathLst>
            </a:custGeom>
            <a:solidFill>
              <a:srgbClr val="F3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315"/>
            <p:cNvSpPr>
              <a:spLocks/>
            </p:cNvSpPr>
            <p:nvPr/>
          </p:nvSpPr>
          <p:spPr bwMode="auto">
            <a:xfrm>
              <a:off x="9363077" y="2320926"/>
              <a:ext cx="88900" cy="203200"/>
            </a:xfrm>
            <a:custGeom>
              <a:avLst/>
              <a:gdLst>
                <a:gd name="T0" fmla="*/ 0 w 56"/>
                <a:gd name="T1" fmla="*/ 90 h 128"/>
                <a:gd name="T2" fmla="*/ 56 w 56"/>
                <a:gd name="T3" fmla="*/ 128 h 128"/>
                <a:gd name="T4" fmla="*/ 56 w 56"/>
                <a:gd name="T5" fmla="*/ 38 h 128"/>
                <a:gd name="T6" fmla="*/ 0 w 56"/>
                <a:gd name="T7" fmla="*/ 0 h 128"/>
                <a:gd name="T8" fmla="*/ 0 w 56"/>
                <a:gd name="T9" fmla="*/ 90 h 128"/>
              </a:gdLst>
              <a:ahLst/>
              <a:cxnLst>
                <a:cxn ang="0">
                  <a:pos x="T0" y="T1"/>
                </a:cxn>
                <a:cxn ang="0">
                  <a:pos x="T2" y="T3"/>
                </a:cxn>
                <a:cxn ang="0">
                  <a:pos x="T4" y="T5"/>
                </a:cxn>
                <a:cxn ang="0">
                  <a:pos x="T6" y="T7"/>
                </a:cxn>
                <a:cxn ang="0">
                  <a:pos x="T8" y="T9"/>
                </a:cxn>
              </a:cxnLst>
              <a:rect l="0" t="0" r="r" b="b"/>
              <a:pathLst>
                <a:path w="56" h="128">
                  <a:moveTo>
                    <a:pt x="0" y="90"/>
                  </a:moveTo>
                  <a:lnTo>
                    <a:pt x="56" y="128"/>
                  </a:lnTo>
                  <a:lnTo>
                    <a:pt x="56" y="38"/>
                  </a:lnTo>
                  <a:lnTo>
                    <a:pt x="0" y="0"/>
                  </a:lnTo>
                  <a:lnTo>
                    <a:pt x="0" y="90"/>
                  </a:lnTo>
                  <a:close/>
                </a:path>
              </a:pathLst>
            </a:custGeom>
            <a:solidFill>
              <a:srgbClr val="FDC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Rectangle 1316"/>
            <p:cNvSpPr>
              <a:spLocks noChangeArrowheads="1"/>
            </p:cNvSpPr>
            <p:nvPr/>
          </p:nvSpPr>
          <p:spPr bwMode="auto">
            <a:xfrm>
              <a:off x="9363077" y="2320926"/>
              <a:ext cx="917575" cy="142875"/>
            </a:xfrm>
            <a:prstGeom prst="rect">
              <a:avLst/>
            </a:prstGeom>
            <a:solidFill>
              <a:srgbClr val="F38B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317"/>
            <p:cNvSpPr>
              <a:spLocks noEditPoints="1"/>
            </p:cNvSpPr>
            <p:nvPr/>
          </p:nvSpPr>
          <p:spPr bwMode="auto">
            <a:xfrm>
              <a:off x="9496427" y="2771776"/>
              <a:ext cx="85725" cy="112713"/>
            </a:xfrm>
            <a:custGeom>
              <a:avLst/>
              <a:gdLst>
                <a:gd name="T0" fmla="*/ 40 w 40"/>
                <a:gd name="T1" fmla="*/ 52 h 52"/>
                <a:gd name="T2" fmla="*/ 30 w 40"/>
                <a:gd name="T3" fmla="*/ 52 h 52"/>
                <a:gd name="T4" fmla="*/ 22 w 40"/>
                <a:gd name="T5" fmla="*/ 38 h 52"/>
                <a:gd name="T6" fmla="*/ 20 w 40"/>
                <a:gd name="T7" fmla="*/ 35 h 52"/>
                <a:gd name="T8" fmla="*/ 18 w 40"/>
                <a:gd name="T9" fmla="*/ 33 h 52"/>
                <a:gd name="T10" fmla="*/ 15 w 40"/>
                <a:gd name="T11" fmla="*/ 31 h 52"/>
                <a:gd name="T12" fmla="*/ 12 w 40"/>
                <a:gd name="T13" fmla="*/ 31 h 52"/>
                <a:gd name="T14" fmla="*/ 9 w 40"/>
                <a:gd name="T15" fmla="*/ 31 h 52"/>
                <a:gd name="T16" fmla="*/ 9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4 w 40"/>
                <a:gd name="T33" fmla="*/ 19 h 52"/>
                <a:gd name="T34" fmla="*/ 31 w 40"/>
                <a:gd name="T35" fmla="*/ 23 h 52"/>
                <a:gd name="T36" fmla="*/ 28 w 40"/>
                <a:gd name="T37" fmla="*/ 26 h 52"/>
                <a:gd name="T38" fmla="*/ 23 w 40"/>
                <a:gd name="T39" fmla="*/ 28 h 52"/>
                <a:gd name="T40" fmla="*/ 23 w 40"/>
                <a:gd name="T41" fmla="*/ 28 h 52"/>
                <a:gd name="T42" fmla="*/ 25 w 40"/>
                <a:gd name="T43" fmla="*/ 30 h 52"/>
                <a:gd name="T44" fmla="*/ 27 w 40"/>
                <a:gd name="T45" fmla="*/ 32 h 52"/>
                <a:gd name="T46" fmla="*/ 29 w 40"/>
                <a:gd name="T47" fmla="*/ 34 h 52"/>
                <a:gd name="T48" fmla="*/ 31 w 40"/>
                <a:gd name="T49" fmla="*/ 38 h 52"/>
                <a:gd name="T50" fmla="*/ 40 w 40"/>
                <a:gd name="T51" fmla="*/ 52 h 52"/>
                <a:gd name="T52" fmla="*/ 9 w 40"/>
                <a:gd name="T53" fmla="*/ 7 h 52"/>
                <a:gd name="T54" fmla="*/ 9 w 40"/>
                <a:gd name="T55" fmla="*/ 24 h 52"/>
                <a:gd name="T56" fmla="*/ 16 w 40"/>
                <a:gd name="T57" fmla="*/ 24 h 52"/>
                <a:gd name="T58" fmla="*/ 20 w 40"/>
                <a:gd name="T59" fmla="*/ 23 h 52"/>
                <a:gd name="T60" fmla="*/ 23 w 40"/>
                <a:gd name="T61" fmla="*/ 22 h 52"/>
                <a:gd name="T62" fmla="*/ 24 w 40"/>
                <a:gd name="T63" fmla="*/ 19 h 52"/>
                <a:gd name="T64" fmla="*/ 25 w 40"/>
                <a:gd name="T65" fmla="*/ 15 h 52"/>
                <a:gd name="T66" fmla="*/ 23 w 40"/>
                <a:gd name="T67" fmla="*/ 9 h 52"/>
                <a:gd name="T68" fmla="*/ 16 w 40"/>
                <a:gd name="T69" fmla="*/ 7 h 52"/>
                <a:gd name="T70" fmla="*/ 9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20" y="35"/>
                  </a:cubicBezTo>
                  <a:cubicBezTo>
                    <a:pt x="19" y="34"/>
                    <a:pt x="18" y="33"/>
                    <a:pt x="18" y="33"/>
                  </a:cubicBezTo>
                  <a:cubicBezTo>
                    <a:pt x="17" y="32"/>
                    <a:pt x="16" y="32"/>
                    <a:pt x="15" y="31"/>
                  </a:cubicBezTo>
                  <a:cubicBezTo>
                    <a:pt x="14" y="31"/>
                    <a:pt x="13" y="31"/>
                    <a:pt x="12" y="31"/>
                  </a:cubicBezTo>
                  <a:cubicBezTo>
                    <a:pt x="9" y="31"/>
                    <a:pt x="9" y="31"/>
                    <a:pt x="9" y="31"/>
                  </a:cubicBezTo>
                  <a:cubicBezTo>
                    <a:pt x="9" y="52"/>
                    <a:pt x="9" y="52"/>
                    <a:pt x="9" y="52"/>
                  </a:cubicBezTo>
                  <a:cubicBezTo>
                    <a:pt x="0" y="52"/>
                    <a:pt x="0" y="52"/>
                    <a:pt x="0" y="52"/>
                  </a:cubicBezTo>
                  <a:cubicBezTo>
                    <a:pt x="0" y="0"/>
                    <a:pt x="0" y="0"/>
                    <a:pt x="0" y="0"/>
                  </a:cubicBezTo>
                  <a:cubicBezTo>
                    <a:pt x="17" y="0"/>
                    <a:pt x="17" y="0"/>
                    <a:pt x="17" y="0"/>
                  </a:cubicBezTo>
                  <a:cubicBezTo>
                    <a:pt x="20" y="0"/>
                    <a:pt x="22" y="0"/>
                    <a:pt x="24" y="1"/>
                  </a:cubicBezTo>
                  <a:cubicBezTo>
                    <a:pt x="26" y="1"/>
                    <a:pt x="28" y="2"/>
                    <a:pt x="29" y="3"/>
                  </a:cubicBezTo>
                  <a:cubicBezTo>
                    <a:pt x="31" y="5"/>
                    <a:pt x="32" y="6"/>
                    <a:pt x="33" y="8"/>
                  </a:cubicBezTo>
                  <a:cubicBezTo>
                    <a:pt x="34" y="10"/>
                    <a:pt x="34" y="12"/>
                    <a:pt x="34" y="14"/>
                  </a:cubicBezTo>
                  <a:cubicBezTo>
                    <a:pt x="34" y="16"/>
                    <a:pt x="34" y="18"/>
                    <a:pt x="34" y="19"/>
                  </a:cubicBezTo>
                  <a:cubicBezTo>
                    <a:pt x="33" y="21"/>
                    <a:pt x="32" y="22"/>
                    <a:pt x="31" y="23"/>
                  </a:cubicBezTo>
                  <a:cubicBezTo>
                    <a:pt x="30" y="24"/>
                    <a:pt x="29" y="25"/>
                    <a:pt x="28" y="26"/>
                  </a:cubicBezTo>
                  <a:cubicBezTo>
                    <a:pt x="26" y="27"/>
                    <a:pt x="24" y="28"/>
                    <a:pt x="23" y="28"/>
                  </a:cubicBezTo>
                  <a:cubicBezTo>
                    <a:pt x="23" y="28"/>
                    <a:pt x="23" y="28"/>
                    <a:pt x="23" y="28"/>
                  </a:cubicBezTo>
                  <a:cubicBezTo>
                    <a:pt x="24" y="29"/>
                    <a:pt x="24" y="30"/>
                    <a:pt x="25" y="30"/>
                  </a:cubicBezTo>
                  <a:cubicBezTo>
                    <a:pt x="26" y="31"/>
                    <a:pt x="27" y="31"/>
                    <a:pt x="27" y="32"/>
                  </a:cubicBezTo>
                  <a:cubicBezTo>
                    <a:pt x="28" y="33"/>
                    <a:pt x="28" y="34"/>
                    <a:pt x="29" y="34"/>
                  </a:cubicBezTo>
                  <a:cubicBezTo>
                    <a:pt x="30" y="35"/>
                    <a:pt x="30" y="36"/>
                    <a:pt x="31" y="38"/>
                  </a:cubicBezTo>
                  <a:lnTo>
                    <a:pt x="40" y="52"/>
                  </a:lnTo>
                  <a:close/>
                  <a:moveTo>
                    <a:pt x="9" y="7"/>
                  </a:moveTo>
                  <a:cubicBezTo>
                    <a:pt x="9" y="24"/>
                    <a:pt x="9" y="24"/>
                    <a:pt x="9" y="24"/>
                  </a:cubicBezTo>
                  <a:cubicBezTo>
                    <a:pt x="16" y="24"/>
                    <a:pt x="16" y="24"/>
                    <a:pt x="16" y="24"/>
                  </a:cubicBezTo>
                  <a:cubicBezTo>
                    <a:pt x="17" y="24"/>
                    <a:pt x="18" y="24"/>
                    <a:pt x="20" y="23"/>
                  </a:cubicBezTo>
                  <a:cubicBezTo>
                    <a:pt x="21" y="23"/>
                    <a:pt x="22" y="22"/>
                    <a:pt x="23" y="22"/>
                  </a:cubicBezTo>
                  <a:cubicBezTo>
                    <a:pt x="23" y="21"/>
                    <a:pt x="24" y="20"/>
                    <a:pt x="24" y="19"/>
                  </a:cubicBezTo>
                  <a:cubicBezTo>
                    <a:pt x="25" y="18"/>
                    <a:pt x="25" y="16"/>
                    <a:pt x="25" y="15"/>
                  </a:cubicBezTo>
                  <a:cubicBezTo>
                    <a:pt x="25" y="12"/>
                    <a:pt x="24" y="10"/>
                    <a:pt x="23" y="9"/>
                  </a:cubicBezTo>
                  <a:cubicBezTo>
                    <a:pt x="21" y="8"/>
                    <a:pt x="1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318"/>
            <p:cNvSpPr>
              <a:spLocks/>
            </p:cNvSpPr>
            <p:nvPr/>
          </p:nvSpPr>
          <p:spPr bwMode="auto">
            <a:xfrm>
              <a:off x="9598027" y="2771776"/>
              <a:ext cx="63500" cy="112713"/>
            </a:xfrm>
            <a:custGeom>
              <a:avLst/>
              <a:gdLst>
                <a:gd name="T0" fmla="*/ 40 w 40"/>
                <a:gd name="T1" fmla="*/ 71 h 71"/>
                <a:gd name="T2" fmla="*/ 0 w 40"/>
                <a:gd name="T3" fmla="*/ 71 h 71"/>
                <a:gd name="T4" fmla="*/ 0 w 40"/>
                <a:gd name="T5" fmla="*/ 0 h 71"/>
                <a:gd name="T6" fmla="*/ 38 w 40"/>
                <a:gd name="T7" fmla="*/ 0 h 71"/>
                <a:gd name="T8" fmla="*/ 38 w 40"/>
                <a:gd name="T9" fmla="*/ 10 h 71"/>
                <a:gd name="T10" fmla="*/ 11 w 40"/>
                <a:gd name="T11" fmla="*/ 10 h 71"/>
                <a:gd name="T12" fmla="*/ 11 w 40"/>
                <a:gd name="T13" fmla="*/ 30 h 71"/>
                <a:gd name="T14" fmla="*/ 36 w 40"/>
                <a:gd name="T15" fmla="*/ 30 h 71"/>
                <a:gd name="T16" fmla="*/ 36 w 40"/>
                <a:gd name="T17" fmla="*/ 40 h 71"/>
                <a:gd name="T18" fmla="*/ 11 w 40"/>
                <a:gd name="T19" fmla="*/ 40 h 71"/>
                <a:gd name="T20" fmla="*/ 11 w 40"/>
                <a:gd name="T21" fmla="*/ 62 h 71"/>
                <a:gd name="T22" fmla="*/ 40 w 40"/>
                <a:gd name="T23" fmla="*/ 62 h 71"/>
                <a:gd name="T24" fmla="*/ 40 w 40"/>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71">
                  <a:moveTo>
                    <a:pt x="40" y="71"/>
                  </a:moveTo>
                  <a:lnTo>
                    <a:pt x="0" y="71"/>
                  </a:lnTo>
                  <a:lnTo>
                    <a:pt x="0" y="0"/>
                  </a:lnTo>
                  <a:lnTo>
                    <a:pt x="38" y="0"/>
                  </a:lnTo>
                  <a:lnTo>
                    <a:pt x="38" y="10"/>
                  </a:lnTo>
                  <a:lnTo>
                    <a:pt x="11" y="10"/>
                  </a:lnTo>
                  <a:lnTo>
                    <a:pt x="11" y="30"/>
                  </a:lnTo>
                  <a:lnTo>
                    <a:pt x="36" y="30"/>
                  </a:lnTo>
                  <a:lnTo>
                    <a:pt x="36" y="40"/>
                  </a:lnTo>
                  <a:lnTo>
                    <a:pt x="11" y="40"/>
                  </a:lnTo>
                  <a:lnTo>
                    <a:pt x="11" y="62"/>
                  </a:lnTo>
                  <a:lnTo>
                    <a:pt x="40" y="62"/>
                  </a:lnTo>
                  <a:lnTo>
                    <a:pt x="4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319"/>
            <p:cNvSpPr>
              <a:spLocks noEditPoints="1"/>
            </p:cNvSpPr>
            <p:nvPr/>
          </p:nvSpPr>
          <p:spPr bwMode="auto">
            <a:xfrm>
              <a:off x="9669465" y="2771776"/>
              <a:ext cx="106363" cy="112713"/>
            </a:xfrm>
            <a:custGeom>
              <a:avLst/>
              <a:gdLst>
                <a:gd name="T0" fmla="*/ 49 w 49"/>
                <a:gd name="T1" fmla="*/ 52 h 52"/>
                <a:gd name="T2" fmla="*/ 40 w 49"/>
                <a:gd name="T3" fmla="*/ 52 h 52"/>
                <a:gd name="T4" fmla="*/ 35 w 49"/>
                <a:gd name="T5" fmla="*/ 39 h 52"/>
                <a:gd name="T6" fmla="*/ 14 w 49"/>
                <a:gd name="T7" fmla="*/ 39 h 52"/>
                <a:gd name="T8" fmla="*/ 10 w 49"/>
                <a:gd name="T9" fmla="*/ 52 h 52"/>
                <a:gd name="T10" fmla="*/ 0 w 49"/>
                <a:gd name="T11" fmla="*/ 52 h 52"/>
                <a:gd name="T12" fmla="*/ 20 w 49"/>
                <a:gd name="T13" fmla="*/ 0 h 52"/>
                <a:gd name="T14" fmla="*/ 30 w 49"/>
                <a:gd name="T15" fmla="*/ 0 h 52"/>
                <a:gd name="T16" fmla="*/ 49 w 49"/>
                <a:gd name="T17" fmla="*/ 52 h 52"/>
                <a:gd name="T18" fmla="*/ 32 w 49"/>
                <a:gd name="T19" fmla="*/ 32 h 52"/>
                <a:gd name="T20" fmla="*/ 25 w 49"/>
                <a:gd name="T21" fmla="*/ 11 h 52"/>
                <a:gd name="T22" fmla="*/ 25 w 49"/>
                <a:gd name="T23" fmla="*/ 8 h 52"/>
                <a:gd name="T24" fmla="*/ 24 w 49"/>
                <a:gd name="T25" fmla="*/ 8 h 52"/>
                <a:gd name="T26" fmla="*/ 24 w 49"/>
                <a:gd name="T27" fmla="*/ 11 h 52"/>
                <a:gd name="T28" fmla="*/ 16 w 49"/>
                <a:gd name="T29" fmla="*/ 32 h 52"/>
                <a:gd name="T30" fmla="*/ 32 w 49"/>
                <a:gd name="T31"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2">
                  <a:moveTo>
                    <a:pt x="49" y="52"/>
                  </a:moveTo>
                  <a:cubicBezTo>
                    <a:pt x="40" y="52"/>
                    <a:pt x="40" y="52"/>
                    <a:pt x="40" y="52"/>
                  </a:cubicBezTo>
                  <a:cubicBezTo>
                    <a:pt x="35" y="39"/>
                    <a:pt x="35" y="39"/>
                    <a:pt x="35" y="39"/>
                  </a:cubicBezTo>
                  <a:cubicBezTo>
                    <a:pt x="14" y="39"/>
                    <a:pt x="14" y="39"/>
                    <a:pt x="14" y="39"/>
                  </a:cubicBezTo>
                  <a:cubicBezTo>
                    <a:pt x="10" y="52"/>
                    <a:pt x="10" y="52"/>
                    <a:pt x="10" y="52"/>
                  </a:cubicBezTo>
                  <a:cubicBezTo>
                    <a:pt x="0" y="52"/>
                    <a:pt x="0" y="52"/>
                    <a:pt x="0" y="52"/>
                  </a:cubicBezTo>
                  <a:cubicBezTo>
                    <a:pt x="20" y="0"/>
                    <a:pt x="20" y="0"/>
                    <a:pt x="20" y="0"/>
                  </a:cubicBezTo>
                  <a:cubicBezTo>
                    <a:pt x="30" y="0"/>
                    <a:pt x="30" y="0"/>
                    <a:pt x="30" y="0"/>
                  </a:cubicBezTo>
                  <a:lnTo>
                    <a:pt x="49" y="52"/>
                  </a:lnTo>
                  <a:close/>
                  <a:moveTo>
                    <a:pt x="32" y="32"/>
                  </a:moveTo>
                  <a:cubicBezTo>
                    <a:pt x="25" y="11"/>
                    <a:pt x="25" y="11"/>
                    <a:pt x="25" y="11"/>
                  </a:cubicBezTo>
                  <a:cubicBezTo>
                    <a:pt x="25" y="10"/>
                    <a:pt x="25" y="9"/>
                    <a:pt x="25" y="8"/>
                  </a:cubicBezTo>
                  <a:cubicBezTo>
                    <a:pt x="24" y="8"/>
                    <a:pt x="24" y="8"/>
                    <a:pt x="24" y="8"/>
                  </a:cubicBezTo>
                  <a:cubicBezTo>
                    <a:pt x="24" y="9"/>
                    <a:pt x="24" y="10"/>
                    <a:pt x="24" y="11"/>
                  </a:cubicBezTo>
                  <a:cubicBezTo>
                    <a:pt x="16" y="32"/>
                    <a:pt x="16" y="32"/>
                    <a:pt x="16" y="32"/>
                  </a:cubicBez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320"/>
            <p:cNvSpPr>
              <a:spLocks noEditPoints="1"/>
            </p:cNvSpPr>
            <p:nvPr/>
          </p:nvSpPr>
          <p:spPr bwMode="auto">
            <a:xfrm>
              <a:off x="9791702" y="2771776"/>
              <a:ext cx="95250" cy="112713"/>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5 w 44"/>
                <a:gd name="T11" fmla="*/ 52 h 52"/>
                <a:gd name="T12" fmla="*/ 0 w 44"/>
                <a:gd name="T13" fmla="*/ 52 h 52"/>
                <a:gd name="T14" fmla="*/ 9 w 44"/>
                <a:gd name="T15" fmla="*/ 7 h 52"/>
                <a:gd name="T16" fmla="*/ 9 w 44"/>
                <a:gd name="T17" fmla="*/ 45 h 52"/>
                <a:gd name="T18" fmla="*/ 16 w 44"/>
                <a:gd name="T19" fmla="*/ 45 h 52"/>
                <a:gd name="T20" fmla="*/ 30 w 44"/>
                <a:gd name="T21" fmla="*/ 40 h 52"/>
                <a:gd name="T22" fmla="*/ 35 w 44"/>
                <a:gd name="T23" fmla="*/ 26 h 52"/>
                <a:gd name="T24" fmla="*/ 16 w 44"/>
                <a:gd name="T25" fmla="*/ 7 h 52"/>
                <a:gd name="T26" fmla="*/ 9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5" y="0"/>
                    <a:pt x="44" y="8"/>
                    <a:pt x="44" y="25"/>
                  </a:cubicBezTo>
                  <a:cubicBezTo>
                    <a:pt x="44" y="33"/>
                    <a:pt x="42" y="40"/>
                    <a:pt x="36" y="45"/>
                  </a:cubicBezTo>
                  <a:cubicBezTo>
                    <a:pt x="31" y="50"/>
                    <a:pt x="24" y="52"/>
                    <a:pt x="15" y="52"/>
                  </a:cubicBezTo>
                  <a:lnTo>
                    <a:pt x="0" y="52"/>
                  </a:lnTo>
                  <a:close/>
                  <a:moveTo>
                    <a:pt x="9" y="7"/>
                  </a:moveTo>
                  <a:cubicBezTo>
                    <a:pt x="9" y="45"/>
                    <a:pt x="9" y="45"/>
                    <a:pt x="9" y="45"/>
                  </a:cubicBezTo>
                  <a:cubicBezTo>
                    <a:pt x="16" y="45"/>
                    <a:pt x="16" y="45"/>
                    <a:pt x="16" y="45"/>
                  </a:cubicBezTo>
                  <a:cubicBezTo>
                    <a:pt x="22" y="45"/>
                    <a:pt x="27" y="43"/>
                    <a:pt x="30" y="40"/>
                  </a:cubicBezTo>
                  <a:cubicBezTo>
                    <a:pt x="34" y="36"/>
                    <a:pt x="35" y="32"/>
                    <a:pt x="35" y="26"/>
                  </a:cubicBezTo>
                  <a:cubicBezTo>
                    <a:pt x="35" y="13"/>
                    <a:pt x="29" y="7"/>
                    <a:pt x="16" y="7"/>
                  </a:cubicBezTo>
                  <a:lnTo>
                    <a:pt x="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321"/>
            <p:cNvSpPr>
              <a:spLocks/>
            </p:cNvSpPr>
            <p:nvPr/>
          </p:nvSpPr>
          <p:spPr bwMode="auto">
            <a:xfrm>
              <a:off x="9909177" y="2771776"/>
              <a:ext cx="61913" cy="112713"/>
            </a:xfrm>
            <a:custGeom>
              <a:avLst/>
              <a:gdLst>
                <a:gd name="T0" fmla="*/ 39 w 39"/>
                <a:gd name="T1" fmla="*/ 71 h 71"/>
                <a:gd name="T2" fmla="*/ 0 w 39"/>
                <a:gd name="T3" fmla="*/ 71 h 71"/>
                <a:gd name="T4" fmla="*/ 0 w 39"/>
                <a:gd name="T5" fmla="*/ 0 h 71"/>
                <a:gd name="T6" fmla="*/ 38 w 39"/>
                <a:gd name="T7" fmla="*/ 0 h 71"/>
                <a:gd name="T8" fmla="*/ 38 w 39"/>
                <a:gd name="T9" fmla="*/ 10 h 71"/>
                <a:gd name="T10" fmla="*/ 12 w 39"/>
                <a:gd name="T11" fmla="*/ 10 h 71"/>
                <a:gd name="T12" fmla="*/ 12 w 39"/>
                <a:gd name="T13" fmla="*/ 30 h 71"/>
                <a:gd name="T14" fmla="*/ 37 w 39"/>
                <a:gd name="T15" fmla="*/ 30 h 71"/>
                <a:gd name="T16" fmla="*/ 37 w 39"/>
                <a:gd name="T17" fmla="*/ 40 h 71"/>
                <a:gd name="T18" fmla="*/ 12 w 39"/>
                <a:gd name="T19" fmla="*/ 40 h 71"/>
                <a:gd name="T20" fmla="*/ 12 w 39"/>
                <a:gd name="T21" fmla="*/ 62 h 71"/>
                <a:gd name="T22" fmla="*/ 39 w 39"/>
                <a:gd name="T23" fmla="*/ 62 h 71"/>
                <a:gd name="T24" fmla="*/ 39 w 39"/>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1">
                  <a:moveTo>
                    <a:pt x="39" y="71"/>
                  </a:moveTo>
                  <a:lnTo>
                    <a:pt x="0" y="71"/>
                  </a:lnTo>
                  <a:lnTo>
                    <a:pt x="0" y="0"/>
                  </a:lnTo>
                  <a:lnTo>
                    <a:pt x="38" y="0"/>
                  </a:lnTo>
                  <a:lnTo>
                    <a:pt x="38" y="10"/>
                  </a:lnTo>
                  <a:lnTo>
                    <a:pt x="12" y="10"/>
                  </a:lnTo>
                  <a:lnTo>
                    <a:pt x="12" y="30"/>
                  </a:lnTo>
                  <a:lnTo>
                    <a:pt x="37" y="30"/>
                  </a:lnTo>
                  <a:lnTo>
                    <a:pt x="37" y="40"/>
                  </a:lnTo>
                  <a:lnTo>
                    <a:pt x="12" y="40"/>
                  </a:lnTo>
                  <a:lnTo>
                    <a:pt x="12" y="62"/>
                  </a:lnTo>
                  <a:lnTo>
                    <a:pt x="39" y="62"/>
                  </a:lnTo>
                  <a:lnTo>
                    <a:pt x="3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322"/>
            <p:cNvSpPr>
              <a:spLocks noEditPoints="1"/>
            </p:cNvSpPr>
            <p:nvPr/>
          </p:nvSpPr>
          <p:spPr bwMode="auto">
            <a:xfrm>
              <a:off x="9993315" y="2771776"/>
              <a:ext cx="87313" cy="112713"/>
            </a:xfrm>
            <a:custGeom>
              <a:avLst/>
              <a:gdLst>
                <a:gd name="T0" fmla="*/ 40 w 40"/>
                <a:gd name="T1" fmla="*/ 52 h 52"/>
                <a:gd name="T2" fmla="*/ 30 w 40"/>
                <a:gd name="T3" fmla="*/ 52 h 52"/>
                <a:gd name="T4" fmla="*/ 22 w 40"/>
                <a:gd name="T5" fmla="*/ 38 h 52"/>
                <a:gd name="T6" fmla="*/ 19 w 40"/>
                <a:gd name="T7" fmla="*/ 35 h 52"/>
                <a:gd name="T8" fmla="*/ 17 w 40"/>
                <a:gd name="T9" fmla="*/ 33 h 52"/>
                <a:gd name="T10" fmla="*/ 15 w 40"/>
                <a:gd name="T11" fmla="*/ 31 h 52"/>
                <a:gd name="T12" fmla="*/ 12 w 40"/>
                <a:gd name="T13" fmla="*/ 31 h 52"/>
                <a:gd name="T14" fmla="*/ 8 w 40"/>
                <a:gd name="T15" fmla="*/ 31 h 52"/>
                <a:gd name="T16" fmla="*/ 8 w 40"/>
                <a:gd name="T17" fmla="*/ 52 h 52"/>
                <a:gd name="T18" fmla="*/ 0 w 40"/>
                <a:gd name="T19" fmla="*/ 52 h 52"/>
                <a:gd name="T20" fmla="*/ 0 w 40"/>
                <a:gd name="T21" fmla="*/ 0 h 52"/>
                <a:gd name="T22" fmla="*/ 17 w 40"/>
                <a:gd name="T23" fmla="*/ 0 h 52"/>
                <a:gd name="T24" fmla="*/ 24 w 40"/>
                <a:gd name="T25" fmla="*/ 1 h 52"/>
                <a:gd name="T26" fmla="*/ 29 w 40"/>
                <a:gd name="T27" fmla="*/ 3 h 52"/>
                <a:gd name="T28" fmla="*/ 33 w 40"/>
                <a:gd name="T29" fmla="*/ 8 h 52"/>
                <a:gd name="T30" fmla="*/ 34 w 40"/>
                <a:gd name="T31" fmla="*/ 14 h 52"/>
                <a:gd name="T32" fmla="*/ 33 w 40"/>
                <a:gd name="T33" fmla="*/ 19 h 52"/>
                <a:gd name="T34" fmla="*/ 31 w 40"/>
                <a:gd name="T35" fmla="*/ 23 h 52"/>
                <a:gd name="T36" fmla="*/ 27 w 40"/>
                <a:gd name="T37" fmla="*/ 26 h 52"/>
                <a:gd name="T38" fmla="*/ 22 w 40"/>
                <a:gd name="T39" fmla="*/ 28 h 52"/>
                <a:gd name="T40" fmla="*/ 22 w 40"/>
                <a:gd name="T41" fmla="*/ 28 h 52"/>
                <a:gd name="T42" fmla="*/ 25 w 40"/>
                <a:gd name="T43" fmla="*/ 30 h 52"/>
                <a:gd name="T44" fmla="*/ 27 w 40"/>
                <a:gd name="T45" fmla="*/ 32 h 52"/>
                <a:gd name="T46" fmla="*/ 29 w 40"/>
                <a:gd name="T47" fmla="*/ 34 h 52"/>
                <a:gd name="T48" fmla="*/ 31 w 40"/>
                <a:gd name="T49" fmla="*/ 38 h 52"/>
                <a:gd name="T50" fmla="*/ 40 w 40"/>
                <a:gd name="T51" fmla="*/ 52 h 52"/>
                <a:gd name="T52" fmla="*/ 8 w 40"/>
                <a:gd name="T53" fmla="*/ 7 h 52"/>
                <a:gd name="T54" fmla="*/ 8 w 40"/>
                <a:gd name="T55" fmla="*/ 24 h 52"/>
                <a:gd name="T56" fmla="*/ 16 w 40"/>
                <a:gd name="T57" fmla="*/ 24 h 52"/>
                <a:gd name="T58" fmla="*/ 19 w 40"/>
                <a:gd name="T59" fmla="*/ 23 h 52"/>
                <a:gd name="T60" fmla="*/ 22 w 40"/>
                <a:gd name="T61" fmla="*/ 22 h 52"/>
                <a:gd name="T62" fmla="*/ 24 w 40"/>
                <a:gd name="T63" fmla="*/ 19 h 52"/>
                <a:gd name="T64" fmla="*/ 25 w 40"/>
                <a:gd name="T65" fmla="*/ 15 h 52"/>
                <a:gd name="T66" fmla="*/ 22 w 40"/>
                <a:gd name="T67" fmla="*/ 9 h 52"/>
                <a:gd name="T68" fmla="*/ 16 w 40"/>
                <a:gd name="T69" fmla="*/ 7 h 52"/>
                <a:gd name="T70" fmla="*/ 8 w 40"/>
                <a:gd name="T7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52">
                  <a:moveTo>
                    <a:pt x="40" y="52"/>
                  </a:moveTo>
                  <a:cubicBezTo>
                    <a:pt x="30" y="52"/>
                    <a:pt x="30" y="52"/>
                    <a:pt x="30" y="52"/>
                  </a:cubicBezTo>
                  <a:cubicBezTo>
                    <a:pt x="22" y="38"/>
                    <a:pt x="22" y="38"/>
                    <a:pt x="22" y="38"/>
                  </a:cubicBezTo>
                  <a:cubicBezTo>
                    <a:pt x="21" y="37"/>
                    <a:pt x="20" y="36"/>
                    <a:pt x="19" y="35"/>
                  </a:cubicBezTo>
                  <a:cubicBezTo>
                    <a:pt x="19" y="34"/>
                    <a:pt x="18" y="33"/>
                    <a:pt x="17" y="33"/>
                  </a:cubicBezTo>
                  <a:cubicBezTo>
                    <a:pt x="16" y="32"/>
                    <a:pt x="16" y="32"/>
                    <a:pt x="15" y="31"/>
                  </a:cubicBezTo>
                  <a:cubicBezTo>
                    <a:pt x="14" y="31"/>
                    <a:pt x="13" y="31"/>
                    <a:pt x="12" y="31"/>
                  </a:cubicBezTo>
                  <a:cubicBezTo>
                    <a:pt x="8" y="31"/>
                    <a:pt x="8" y="31"/>
                    <a:pt x="8" y="31"/>
                  </a:cubicBezTo>
                  <a:cubicBezTo>
                    <a:pt x="8" y="52"/>
                    <a:pt x="8" y="52"/>
                    <a:pt x="8" y="52"/>
                  </a:cubicBezTo>
                  <a:cubicBezTo>
                    <a:pt x="0" y="52"/>
                    <a:pt x="0" y="52"/>
                    <a:pt x="0" y="52"/>
                  </a:cubicBezTo>
                  <a:cubicBezTo>
                    <a:pt x="0" y="0"/>
                    <a:pt x="0" y="0"/>
                    <a:pt x="0" y="0"/>
                  </a:cubicBezTo>
                  <a:cubicBezTo>
                    <a:pt x="17" y="0"/>
                    <a:pt x="17" y="0"/>
                    <a:pt x="17" y="0"/>
                  </a:cubicBezTo>
                  <a:cubicBezTo>
                    <a:pt x="19" y="0"/>
                    <a:pt x="22" y="0"/>
                    <a:pt x="24" y="1"/>
                  </a:cubicBezTo>
                  <a:cubicBezTo>
                    <a:pt x="26" y="1"/>
                    <a:pt x="28" y="2"/>
                    <a:pt x="29" y="3"/>
                  </a:cubicBezTo>
                  <a:cubicBezTo>
                    <a:pt x="31" y="5"/>
                    <a:pt x="32" y="6"/>
                    <a:pt x="33" y="8"/>
                  </a:cubicBezTo>
                  <a:cubicBezTo>
                    <a:pt x="34" y="10"/>
                    <a:pt x="34" y="12"/>
                    <a:pt x="34" y="14"/>
                  </a:cubicBezTo>
                  <a:cubicBezTo>
                    <a:pt x="34" y="16"/>
                    <a:pt x="34" y="18"/>
                    <a:pt x="33" y="19"/>
                  </a:cubicBezTo>
                  <a:cubicBezTo>
                    <a:pt x="33" y="21"/>
                    <a:pt x="32" y="22"/>
                    <a:pt x="31" y="23"/>
                  </a:cubicBezTo>
                  <a:cubicBezTo>
                    <a:pt x="30" y="24"/>
                    <a:pt x="29" y="25"/>
                    <a:pt x="27" y="26"/>
                  </a:cubicBezTo>
                  <a:cubicBezTo>
                    <a:pt x="26" y="27"/>
                    <a:pt x="24" y="28"/>
                    <a:pt x="22" y="28"/>
                  </a:cubicBezTo>
                  <a:cubicBezTo>
                    <a:pt x="22" y="28"/>
                    <a:pt x="22" y="28"/>
                    <a:pt x="22" y="28"/>
                  </a:cubicBezTo>
                  <a:cubicBezTo>
                    <a:pt x="23" y="29"/>
                    <a:pt x="24" y="30"/>
                    <a:pt x="25" y="30"/>
                  </a:cubicBezTo>
                  <a:cubicBezTo>
                    <a:pt x="26" y="31"/>
                    <a:pt x="26" y="31"/>
                    <a:pt x="27" y="32"/>
                  </a:cubicBezTo>
                  <a:cubicBezTo>
                    <a:pt x="27" y="33"/>
                    <a:pt x="28" y="34"/>
                    <a:pt x="29" y="34"/>
                  </a:cubicBezTo>
                  <a:cubicBezTo>
                    <a:pt x="29" y="35"/>
                    <a:pt x="30" y="36"/>
                    <a:pt x="31" y="38"/>
                  </a:cubicBezTo>
                  <a:lnTo>
                    <a:pt x="40" y="52"/>
                  </a:lnTo>
                  <a:close/>
                  <a:moveTo>
                    <a:pt x="8" y="7"/>
                  </a:moveTo>
                  <a:cubicBezTo>
                    <a:pt x="8" y="24"/>
                    <a:pt x="8" y="24"/>
                    <a:pt x="8" y="24"/>
                  </a:cubicBezTo>
                  <a:cubicBezTo>
                    <a:pt x="16" y="24"/>
                    <a:pt x="16" y="24"/>
                    <a:pt x="16" y="24"/>
                  </a:cubicBezTo>
                  <a:cubicBezTo>
                    <a:pt x="17" y="24"/>
                    <a:pt x="18" y="24"/>
                    <a:pt x="19" y="23"/>
                  </a:cubicBezTo>
                  <a:cubicBezTo>
                    <a:pt x="20" y="23"/>
                    <a:pt x="21" y="22"/>
                    <a:pt x="22" y="22"/>
                  </a:cubicBezTo>
                  <a:cubicBezTo>
                    <a:pt x="23" y="21"/>
                    <a:pt x="24" y="20"/>
                    <a:pt x="24" y="19"/>
                  </a:cubicBezTo>
                  <a:cubicBezTo>
                    <a:pt x="25" y="18"/>
                    <a:pt x="25" y="16"/>
                    <a:pt x="25" y="15"/>
                  </a:cubicBezTo>
                  <a:cubicBezTo>
                    <a:pt x="25" y="12"/>
                    <a:pt x="24" y="10"/>
                    <a:pt x="22" y="9"/>
                  </a:cubicBezTo>
                  <a:cubicBezTo>
                    <a:pt x="21" y="8"/>
                    <a:pt x="19" y="7"/>
                    <a:pt x="16" y="7"/>
                  </a:cubicBez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323"/>
            <p:cNvSpPr>
              <a:spLocks/>
            </p:cNvSpPr>
            <p:nvPr/>
          </p:nvSpPr>
          <p:spPr bwMode="auto">
            <a:xfrm>
              <a:off x="10088565" y="2770188"/>
              <a:ext cx="73025" cy="117475"/>
            </a:xfrm>
            <a:custGeom>
              <a:avLst/>
              <a:gdLst>
                <a:gd name="T0" fmla="*/ 0 w 33"/>
                <a:gd name="T1" fmla="*/ 51 h 54"/>
                <a:gd name="T2" fmla="*/ 0 w 33"/>
                <a:gd name="T3" fmla="*/ 42 h 54"/>
                <a:gd name="T4" fmla="*/ 3 w 33"/>
                <a:gd name="T5" fmla="*/ 44 h 54"/>
                <a:gd name="T6" fmla="*/ 6 w 33"/>
                <a:gd name="T7" fmla="*/ 46 h 54"/>
                <a:gd name="T8" fmla="*/ 10 w 33"/>
                <a:gd name="T9" fmla="*/ 47 h 54"/>
                <a:gd name="T10" fmla="*/ 13 w 33"/>
                <a:gd name="T11" fmla="*/ 47 h 54"/>
                <a:gd name="T12" fmla="*/ 22 w 33"/>
                <a:gd name="T13" fmla="*/ 45 h 54"/>
                <a:gd name="T14" fmla="*/ 24 w 33"/>
                <a:gd name="T15" fmla="*/ 40 h 54"/>
                <a:gd name="T16" fmla="*/ 23 w 33"/>
                <a:gd name="T17" fmla="*/ 37 h 54"/>
                <a:gd name="T18" fmla="*/ 21 w 33"/>
                <a:gd name="T19" fmla="*/ 34 h 54"/>
                <a:gd name="T20" fmla="*/ 17 w 33"/>
                <a:gd name="T21" fmla="*/ 32 h 54"/>
                <a:gd name="T22" fmla="*/ 12 w 33"/>
                <a:gd name="T23" fmla="*/ 30 h 54"/>
                <a:gd name="T24" fmla="*/ 7 w 33"/>
                <a:gd name="T25" fmla="*/ 27 h 54"/>
                <a:gd name="T26" fmla="*/ 3 w 33"/>
                <a:gd name="T27" fmla="*/ 24 h 54"/>
                <a:gd name="T28" fmla="*/ 1 w 33"/>
                <a:gd name="T29" fmla="*/ 20 h 54"/>
                <a:gd name="T30" fmla="*/ 0 w 33"/>
                <a:gd name="T31" fmla="*/ 14 h 54"/>
                <a:gd name="T32" fmla="*/ 1 w 33"/>
                <a:gd name="T33" fmla="*/ 8 h 54"/>
                <a:gd name="T34" fmla="*/ 6 w 33"/>
                <a:gd name="T35" fmla="*/ 3 h 54"/>
                <a:gd name="T36" fmla="*/ 12 w 33"/>
                <a:gd name="T37" fmla="*/ 1 h 54"/>
                <a:gd name="T38" fmla="*/ 19 w 33"/>
                <a:gd name="T39" fmla="*/ 0 h 54"/>
                <a:gd name="T40" fmla="*/ 31 w 33"/>
                <a:gd name="T41" fmla="*/ 2 h 54"/>
                <a:gd name="T42" fmla="*/ 31 w 33"/>
                <a:gd name="T43" fmla="*/ 10 h 54"/>
                <a:gd name="T44" fmla="*/ 20 w 33"/>
                <a:gd name="T45" fmla="*/ 7 h 54"/>
                <a:gd name="T46" fmla="*/ 16 w 33"/>
                <a:gd name="T47" fmla="*/ 8 h 54"/>
                <a:gd name="T48" fmla="*/ 12 w 33"/>
                <a:gd name="T49" fmla="*/ 9 h 54"/>
                <a:gd name="T50" fmla="*/ 10 w 33"/>
                <a:gd name="T51" fmla="*/ 11 h 54"/>
                <a:gd name="T52" fmla="*/ 9 w 33"/>
                <a:gd name="T53" fmla="*/ 14 h 54"/>
                <a:gd name="T54" fmla="*/ 10 w 33"/>
                <a:gd name="T55" fmla="*/ 17 h 54"/>
                <a:gd name="T56" fmla="*/ 12 w 33"/>
                <a:gd name="T57" fmla="*/ 19 h 54"/>
                <a:gd name="T58" fmla="*/ 15 w 33"/>
                <a:gd name="T59" fmla="*/ 22 h 54"/>
                <a:gd name="T60" fmla="*/ 20 w 33"/>
                <a:gd name="T61" fmla="*/ 24 h 54"/>
                <a:gd name="T62" fmla="*/ 25 w 33"/>
                <a:gd name="T63" fmla="*/ 27 h 54"/>
                <a:gd name="T64" fmla="*/ 29 w 33"/>
                <a:gd name="T65" fmla="*/ 30 h 54"/>
                <a:gd name="T66" fmla="*/ 32 w 33"/>
                <a:gd name="T67" fmla="*/ 34 h 54"/>
                <a:gd name="T68" fmla="*/ 33 w 33"/>
                <a:gd name="T69" fmla="*/ 40 h 54"/>
                <a:gd name="T70" fmla="*/ 32 w 33"/>
                <a:gd name="T71" fmla="*/ 46 h 54"/>
                <a:gd name="T72" fmla="*/ 27 w 33"/>
                <a:gd name="T73" fmla="*/ 51 h 54"/>
                <a:gd name="T74" fmla="*/ 21 w 33"/>
                <a:gd name="T75" fmla="*/ 53 h 54"/>
                <a:gd name="T76" fmla="*/ 14 w 33"/>
                <a:gd name="T77" fmla="*/ 54 h 54"/>
                <a:gd name="T78" fmla="*/ 10 w 33"/>
                <a:gd name="T79" fmla="*/ 54 h 54"/>
                <a:gd name="T80" fmla="*/ 6 w 33"/>
                <a:gd name="T81" fmla="*/ 53 h 54"/>
                <a:gd name="T82" fmla="*/ 3 w 33"/>
                <a:gd name="T83" fmla="*/ 52 h 54"/>
                <a:gd name="T84" fmla="*/ 0 w 33"/>
                <a:gd name="T85"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4">
                  <a:moveTo>
                    <a:pt x="0" y="51"/>
                  </a:moveTo>
                  <a:cubicBezTo>
                    <a:pt x="0" y="42"/>
                    <a:pt x="0" y="42"/>
                    <a:pt x="0" y="42"/>
                  </a:cubicBezTo>
                  <a:cubicBezTo>
                    <a:pt x="1" y="43"/>
                    <a:pt x="2" y="44"/>
                    <a:pt x="3" y="44"/>
                  </a:cubicBezTo>
                  <a:cubicBezTo>
                    <a:pt x="4" y="45"/>
                    <a:pt x="5" y="45"/>
                    <a:pt x="6" y="46"/>
                  </a:cubicBezTo>
                  <a:cubicBezTo>
                    <a:pt x="7" y="46"/>
                    <a:pt x="9" y="46"/>
                    <a:pt x="10" y="47"/>
                  </a:cubicBezTo>
                  <a:cubicBezTo>
                    <a:pt x="11" y="47"/>
                    <a:pt x="12" y="47"/>
                    <a:pt x="13" y="47"/>
                  </a:cubicBezTo>
                  <a:cubicBezTo>
                    <a:pt x="17" y="47"/>
                    <a:pt x="20" y="46"/>
                    <a:pt x="22" y="45"/>
                  </a:cubicBezTo>
                  <a:cubicBezTo>
                    <a:pt x="23" y="44"/>
                    <a:pt x="24" y="42"/>
                    <a:pt x="24" y="40"/>
                  </a:cubicBezTo>
                  <a:cubicBezTo>
                    <a:pt x="24" y="39"/>
                    <a:pt x="24" y="37"/>
                    <a:pt x="23" y="37"/>
                  </a:cubicBezTo>
                  <a:cubicBezTo>
                    <a:pt x="23" y="36"/>
                    <a:pt x="22" y="35"/>
                    <a:pt x="21" y="34"/>
                  </a:cubicBezTo>
                  <a:cubicBezTo>
                    <a:pt x="20" y="33"/>
                    <a:pt x="18" y="33"/>
                    <a:pt x="17" y="32"/>
                  </a:cubicBezTo>
                  <a:cubicBezTo>
                    <a:pt x="16" y="31"/>
                    <a:pt x="14" y="30"/>
                    <a:pt x="12" y="30"/>
                  </a:cubicBezTo>
                  <a:cubicBezTo>
                    <a:pt x="11" y="29"/>
                    <a:pt x="9" y="28"/>
                    <a:pt x="7" y="27"/>
                  </a:cubicBezTo>
                  <a:cubicBezTo>
                    <a:pt x="6" y="26"/>
                    <a:pt x="5" y="25"/>
                    <a:pt x="3" y="24"/>
                  </a:cubicBezTo>
                  <a:cubicBezTo>
                    <a:pt x="2" y="22"/>
                    <a:pt x="1" y="21"/>
                    <a:pt x="1" y="20"/>
                  </a:cubicBezTo>
                  <a:cubicBezTo>
                    <a:pt x="0" y="18"/>
                    <a:pt x="0" y="16"/>
                    <a:pt x="0" y="14"/>
                  </a:cubicBezTo>
                  <a:cubicBezTo>
                    <a:pt x="0" y="12"/>
                    <a:pt x="0" y="10"/>
                    <a:pt x="1" y="8"/>
                  </a:cubicBezTo>
                  <a:cubicBezTo>
                    <a:pt x="3" y="6"/>
                    <a:pt x="4" y="5"/>
                    <a:pt x="6" y="3"/>
                  </a:cubicBezTo>
                  <a:cubicBezTo>
                    <a:pt x="8" y="2"/>
                    <a:pt x="10" y="1"/>
                    <a:pt x="12" y="1"/>
                  </a:cubicBezTo>
                  <a:cubicBezTo>
                    <a:pt x="14" y="0"/>
                    <a:pt x="17" y="0"/>
                    <a:pt x="19" y="0"/>
                  </a:cubicBezTo>
                  <a:cubicBezTo>
                    <a:pt x="25" y="0"/>
                    <a:pt x="29" y="1"/>
                    <a:pt x="31" y="2"/>
                  </a:cubicBezTo>
                  <a:cubicBezTo>
                    <a:pt x="31" y="10"/>
                    <a:pt x="31" y="10"/>
                    <a:pt x="31" y="10"/>
                  </a:cubicBezTo>
                  <a:cubicBezTo>
                    <a:pt x="28" y="8"/>
                    <a:pt x="24" y="7"/>
                    <a:pt x="20" y="7"/>
                  </a:cubicBezTo>
                  <a:cubicBezTo>
                    <a:pt x="18" y="7"/>
                    <a:pt x="17" y="7"/>
                    <a:pt x="16" y="8"/>
                  </a:cubicBezTo>
                  <a:cubicBezTo>
                    <a:pt x="14" y="8"/>
                    <a:pt x="13" y="8"/>
                    <a:pt x="12" y="9"/>
                  </a:cubicBezTo>
                  <a:cubicBezTo>
                    <a:pt x="11" y="9"/>
                    <a:pt x="10" y="10"/>
                    <a:pt x="10" y="11"/>
                  </a:cubicBezTo>
                  <a:cubicBezTo>
                    <a:pt x="9" y="12"/>
                    <a:pt x="9" y="13"/>
                    <a:pt x="9" y="14"/>
                  </a:cubicBezTo>
                  <a:cubicBezTo>
                    <a:pt x="9" y="15"/>
                    <a:pt x="9" y="16"/>
                    <a:pt x="10" y="17"/>
                  </a:cubicBezTo>
                  <a:cubicBezTo>
                    <a:pt x="10" y="18"/>
                    <a:pt x="11" y="19"/>
                    <a:pt x="12" y="19"/>
                  </a:cubicBezTo>
                  <a:cubicBezTo>
                    <a:pt x="13" y="20"/>
                    <a:pt x="14" y="21"/>
                    <a:pt x="15" y="22"/>
                  </a:cubicBezTo>
                  <a:cubicBezTo>
                    <a:pt x="17" y="22"/>
                    <a:pt x="18" y="23"/>
                    <a:pt x="20" y="24"/>
                  </a:cubicBezTo>
                  <a:cubicBezTo>
                    <a:pt x="22" y="25"/>
                    <a:pt x="23" y="26"/>
                    <a:pt x="25" y="27"/>
                  </a:cubicBezTo>
                  <a:cubicBezTo>
                    <a:pt x="27" y="28"/>
                    <a:pt x="28" y="29"/>
                    <a:pt x="29" y="30"/>
                  </a:cubicBezTo>
                  <a:cubicBezTo>
                    <a:pt x="31" y="31"/>
                    <a:pt x="32" y="33"/>
                    <a:pt x="32" y="34"/>
                  </a:cubicBezTo>
                  <a:cubicBezTo>
                    <a:pt x="33" y="36"/>
                    <a:pt x="33" y="38"/>
                    <a:pt x="33" y="40"/>
                  </a:cubicBezTo>
                  <a:cubicBezTo>
                    <a:pt x="33" y="42"/>
                    <a:pt x="33" y="45"/>
                    <a:pt x="32" y="46"/>
                  </a:cubicBezTo>
                  <a:cubicBezTo>
                    <a:pt x="31" y="48"/>
                    <a:pt x="29" y="50"/>
                    <a:pt x="27" y="51"/>
                  </a:cubicBezTo>
                  <a:cubicBezTo>
                    <a:pt x="26" y="52"/>
                    <a:pt x="24" y="53"/>
                    <a:pt x="21" y="53"/>
                  </a:cubicBezTo>
                  <a:cubicBezTo>
                    <a:pt x="19" y="54"/>
                    <a:pt x="16" y="54"/>
                    <a:pt x="14" y="54"/>
                  </a:cubicBezTo>
                  <a:cubicBezTo>
                    <a:pt x="13" y="54"/>
                    <a:pt x="12" y="54"/>
                    <a:pt x="10" y="54"/>
                  </a:cubicBezTo>
                  <a:cubicBezTo>
                    <a:pt x="9" y="54"/>
                    <a:pt x="8" y="54"/>
                    <a:pt x="6" y="53"/>
                  </a:cubicBezTo>
                  <a:cubicBezTo>
                    <a:pt x="5" y="53"/>
                    <a:pt x="4" y="53"/>
                    <a:pt x="3" y="52"/>
                  </a:cubicBezTo>
                  <a:cubicBezTo>
                    <a:pt x="2" y="52"/>
                    <a:pt x="1" y="52"/>
                    <a:pt x="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324"/>
            <p:cNvSpPr>
              <a:spLocks noEditPoints="1"/>
            </p:cNvSpPr>
            <p:nvPr/>
          </p:nvSpPr>
          <p:spPr bwMode="auto">
            <a:xfrm>
              <a:off x="9620252" y="2363788"/>
              <a:ext cx="47625" cy="47625"/>
            </a:xfrm>
            <a:custGeom>
              <a:avLst/>
              <a:gdLst>
                <a:gd name="T0" fmla="*/ 22 w 22"/>
                <a:gd name="T1" fmla="*/ 22 h 22"/>
                <a:gd name="T2" fmla="*/ 16 w 22"/>
                <a:gd name="T3" fmla="*/ 22 h 22"/>
                <a:gd name="T4" fmla="*/ 15 w 22"/>
                <a:gd name="T5" fmla="*/ 17 h 22"/>
                <a:gd name="T6" fmla="*/ 7 w 22"/>
                <a:gd name="T7" fmla="*/ 17 h 22"/>
                <a:gd name="T8" fmla="*/ 5 w 22"/>
                <a:gd name="T9" fmla="*/ 22 h 22"/>
                <a:gd name="T10" fmla="*/ 0 w 22"/>
                <a:gd name="T11" fmla="*/ 22 h 22"/>
                <a:gd name="T12" fmla="*/ 8 w 22"/>
                <a:gd name="T13" fmla="*/ 0 h 22"/>
                <a:gd name="T14" fmla="*/ 14 w 22"/>
                <a:gd name="T15" fmla="*/ 0 h 22"/>
                <a:gd name="T16" fmla="*/ 22 w 22"/>
                <a:gd name="T17" fmla="*/ 22 h 22"/>
                <a:gd name="T18" fmla="*/ 13 w 22"/>
                <a:gd name="T19" fmla="*/ 13 h 22"/>
                <a:gd name="T20" fmla="*/ 11 w 22"/>
                <a:gd name="T21" fmla="*/ 6 h 22"/>
                <a:gd name="T22" fmla="*/ 11 w 22"/>
                <a:gd name="T23" fmla="*/ 4 h 22"/>
                <a:gd name="T24" fmla="*/ 11 w 22"/>
                <a:gd name="T25" fmla="*/ 4 h 22"/>
                <a:gd name="T26" fmla="*/ 10 w 22"/>
                <a:gd name="T27" fmla="*/ 6 h 22"/>
                <a:gd name="T28" fmla="*/ 8 w 22"/>
                <a:gd name="T29" fmla="*/ 13 h 22"/>
                <a:gd name="T30" fmla="*/ 13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6" y="22"/>
                    <a:pt x="16" y="22"/>
                    <a:pt x="16" y="22"/>
                  </a:cubicBezTo>
                  <a:cubicBezTo>
                    <a:pt x="15" y="17"/>
                    <a:pt x="15" y="17"/>
                    <a:pt x="15" y="17"/>
                  </a:cubicBezTo>
                  <a:cubicBezTo>
                    <a:pt x="7" y="17"/>
                    <a:pt x="7" y="17"/>
                    <a:pt x="7" y="17"/>
                  </a:cubicBezTo>
                  <a:cubicBezTo>
                    <a:pt x="5" y="22"/>
                    <a:pt x="5" y="22"/>
                    <a:pt x="5" y="22"/>
                  </a:cubicBezTo>
                  <a:cubicBezTo>
                    <a:pt x="0" y="22"/>
                    <a:pt x="0" y="22"/>
                    <a:pt x="0" y="22"/>
                  </a:cubicBezTo>
                  <a:cubicBezTo>
                    <a:pt x="8" y="0"/>
                    <a:pt x="8" y="0"/>
                    <a:pt x="8" y="0"/>
                  </a:cubicBezTo>
                  <a:cubicBezTo>
                    <a:pt x="14" y="0"/>
                    <a:pt x="14" y="0"/>
                    <a:pt x="14" y="0"/>
                  </a:cubicBezTo>
                  <a:lnTo>
                    <a:pt x="22" y="22"/>
                  </a:lnTo>
                  <a:close/>
                  <a:moveTo>
                    <a:pt x="13" y="13"/>
                  </a:moveTo>
                  <a:cubicBezTo>
                    <a:pt x="11" y="6"/>
                    <a:pt x="11" y="6"/>
                    <a:pt x="11" y="6"/>
                  </a:cubicBezTo>
                  <a:cubicBezTo>
                    <a:pt x="11" y="5"/>
                    <a:pt x="11" y="5"/>
                    <a:pt x="11" y="4"/>
                  </a:cubicBezTo>
                  <a:cubicBezTo>
                    <a:pt x="11" y="4"/>
                    <a:pt x="11" y="4"/>
                    <a:pt x="11" y="4"/>
                  </a:cubicBezTo>
                  <a:cubicBezTo>
                    <a:pt x="11"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325"/>
            <p:cNvSpPr>
              <a:spLocks noEditPoints="1"/>
            </p:cNvSpPr>
            <p:nvPr/>
          </p:nvSpPr>
          <p:spPr bwMode="auto">
            <a:xfrm>
              <a:off x="9669465" y="2363788"/>
              <a:ext cx="47625" cy="47625"/>
            </a:xfrm>
            <a:custGeom>
              <a:avLst/>
              <a:gdLst>
                <a:gd name="T0" fmla="*/ 22 w 22"/>
                <a:gd name="T1" fmla="*/ 22 h 22"/>
                <a:gd name="T2" fmla="*/ 16 w 22"/>
                <a:gd name="T3" fmla="*/ 22 h 22"/>
                <a:gd name="T4" fmla="*/ 15 w 22"/>
                <a:gd name="T5" fmla="*/ 17 h 22"/>
                <a:gd name="T6" fmla="*/ 7 w 22"/>
                <a:gd name="T7" fmla="*/ 17 h 22"/>
                <a:gd name="T8" fmla="*/ 5 w 22"/>
                <a:gd name="T9" fmla="*/ 22 h 22"/>
                <a:gd name="T10" fmla="*/ 0 w 22"/>
                <a:gd name="T11" fmla="*/ 22 h 22"/>
                <a:gd name="T12" fmla="*/ 8 w 22"/>
                <a:gd name="T13" fmla="*/ 0 h 22"/>
                <a:gd name="T14" fmla="*/ 14 w 22"/>
                <a:gd name="T15" fmla="*/ 0 h 22"/>
                <a:gd name="T16" fmla="*/ 22 w 22"/>
                <a:gd name="T17" fmla="*/ 22 h 22"/>
                <a:gd name="T18" fmla="*/ 13 w 22"/>
                <a:gd name="T19" fmla="*/ 13 h 22"/>
                <a:gd name="T20" fmla="*/ 11 w 22"/>
                <a:gd name="T21" fmla="*/ 6 h 22"/>
                <a:gd name="T22" fmla="*/ 11 w 22"/>
                <a:gd name="T23" fmla="*/ 4 h 22"/>
                <a:gd name="T24" fmla="*/ 11 w 22"/>
                <a:gd name="T25" fmla="*/ 4 h 22"/>
                <a:gd name="T26" fmla="*/ 10 w 22"/>
                <a:gd name="T27" fmla="*/ 6 h 22"/>
                <a:gd name="T28" fmla="*/ 8 w 22"/>
                <a:gd name="T29" fmla="*/ 13 h 22"/>
                <a:gd name="T30" fmla="*/ 13 w 22"/>
                <a:gd name="T3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2">
                  <a:moveTo>
                    <a:pt x="22" y="22"/>
                  </a:moveTo>
                  <a:cubicBezTo>
                    <a:pt x="16" y="22"/>
                    <a:pt x="16" y="22"/>
                    <a:pt x="16" y="22"/>
                  </a:cubicBezTo>
                  <a:cubicBezTo>
                    <a:pt x="15" y="17"/>
                    <a:pt x="15" y="17"/>
                    <a:pt x="15" y="17"/>
                  </a:cubicBezTo>
                  <a:cubicBezTo>
                    <a:pt x="7" y="17"/>
                    <a:pt x="7" y="17"/>
                    <a:pt x="7" y="17"/>
                  </a:cubicBezTo>
                  <a:cubicBezTo>
                    <a:pt x="5" y="22"/>
                    <a:pt x="5" y="22"/>
                    <a:pt x="5" y="22"/>
                  </a:cubicBezTo>
                  <a:cubicBezTo>
                    <a:pt x="0" y="22"/>
                    <a:pt x="0" y="22"/>
                    <a:pt x="0" y="22"/>
                  </a:cubicBezTo>
                  <a:cubicBezTo>
                    <a:pt x="8" y="0"/>
                    <a:pt x="8" y="0"/>
                    <a:pt x="8" y="0"/>
                  </a:cubicBezTo>
                  <a:cubicBezTo>
                    <a:pt x="14" y="0"/>
                    <a:pt x="14" y="0"/>
                    <a:pt x="14" y="0"/>
                  </a:cubicBezTo>
                  <a:lnTo>
                    <a:pt x="22" y="22"/>
                  </a:lnTo>
                  <a:close/>
                  <a:moveTo>
                    <a:pt x="13" y="13"/>
                  </a:moveTo>
                  <a:cubicBezTo>
                    <a:pt x="11" y="6"/>
                    <a:pt x="11" y="6"/>
                    <a:pt x="11" y="6"/>
                  </a:cubicBezTo>
                  <a:cubicBezTo>
                    <a:pt x="11" y="5"/>
                    <a:pt x="11" y="5"/>
                    <a:pt x="11" y="4"/>
                  </a:cubicBezTo>
                  <a:cubicBezTo>
                    <a:pt x="11" y="4"/>
                    <a:pt x="11" y="4"/>
                    <a:pt x="11" y="4"/>
                  </a:cubicBezTo>
                  <a:cubicBezTo>
                    <a:pt x="10" y="5"/>
                    <a:pt x="10" y="5"/>
                    <a:pt x="10" y="6"/>
                  </a:cubicBezTo>
                  <a:cubicBezTo>
                    <a:pt x="8" y="13"/>
                    <a:pt x="8" y="13"/>
                    <a:pt x="8" y="13"/>
                  </a:cubicBezTo>
                  <a:lnTo>
                    <a:pt x="13"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326"/>
            <p:cNvSpPr>
              <a:spLocks noEditPoints="1"/>
            </p:cNvSpPr>
            <p:nvPr/>
          </p:nvSpPr>
          <p:spPr bwMode="auto">
            <a:xfrm>
              <a:off x="9723440" y="2363788"/>
              <a:ext cx="44450" cy="47625"/>
            </a:xfrm>
            <a:custGeom>
              <a:avLst/>
              <a:gdLst>
                <a:gd name="T0" fmla="*/ 20 w 20"/>
                <a:gd name="T1" fmla="*/ 11 h 22"/>
                <a:gd name="T2" fmla="*/ 18 w 20"/>
                <a:gd name="T3" fmla="*/ 17 h 22"/>
                <a:gd name="T4" fmla="*/ 14 w 20"/>
                <a:gd name="T5" fmla="*/ 21 h 22"/>
                <a:gd name="T6" fmla="*/ 8 w 20"/>
                <a:gd name="T7" fmla="*/ 22 h 22"/>
                <a:gd name="T8" fmla="*/ 0 w 20"/>
                <a:gd name="T9" fmla="*/ 22 h 22"/>
                <a:gd name="T10" fmla="*/ 0 w 20"/>
                <a:gd name="T11" fmla="*/ 0 h 22"/>
                <a:gd name="T12" fmla="*/ 8 w 20"/>
                <a:gd name="T13" fmla="*/ 0 h 22"/>
                <a:gd name="T14" fmla="*/ 20 w 20"/>
                <a:gd name="T15" fmla="*/ 11 h 22"/>
                <a:gd name="T16" fmla="*/ 14 w 20"/>
                <a:gd name="T17" fmla="*/ 11 h 22"/>
                <a:gd name="T18" fmla="*/ 13 w 20"/>
                <a:gd name="T19" fmla="*/ 6 h 22"/>
                <a:gd name="T20" fmla="*/ 7 w 20"/>
                <a:gd name="T21" fmla="*/ 4 h 22"/>
                <a:gd name="T22" fmla="*/ 5 w 20"/>
                <a:gd name="T23" fmla="*/ 4 h 22"/>
                <a:gd name="T24" fmla="*/ 5 w 20"/>
                <a:gd name="T25" fmla="*/ 18 h 22"/>
                <a:gd name="T26" fmla="*/ 7 w 20"/>
                <a:gd name="T27" fmla="*/ 18 h 22"/>
                <a:gd name="T28" fmla="*/ 13 w 20"/>
                <a:gd name="T29" fmla="*/ 16 h 22"/>
                <a:gd name="T30" fmla="*/ 14 w 20"/>
                <a:gd name="T3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11"/>
                  </a:moveTo>
                  <a:cubicBezTo>
                    <a:pt x="20" y="13"/>
                    <a:pt x="19" y="15"/>
                    <a:pt x="18" y="17"/>
                  </a:cubicBezTo>
                  <a:cubicBezTo>
                    <a:pt x="17" y="18"/>
                    <a:pt x="16" y="20"/>
                    <a:pt x="14" y="21"/>
                  </a:cubicBezTo>
                  <a:cubicBezTo>
                    <a:pt x="12" y="22"/>
                    <a:pt x="10" y="22"/>
                    <a:pt x="8" y="22"/>
                  </a:cubicBezTo>
                  <a:cubicBezTo>
                    <a:pt x="0" y="22"/>
                    <a:pt x="0" y="22"/>
                    <a:pt x="0" y="22"/>
                  </a:cubicBezTo>
                  <a:cubicBezTo>
                    <a:pt x="0" y="0"/>
                    <a:pt x="0" y="0"/>
                    <a:pt x="0" y="0"/>
                  </a:cubicBezTo>
                  <a:cubicBezTo>
                    <a:pt x="8" y="0"/>
                    <a:pt x="8" y="0"/>
                    <a:pt x="8" y="0"/>
                  </a:cubicBezTo>
                  <a:cubicBezTo>
                    <a:pt x="16" y="0"/>
                    <a:pt x="20" y="4"/>
                    <a:pt x="20" y="11"/>
                  </a:cubicBezTo>
                  <a:close/>
                  <a:moveTo>
                    <a:pt x="14" y="11"/>
                  </a:moveTo>
                  <a:cubicBezTo>
                    <a:pt x="14" y="9"/>
                    <a:pt x="14" y="7"/>
                    <a:pt x="13" y="6"/>
                  </a:cubicBezTo>
                  <a:cubicBezTo>
                    <a:pt x="11" y="5"/>
                    <a:pt x="10" y="4"/>
                    <a:pt x="7" y="4"/>
                  </a:cubicBezTo>
                  <a:cubicBezTo>
                    <a:pt x="5" y="4"/>
                    <a:pt x="5" y="4"/>
                    <a:pt x="5" y="4"/>
                  </a:cubicBezTo>
                  <a:cubicBezTo>
                    <a:pt x="5" y="18"/>
                    <a:pt x="5" y="18"/>
                    <a:pt x="5" y="18"/>
                  </a:cubicBezTo>
                  <a:cubicBezTo>
                    <a:pt x="7" y="18"/>
                    <a:pt x="7" y="18"/>
                    <a:pt x="7" y="18"/>
                  </a:cubicBezTo>
                  <a:cubicBezTo>
                    <a:pt x="10" y="18"/>
                    <a:pt x="11" y="17"/>
                    <a:pt x="13" y="16"/>
                  </a:cubicBezTo>
                  <a:cubicBezTo>
                    <a:pt x="14" y="15"/>
                    <a:pt x="14" y="13"/>
                    <a:pt x="1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327"/>
            <p:cNvSpPr>
              <a:spLocks/>
            </p:cNvSpPr>
            <p:nvPr/>
          </p:nvSpPr>
          <p:spPr bwMode="auto">
            <a:xfrm>
              <a:off x="9791702" y="2363788"/>
              <a:ext cx="41275" cy="47625"/>
            </a:xfrm>
            <a:custGeom>
              <a:avLst/>
              <a:gdLst>
                <a:gd name="T0" fmla="*/ 19 w 19"/>
                <a:gd name="T1" fmla="*/ 21 h 22"/>
                <a:gd name="T2" fmla="*/ 11 w 19"/>
                <a:gd name="T3" fmla="*/ 22 h 22"/>
                <a:gd name="T4" fmla="*/ 3 w 19"/>
                <a:gd name="T5" fmla="*/ 19 h 22"/>
                <a:gd name="T6" fmla="*/ 0 w 19"/>
                <a:gd name="T7" fmla="*/ 11 h 22"/>
                <a:gd name="T8" fmla="*/ 1 w 19"/>
                <a:gd name="T9" fmla="*/ 5 h 22"/>
                <a:gd name="T10" fmla="*/ 6 w 19"/>
                <a:gd name="T11" fmla="*/ 1 h 22"/>
                <a:gd name="T12" fmla="*/ 12 w 19"/>
                <a:gd name="T13" fmla="*/ 0 h 22"/>
                <a:gd name="T14" fmla="*/ 18 w 19"/>
                <a:gd name="T15" fmla="*/ 1 h 22"/>
                <a:gd name="T16" fmla="*/ 18 w 19"/>
                <a:gd name="T17" fmla="*/ 5 h 22"/>
                <a:gd name="T18" fmla="*/ 12 w 19"/>
                <a:gd name="T19" fmla="*/ 4 h 22"/>
                <a:gd name="T20" fmla="*/ 8 w 19"/>
                <a:gd name="T21" fmla="*/ 5 h 22"/>
                <a:gd name="T22" fmla="*/ 6 w 19"/>
                <a:gd name="T23" fmla="*/ 7 h 22"/>
                <a:gd name="T24" fmla="*/ 5 w 19"/>
                <a:gd name="T25" fmla="*/ 11 h 22"/>
                <a:gd name="T26" fmla="*/ 7 w 19"/>
                <a:gd name="T27" fmla="*/ 16 h 22"/>
                <a:gd name="T28" fmla="*/ 12 w 19"/>
                <a:gd name="T29" fmla="*/ 18 h 22"/>
                <a:gd name="T30" fmla="*/ 14 w 19"/>
                <a:gd name="T31" fmla="*/ 18 h 22"/>
                <a:gd name="T32" fmla="*/ 14 w 19"/>
                <a:gd name="T33" fmla="*/ 13 h 22"/>
                <a:gd name="T34" fmla="*/ 10 w 19"/>
                <a:gd name="T35" fmla="*/ 13 h 22"/>
                <a:gd name="T36" fmla="*/ 10 w 19"/>
                <a:gd name="T37" fmla="*/ 9 h 22"/>
                <a:gd name="T38" fmla="*/ 19 w 19"/>
                <a:gd name="T39" fmla="*/ 9 h 22"/>
                <a:gd name="T40" fmla="*/ 19 w 19"/>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2">
                  <a:moveTo>
                    <a:pt x="19" y="21"/>
                  </a:moveTo>
                  <a:cubicBezTo>
                    <a:pt x="17" y="22"/>
                    <a:pt x="15" y="22"/>
                    <a:pt x="11" y="22"/>
                  </a:cubicBezTo>
                  <a:cubicBezTo>
                    <a:pt x="8" y="22"/>
                    <a:pt x="5" y="21"/>
                    <a:pt x="3" y="19"/>
                  </a:cubicBezTo>
                  <a:cubicBezTo>
                    <a:pt x="1" y="18"/>
                    <a:pt x="0" y="15"/>
                    <a:pt x="0" y="11"/>
                  </a:cubicBezTo>
                  <a:cubicBezTo>
                    <a:pt x="0" y="9"/>
                    <a:pt x="0" y="7"/>
                    <a:pt x="1" y="5"/>
                  </a:cubicBezTo>
                  <a:cubicBezTo>
                    <a:pt x="2" y="3"/>
                    <a:pt x="4" y="2"/>
                    <a:pt x="6" y="1"/>
                  </a:cubicBezTo>
                  <a:cubicBezTo>
                    <a:pt x="8" y="0"/>
                    <a:pt x="10" y="0"/>
                    <a:pt x="12" y="0"/>
                  </a:cubicBezTo>
                  <a:cubicBezTo>
                    <a:pt x="14" y="0"/>
                    <a:pt x="17" y="0"/>
                    <a:pt x="18" y="1"/>
                  </a:cubicBezTo>
                  <a:cubicBezTo>
                    <a:pt x="18" y="5"/>
                    <a:pt x="18" y="5"/>
                    <a:pt x="18" y="5"/>
                  </a:cubicBezTo>
                  <a:cubicBezTo>
                    <a:pt x="17" y="4"/>
                    <a:pt x="15" y="4"/>
                    <a:pt x="12" y="4"/>
                  </a:cubicBezTo>
                  <a:cubicBezTo>
                    <a:pt x="11" y="4"/>
                    <a:pt x="10" y="4"/>
                    <a:pt x="8" y="5"/>
                  </a:cubicBezTo>
                  <a:cubicBezTo>
                    <a:pt x="7" y="5"/>
                    <a:pt x="7" y="6"/>
                    <a:pt x="6" y="7"/>
                  </a:cubicBezTo>
                  <a:cubicBezTo>
                    <a:pt x="5" y="8"/>
                    <a:pt x="5" y="10"/>
                    <a:pt x="5" y="11"/>
                  </a:cubicBezTo>
                  <a:cubicBezTo>
                    <a:pt x="5" y="13"/>
                    <a:pt x="6" y="15"/>
                    <a:pt x="7" y="16"/>
                  </a:cubicBezTo>
                  <a:cubicBezTo>
                    <a:pt x="8" y="18"/>
                    <a:pt x="10" y="18"/>
                    <a:pt x="12" y="18"/>
                  </a:cubicBezTo>
                  <a:cubicBezTo>
                    <a:pt x="13" y="18"/>
                    <a:pt x="14" y="18"/>
                    <a:pt x="14" y="18"/>
                  </a:cubicBezTo>
                  <a:cubicBezTo>
                    <a:pt x="14" y="13"/>
                    <a:pt x="14" y="13"/>
                    <a:pt x="14" y="13"/>
                  </a:cubicBezTo>
                  <a:cubicBezTo>
                    <a:pt x="10" y="13"/>
                    <a:pt x="10" y="13"/>
                    <a:pt x="10" y="13"/>
                  </a:cubicBezTo>
                  <a:cubicBezTo>
                    <a:pt x="10" y="9"/>
                    <a:pt x="10" y="9"/>
                    <a:pt x="10" y="9"/>
                  </a:cubicBezTo>
                  <a:cubicBezTo>
                    <a:pt x="19" y="9"/>
                    <a:pt x="19" y="9"/>
                    <a:pt x="19" y="9"/>
                  </a:cubicBezTo>
                  <a:lnTo>
                    <a:pt x="19"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328"/>
            <p:cNvSpPr>
              <a:spLocks noEditPoints="1"/>
            </p:cNvSpPr>
            <p:nvPr/>
          </p:nvSpPr>
          <p:spPr bwMode="auto">
            <a:xfrm>
              <a:off x="9844090" y="2363788"/>
              <a:ext cx="36513" cy="47625"/>
            </a:xfrm>
            <a:custGeom>
              <a:avLst/>
              <a:gdLst>
                <a:gd name="T0" fmla="*/ 17 w 17"/>
                <a:gd name="T1" fmla="*/ 22 h 22"/>
                <a:gd name="T2" fmla="*/ 12 w 17"/>
                <a:gd name="T3" fmla="*/ 22 h 22"/>
                <a:gd name="T4" fmla="*/ 9 w 17"/>
                <a:gd name="T5" fmla="*/ 16 h 22"/>
                <a:gd name="T6" fmla="*/ 7 w 17"/>
                <a:gd name="T7" fmla="*/ 14 h 22"/>
                <a:gd name="T8" fmla="*/ 5 w 17"/>
                <a:gd name="T9" fmla="*/ 14 h 22"/>
                <a:gd name="T10" fmla="*/ 5 w 17"/>
                <a:gd name="T11" fmla="*/ 22 h 22"/>
                <a:gd name="T12" fmla="*/ 0 w 17"/>
                <a:gd name="T13" fmla="*/ 22 h 22"/>
                <a:gd name="T14" fmla="*/ 0 w 17"/>
                <a:gd name="T15" fmla="*/ 0 h 22"/>
                <a:gd name="T16" fmla="*/ 8 w 17"/>
                <a:gd name="T17" fmla="*/ 0 h 22"/>
                <a:gd name="T18" fmla="*/ 16 w 17"/>
                <a:gd name="T19" fmla="*/ 6 h 22"/>
                <a:gd name="T20" fmla="*/ 15 w 17"/>
                <a:gd name="T21" fmla="*/ 10 h 22"/>
                <a:gd name="T22" fmla="*/ 11 w 17"/>
                <a:gd name="T23" fmla="*/ 12 h 22"/>
                <a:gd name="T24" fmla="*/ 11 w 17"/>
                <a:gd name="T25" fmla="*/ 12 h 22"/>
                <a:gd name="T26" fmla="*/ 15 w 17"/>
                <a:gd name="T27" fmla="*/ 16 h 22"/>
                <a:gd name="T28" fmla="*/ 17 w 17"/>
                <a:gd name="T29" fmla="*/ 22 h 22"/>
                <a:gd name="T30" fmla="*/ 11 w 17"/>
                <a:gd name="T31" fmla="*/ 7 h 22"/>
                <a:gd name="T32" fmla="*/ 8 w 17"/>
                <a:gd name="T33" fmla="*/ 4 h 22"/>
                <a:gd name="T34" fmla="*/ 5 w 17"/>
                <a:gd name="T35" fmla="*/ 4 h 22"/>
                <a:gd name="T36" fmla="*/ 5 w 17"/>
                <a:gd name="T37" fmla="*/ 10 h 22"/>
                <a:gd name="T38" fmla="*/ 8 w 17"/>
                <a:gd name="T39" fmla="*/ 10 h 22"/>
                <a:gd name="T40" fmla="*/ 10 w 17"/>
                <a:gd name="T41" fmla="*/ 9 h 22"/>
                <a:gd name="T42" fmla="*/ 11 w 17"/>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2">
                  <a:moveTo>
                    <a:pt x="17" y="22"/>
                  </a:moveTo>
                  <a:cubicBezTo>
                    <a:pt x="12" y="22"/>
                    <a:pt x="12" y="22"/>
                    <a:pt x="12" y="22"/>
                  </a:cubicBezTo>
                  <a:cubicBezTo>
                    <a:pt x="9" y="16"/>
                    <a:pt x="9" y="16"/>
                    <a:pt x="9" y="16"/>
                  </a:cubicBezTo>
                  <a:cubicBezTo>
                    <a:pt x="9" y="15"/>
                    <a:pt x="8" y="14"/>
                    <a:pt x="7" y="14"/>
                  </a:cubicBezTo>
                  <a:cubicBezTo>
                    <a:pt x="5" y="14"/>
                    <a:pt x="5" y="14"/>
                    <a:pt x="5" y="14"/>
                  </a:cubicBezTo>
                  <a:cubicBezTo>
                    <a:pt x="5" y="22"/>
                    <a:pt x="5" y="22"/>
                    <a:pt x="5" y="22"/>
                  </a:cubicBezTo>
                  <a:cubicBezTo>
                    <a:pt x="0" y="22"/>
                    <a:pt x="0" y="22"/>
                    <a:pt x="0" y="22"/>
                  </a:cubicBezTo>
                  <a:cubicBezTo>
                    <a:pt x="0" y="0"/>
                    <a:pt x="0" y="0"/>
                    <a:pt x="0" y="0"/>
                  </a:cubicBezTo>
                  <a:cubicBezTo>
                    <a:pt x="8" y="0"/>
                    <a:pt x="8" y="0"/>
                    <a:pt x="8" y="0"/>
                  </a:cubicBezTo>
                  <a:cubicBezTo>
                    <a:pt x="14" y="0"/>
                    <a:pt x="16" y="2"/>
                    <a:pt x="16" y="6"/>
                  </a:cubicBezTo>
                  <a:cubicBezTo>
                    <a:pt x="16" y="8"/>
                    <a:pt x="16" y="9"/>
                    <a:pt x="15" y="10"/>
                  </a:cubicBezTo>
                  <a:cubicBezTo>
                    <a:pt x="14" y="11"/>
                    <a:pt x="13" y="12"/>
                    <a:pt x="11" y="12"/>
                  </a:cubicBezTo>
                  <a:cubicBezTo>
                    <a:pt x="11" y="12"/>
                    <a:pt x="11" y="12"/>
                    <a:pt x="11" y="12"/>
                  </a:cubicBezTo>
                  <a:cubicBezTo>
                    <a:pt x="13" y="13"/>
                    <a:pt x="14" y="14"/>
                    <a:pt x="15" y="16"/>
                  </a:cubicBezTo>
                  <a:lnTo>
                    <a:pt x="17" y="22"/>
                  </a:lnTo>
                  <a:close/>
                  <a:moveTo>
                    <a:pt x="11" y="7"/>
                  </a:moveTo>
                  <a:cubicBezTo>
                    <a:pt x="11" y="5"/>
                    <a:pt x="10" y="4"/>
                    <a:pt x="8" y="4"/>
                  </a:cubicBezTo>
                  <a:cubicBezTo>
                    <a:pt x="5" y="4"/>
                    <a:pt x="5" y="4"/>
                    <a:pt x="5" y="4"/>
                  </a:cubicBezTo>
                  <a:cubicBezTo>
                    <a:pt x="5" y="10"/>
                    <a:pt x="5" y="10"/>
                    <a:pt x="5" y="10"/>
                  </a:cubicBezTo>
                  <a:cubicBezTo>
                    <a:pt x="8" y="10"/>
                    <a:pt x="8" y="10"/>
                    <a:pt x="8" y="10"/>
                  </a:cubicBezTo>
                  <a:cubicBezTo>
                    <a:pt x="9" y="10"/>
                    <a:pt x="9" y="10"/>
                    <a:pt x="10" y="9"/>
                  </a:cubicBezTo>
                  <a:cubicBezTo>
                    <a:pt x="11" y="8"/>
                    <a:pt x="11"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Freeform 1329"/>
            <p:cNvSpPr>
              <a:spLocks noEditPoints="1"/>
            </p:cNvSpPr>
            <p:nvPr/>
          </p:nvSpPr>
          <p:spPr bwMode="auto">
            <a:xfrm>
              <a:off x="9886952" y="2363788"/>
              <a:ext cx="47625" cy="47625"/>
            </a:xfrm>
            <a:custGeom>
              <a:avLst/>
              <a:gdLst>
                <a:gd name="T0" fmla="*/ 22 w 22"/>
                <a:gd name="T1" fmla="*/ 11 h 22"/>
                <a:gd name="T2" fmla="*/ 20 w 22"/>
                <a:gd name="T3" fmla="*/ 17 h 22"/>
                <a:gd name="T4" fmla="*/ 16 w 22"/>
                <a:gd name="T5" fmla="*/ 21 h 22"/>
                <a:gd name="T6" fmla="*/ 11 w 22"/>
                <a:gd name="T7" fmla="*/ 22 h 22"/>
                <a:gd name="T8" fmla="*/ 5 w 22"/>
                <a:gd name="T9" fmla="*/ 21 h 22"/>
                <a:gd name="T10" fmla="*/ 1 w 22"/>
                <a:gd name="T11" fmla="*/ 17 h 22"/>
                <a:gd name="T12" fmla="*/ 0 w 22"/>
                <a:gd name="T13" fmla="*/ 11 h 22"/>
                <a:gd name="T14" fmla="*/ 1 w 22"/>
                <a:gd name="T15" fmla="*/ 5 h 22"/>
                <a:gd name="T16" fmla="*/ 5 w 22"/>
                <a:gd name="T17" fmla="*/ 1 h 22"/>
                <a:gd name="T18" fmla="*/ 11 w 22"/>
                <a:gd name="T19" fmla="*/ 0 h 22"/>
                <a:gd name="T20" fmla="*/ 16 w 22"/>
                <a:gd name="T21" fmla="*/ 1 h 22"/>
                <a:gd name="T22" fmla="*/ 20 w 22"/>
                <a:gd name="T23" fmla="*/ 5 h 22"/>
                <a:gd name="T24" fmla="*/ 22 w 22"/>
                <a:gd name="T25" fmla="*/ 11 h 22"/>
                <a:gd name="T26" fmla="*/ 16 w 22"/>
                <a:gd name="T27" fmla="*/ 11 h 22"/>
                <a:gd name="T28" fmla="*/ 15 w 22"/>
                <a:gd name="T29" fmla="*/ 6 h 22"/>
                <a:gd name="T30" fmla="*/ 11 w 22"/>
                <a:gd name="T31" fmla="*/ 4 h 22"/>
                <a:gd name="T32" fmla="*/ 7 w 22"/>
                <a:gd name="T33" fmla="*/ 6 h 22"/>
                <a:gd name="T34" fmla="*/ 5 w 22"/>
                <a:gd name="T35" fmla="*/ 11 h 22"/>
                <a:gd name="T36" fmla="*/ 7 w 22"/>
                <a:gd name="T37" fmla="*/ 16 h 22"/>
                <a:gd name="T38" fmla="*/ 11 w 22"/>
                <a:gd name="T39" fmla="*/ 18 h 22"/>
                <a:gd name="T40" fmla="*/ 15 w 22"/>
                <a:gd name="T41" fmla="*/ 16 h 22"/>
                <a:gd name="T42" fmla="*/ 16 w 22"/>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22" y="11"/>
                  </a:moveTo>
                  <a:cubicBezTo>
                    <a:pt x="22" y="13"/>
                    <a:pt x="21" y="15"/>
                    <a:pt x="20" y="17"/>
                  </a:cubicBezTo>
                  <a:cubicBezTo>
                    <a:pt x="19" y="19"/>
                    <a:pt x="18" y="20"/>
                    <a:pt x="16" y="21"/>
                  </a:cubicBezTo>
                  <a:cubicBezTo>
                    <a:pt x="15" y="22"/>
                    <a:pt x="13" y="22"/>
                    <a:pt x="11" y="22"/>
                  </a:cubicBezTo>
                  <a:cubicBezTo>
                    <a:pt x="9" y="22"/>
                    <a:pt x="7" y="22"/>
                    <a:pt x="5" y="21"/>
                  </a:cubicBezTo>
                  <a:cubicBezTo>
                    <a:pt x="3" y="20"/>
                    <a:pt x="2" y="19"/>
                    <a:pt x="1" y="17"/>
                  </a:cubicBezTo>
                  <a:cubicBezTo>
                    <a:pt x="0" y="15"/>
                    <a:pt x="0" y="13"/>
                    <a:pt x="0" y="11"/>
                  </a:cubicBezTo>
                  <a:cubicBezTo>
                    <a:pt x="0" y="9"/>
                    <a:pt x="0" y="7"/>
                    <a:pt x="1" y="5"/>
                  </a:cubicBezTo>
                  <a:cubicBezTo>
                    <a:pt x="2" y="3"/>
                    <a:pt x="4" y="2"/>
                    <a:pt x="5" y="1"/>
                  </a:cubicBezTo>
                  <a:cubicBezTo>
                    <a:pt x="7" y="0"/>
                    <a:pt x="9" y="0"/>
                    <a:pt x="11" y="0"/>
                  </a:cubicBezTo>
                  <a:cubicBezTo>
                    <a:pt x="13" y="0"/>
                    <a:pt x="15" y="0"/>
                    <a:pt x="16" y="1"/>
                  </a:cubicBezTo>
                  <a:cubicBezTo>
                    <a:pt x="18" y="2"/>
                    <a:pt x="19" y="3"/>
                    <a:pt x="20" y="5"/>
                  </a:cubicBezTo>
                  <a:cubicBezTo>
                    <a:pt x="21" y="7"/>
                    <a:pt x="22" y="9"/>
                    <a:pt x="22" y="11"/>
                  </a:cubicBezTo>
                  <a:close/>
                  <a:moveTo>
                    <a:pt x="16" y="11"/>
                  </a:moveTo>
                  <a:cubicBezTo>
                    <a:pt x="16" y="9"/>
                    <a:pt x="16" y="7"/>
                    <a:pt x="15" y="6"/>
                  </a:cubicBezTo>
                  <a:cubicBezTo>
                    <a:pt x="14" y="5"/>
                    <a:pt x="13" y="4"/>
                    <a:pt x="11" y="4"/>
                  </a:cubicBezTo>
                  <a:cubicBezTo>
                    <a:pt x="9" y="4"/>
                    <a:pt x="8" y="5"/>
                    <a:pt x="7" y="6"/>
                  </a:cubicBezTo>
                  <a:cubicBezTo>
                    <a:pt x="6" y="7"/>
                    <a:pt x="5" y="9"/>
                    <a:pt x="5" y="11"/>
                  </a:cubicBezTo>
                  <a:cubicBezTo>
                    <a:pt x="5" y="13"/>
                    <a:pt x="6" y="15"/>
                    <a:pt x="7" y="16"/>
                  </a:cubicBezTo>
                  <a:cubicBezTo>
                    <a:pt x="8" y="17"/>
                    <a:pt x="9" y="18"/>
                    <a:pt x="11" y="18"/>
                  </a:cubicBezTo>
                  <a:cubicBezTo>
                    <a:pt x="12" y="18"/>
                    <a:pt x="14" y="18"/>
                    <a:pt x="15" y="16"/>
                  </a:cubicBezTo>
                  <a:cubicBezTo>
                    <a:pt x="16" y="15"/>
                    <a:pt x="16" y="13"/>
                    <a:pt x="1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4" name="Freeform 1330"/>
            <p:cNvSpPr>
              <a:spLocks/>
            </p:cNvSpPr>
            <p:nvPr/>
          </p:nvSpPr>
          <p:spPr bwMode="auto">
            <a:xfrm>
              <a:off x="9944102" y="2363788"/>
              <a:ext cx="38100" cy="47625"/>
            </a:xfrm>
            <a:custGeom>
              <a:avLst/>
              <a:gdLst>
                <a:gd name="T0" fmla="*/ 18 w 18"/>
                <a:gd name="T1" fmla="*/ 12 h 22"/>
                <a:gd name="T2" fmla="*/ 9 w 18"/>
                <a:gd name="T3" fmla="*/ 22 h 22"/>
                <a:gd name="T4" fmla="*/ 0 w 18"/>
                <a:gd name="T5" fmla="*/ 13 h 22"/>
                <a:gd name="T6" fmla="*/ 0 w 18"/>
                <a:gd name="T7" fmla="*/ 0 h 22"/>
                <a:gd name="T8" fmla="*/ 5 w 18"/>
                <a:gd name="T9" fmla="*/ 0 h 22"/>
                <a:gd name="T10" fmla="*/ 5 w 18"/>
                <a:gd name="T11" fmla="*/ 13 h 22"/>
                <a:gd name="T12" fmla="*/ 9 w 18"/>
                <a:gd name="T13" fmla="*/ 18 h 22"/>
                <a:gd name="T14" fmla="*/ 13 w 18"/>
                <a:gd name="T15" fmla="*/ 13 h 22"/>
                <a:gd name="T16" fmla="*/ 13 w 18"/>
                <a:gd name="T17" fmla="*/ 0 h 22"/>
                <a:gd name="T18" fmla="*/ 18 w 18"/>
                <a:gd name="T19" fmla="*/ 0 h 22"/>
                <a:gd name="T20" fmla="*/ 18 w 18"/>
                <a:gd name="T2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2">
                  <a:moveTo>
                    <a:pt x="18" y="12"/>
                  </a:moveTo>
                  <a:cubicBezTo>
                    <a:pt x="18" y="19"/>
                    <a:pt x="15" y="22"/>
                    <a:pt x="9" y="22"/>
                  </a:cubicBezTo>
                  <a:cubicBezTo>
                    <a:pt x="3" y="22"/>
                    <a:pt x="0" y="19"/>
                    <a:pt x="0" y="13"/>
                  </a:cubicBezTo>
                  <a:cubicBezTo>
                    <a:pt x="0" y="0"/>
                    <a:pt x="0" y="0"/>
                    <a:pt x="0" y="0"/>
                  </a:cubicBezTo>
                  <a:cubicBezTo>
                    <a:pt x="5" y="0"/>
                    <a:pt x="5" y="0"/>
                    <a:pt x="5" y="0"/>
                  </a:cubicBezTo>
                  <a:cubicBezTo>
                    <a:pt x="5" y="13"/>
                    <a:pt x="5" y="13"/>
                    <a:pt x="5" y="13"/>
                  </a:cubicBezTo>
                  <a:cubicBezTo>
                    <a:pt x="5" y="16"/>
                    <a:pt x="6" y="18"/>
                    <a:pt x="9" y="18"/>
                  </a:cubicBezTo>
                  <a:cubicBezTo>
                    <a:pt x="12" y="18"/>
                    <a:pt x="13" y="16"/>
                    <a:pt x="13" y="13"/>
                  </a:cubicBezTo>
                  <a:cubicBezTo>
                    <a:pt x="13" y="0"/>
                    <a:pt x="13" y="0"/>
                    <a:pt x="13" y="0"/>
                  </a:cubicBezTo>
                  <a:cubicBezTo>
                    <a:pt x="18" y="0"/>
                    <a:pt x="18" y="0"/>
                    <a:pt x="18" y="0"/>
                  </a:cubicBez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5" name="Freeform 1331"/>
            <p:cNvSpPr>
              <a:spLocks noEditPoints="1"/>
            </p:cNvSpPr>
            <p:nvPr/>
          </p:nvSpPr>
          <p:spPr bwMode="auto">
            <a:xfrm>
              <a:off x="9996490" y="2363788"/>
              <a:ext cx="33338" cy="47625"/>
            </a:xfrm>
            <a:custGeom>
              <a:avLst/>
              <a:gdLst>
                <a:gd name="T0" fmla="*/ 16 w 16"/>
                <a:gd name="T1" fmla="*/ 7 h 22"/>
                <a:gd name="T2" fmla="*/ 15 w 16"/>
                <a:gd name="T3" fmla="*/ 11 h 22"/>
                <a:gd name="T4" fmla="*/ 12 w 16"/>
                <a:gd name="T5" fmla="*/ 14 h 22"/>
                <a:gd name="T6" fmla="*/ 7 w 16"/>
                <a:gd name="T7" fmla="*/ 14 h 22"/>
                <a:gd name="T8" fmla="*/ 5 w 16"/>
                <a:gd name="T9" fmla="*/ 14 h 22"/>
                <a:gd name="T10" fmla="*/ 5 w 16"/>
                <a:gd name="T11" fmla="*/ 22 h 22"/>
                <a:gd name="T12" fmla="*/ 0 w 16"/>
                <a:gd name="T13" fmla="*/ 22 h 22"/>
                <a:gd name="T14" fmla="*/ 0 w 16"/>
                <a:gd name="T15" fmla="*/ 0 h 22"/>
                <a:gd name="T16" fmla="*/ 7 w 16"/>
                <a:gd name="T17" fmla="*/ 0 h 22"/>
                <a:gd name="T18" fmla="*/ 16 w 16"/>
                <a:gd name="T19" fmla="*/ 7 h 22"/>
                <a:gd name="T20" fmla="*/ 10 w 16"/>
                <a:gd name="T21" fmla="*/ 7 h 22"/>
                <a:gd name="T22" fmla="*/ 7 w 16"/>
                <a:gd name="T23" fmla="*/ 4 h 22"/>
                <a:gd name="T24" fmla="*/ 5 w 16"/>
                <a:gd name="T25" fmla="*/ 4 h 22"/>
                <a:gd name="T26" fmla="*/ 5 w 16"/>
                <a:gd name="T27" fmla="*/ 11 h 22"/>
                <a:gd name="T28" fmla="*/ 7 w 16"/>
                <a:gd name="T29" fmla="*/ 11 h 22"/>
                <a:gd name="T30" fmla="*/ 10 w 16"/>
                <a:gd name="T31"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16" y="7"/>
                  </a:moveTo>
                  <a:cubicBezTo>
                    <a:pt x="16" y="8"/>
                    <a:pt x="15" y="10"/>
                    <a:pt x="15" y="11"/>
                  </a:cubicBezTo>
                  <a:cubicBezTo>
                    <a:pt x="14" y="12"/>
                    <a:pt x="13" y="13"/>
                    <a:pt x="12" y="14"/>
                  </a:cubicBezTo>
                  <a:cubicBezTo>
                    <a:pt x="10" y="14"/>
                    <a:pt x="9" y="14"/>
                    <a:pt x="7" y="14"/>
                  </a:cubicBezTo>
                  <a:cubicBezTo>
                    <a:pt x="5" y="14"/>
                    <a:pt x="5" y="14"/>
                    <a:pt x="5" y="14"/>
                  </a:cubicBezTo>
                  <a:cubicBezTo>
                    <a:pt x="5" y="22"/>
                    <a:pt x="5" y="22"/>
                    <a:pt x="5" y="22"/>
                  </a:cubicBezTo>
                  <a:cubicBezTo>
                    <a:pt x="0" y="22"/>
                    <a:pt x="0" y="22"/>
                    <a:pt x="0" y="22"/>
                  </a:cubicBezTo>
                  <a:cubicBezTo>
                    <a:pt x="0" y="0"/>
                    <a:pt x="0" y="0"/>
                    <a:pt x="0" y="0"/>
                  </a:cubicBezTo>
                  <a:cubicBezTo>
                    <a:pt x="7" y="0"/>
                    <a:pt x="7" y="0"/>
                    <a:pt x="7" y="0"/>
                  </a:cubicBezTo>
                  <a:cubicBezTo>
                    <a:pt x="13" y="0"/>
                    <a:pt x="16" y="2"/>
                    <a:pt x="16" y="7"/>
                  </a:cubicBezTo>
                  <a:close/>
                  <a:moveTo>
                    <a:pt x="10" y="7"/>
                  </a:moveTo>
                  <a:cubicBezTo>
                    <a:pt x="10" y="5"/>
                    <a:pt x="9" y="4"/>
                    <a:pt x="7" y="4"/>
                  </a:cubicBezTo>
                  <a:cubicBezTo>
                    <a:pt x="5" y="4"/>
                    <a:pt x="5" y="4"/>
                    <a:pt x="5" y="4"/>
                  </a:cubicBezTo>
                  <a:cubicBezTo>
                    <a:pt x="5" y="11"/>
                    <a:pt x="5" y="11"/>
                    <a:pt x="5" y="11"/>
                  </a:cubicBezTo>
                  <a:cubicBezTo>
                    <a:pt x="7" y="11"/>
                    <a:pt x="7" y="11"/>
                    <a:pt x="7" y="11"/>
                  </a:cubicBezTo>
                  <a:cubicBezTo>
                    <a:pt x="9" y="11"/>
                    <a:pt x="10" y="1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6" name="Freeform 1332"/>
            <p:cNvSpPr>
              <a:spLocks/>
            </p:cNvSpPr>
            <p:nvPr/>
          </p:nvSpPr>
          <p:spPr bwMode="auto">
            <a:xfrm>
              <a:off x="7348539" y="1725613"/>
              <a:ext cx="176213" cy="107950"/>
            </a:xfrm>
            <a:custGeom>
              <a:avLst/>
              <a:gdLst>
                <a:gd name="T0" fmla="*/ 24 w 81"/>
                <a:gd name="T1" fmla="*/ 28 h 50"/>
                <a:gd name="T2" fmla="*/ 66 w 81"/>
                <a:gd name="T3" fmla="*/ 1 h 50"/>
                <a:gd name="T4" fmla="*/ 73 w 81"/>
                <a:gd name="T5" fmla="*/ 0 h 50"/>
                <a:gd name="T6" fmla="*/ 79 w 81"/>
                <a:gd name="T7" fmla="*/ 4 h 50"/>
                <a:gd name="T8" fmla="*/ 76 w 81"/>
                <a:gd name="T9" fmla="*/ 17 h 50"/>
                <a:gd name="T10" fmla="*/ 25 w 81"/>
                <a:gd name="T11" fmla="*/ 49 h 50"/>
                <a:gd name="T12" fmla="*/ 17 w 81"/>
                <a:gd name="T13" fmla="*/ 50 h 50"/>
                <a:gd name="T14" fmla="*/ 12 w 81"/>
                <a:gd name="T15" fmla="*/ 44 h 50"/>
                <a:gd name="T16" fmla="*/ 0 w 81"/>
                <a:gd name="T17" fmla="*/ 17 h 50"/>
                <a:gd name="T18" fmla="*/ 16 w 81"/>
                <a:gd name="T19" fmla="*/ 8 h 50"/>
                <a:gd name="T20" fmla="*/ 24 w 81"/>
                <a:gd name="T2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50">
                  <a:moveTo>
                    <a:pt x="24" y="28"/>
                  </a:moveTo>
                  <a:cubicBezTo>
                    <a:pt x="36" y="20"/>
                    <a:pt x="66" y="1"/>
                    <a:pt x="66" y="1"/>
                  </a:cubicBezTo>
                  <a:cubicBezTo>
                    <a:pt x="68" y="0"/>
                    <a:pt x="70" y="0"/>
                    <a:pt x="73" y="0"/>
                  </a:cubicBezTo>
                  <a:cubicBezTo>
                    <a:pt x="75" y="1"/>
                    <a:pt x="77" y="2"/>
                    <a:pt x="79" y="4"/>
                  </a:cubicBezTo>
                  <a:cubicBezTo>
                    <a:pt x="81" y="8"/>
                    <a:pt x="80" y="14"/>
                    <a:pt x="76" y="17"/>
                  </a:cubicBezTo>
                  <a:cubicBezTo>
                    <a:pt x="25" y="49"/>
                    <a:pt x="25" y="49"/>
                    <a:pt x="25" y="49"/>
                  </a:cubicBezTo>
                  <a:cubicBezTo>
                    <a:pt x="22" y="50"/>
                    <a:pt x="20" y="50"/>
                    <a:pt x="17" y="50"/>
                  </a:cubicBezTo>
                  <a:cubicBezTo>
                    <a:pt x="15" y="49"/>
                    <a:pt x="13" y="47"/>
                    <a:pt x="12" y="44"/>
                  </a:cubicBezTo>
                  <a:cubicBezTo>
                    <a:pt x="0" y="17"/>
                    <a:pt x="0" y="17"/>
                    <a:pt x="0" y="17"/>
                  </a:cubicBezTo>
                  <a:cubicBezTo>
                    <a:pt x="16" y="8"/>
                    <a:pt x="16" y="8"/>
                    <a:pt x="16" y="8"/>
                  </a:cubicBezTo>
                  <a:cubicBezTo>
                    <a:pt x="19" y="15"/>
                    <a:pt x="22" y="22"/>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7" name="Freeform 1333"/>
            <p:cNvSpPr>
              <a:spLocks/>
            </p:cNvSpPr>
            <p:nvPr/>
          </p:nvSpPr>
          <p:spPr bwMode="auto">
            <a:xfrm>
              <a:off x="7331077" y="1701801"/>
              <a:ext cx="52388" cy="60325"/>
            </a:xfrm>
            <a:custGeom>
              <a:avLst/>
              <a:gdLst>
                <a:gd name="T0" fmla="*/ 7 w 24"/>
                <a:gd name="T1" fmla="*/ 1 h 28"/>
                <a:gd name="T2" fmla="*/ 12 w 24"/>
                <a:gd name="T3" fmla="*/ 0 h 28"/>
                <a:gd name="T4" fmla="*/ 18 w 24"/>
                <a:gd name="T5" fmla="*/ 6 h 28"/>
                <a:gd name="T6" fmla="*/ 24 w 24"/>
                <a:gd name="T7" fmla="*/ 19 h 28"/>
                <a:gd name="T8" fmla="*/ 8 w 24"/>
                <a:gd name="T9" fmla="*/ 28 h 28"/>
                <a:gd name="T10" fmla="*/ 2 w 24"/>
                <a:gd name="T11" fmla="*/ 13 h 28"/>
                <a:gd name="T12" fmla="*/ 7 w 24"/>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24" h="28">
                  <a:moveTo>
                    <a:pt x="7" y="1"/>
                  </a:moveTo>
                  <a:cubicBezTo>
                    <a:pt x="8" y="0"/>
                    <a:pt x="10" y="0"/>
                    <a:pt x="12" y="0"/>
                  </a:cubicBezTo>
                  <a:cubicBezTo>
                    <a:pt x="15" y="1"/>
                    <a:pt x="17" y="3"/>
                    <a:pt x="18" y="6"/>
                  </a:cubicBezTo>
                  <a:cubicBezTo>
                    <a:pt x="18" y="6"/>
                    <a:pt x="21" y="12"/>
                    <a:pt x="24" y="19"/>
                  </a:cubicBezTo>
                  <a:cubicBezTo>
                    <a:pt x="8" y="28"/>
                    <a:pt x="8" y="28"/>
                    <a:pt x="8" y="28"/>
                  </a:cubicBezTo>
                  <a:cubicBezTo>
                    <a:pt x="2" y="13"/>
                    <a:pt x="2" y="13"/>
                    <a:pt x="2" y="13"/>
                  </a:cubicBezTo>
                  <a:cubicBezTo>
                    <a:pt x="0" y="8"/>
                    <a:pt x="2" y="3"/>
                    <a:pt x="7" y="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1334"/>
            <p:cNvSpPr>
              <a:spLocks noChangeArrowheads="1"/>
            </p:cNvSpPr>
            <p:nvPr/>
          </p:nvSpPr>
          <p:spPr bwMode="auto">
            <a:xfrm>
              <a:off x="7510464" y="1593851"/>
              <a:ext cx="117475" cy="115888"/>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Freeform 1335"/>
            <p:cNvSpPr>
              <a:spLocks/>
            </p:cNvSpPr>
            <p:nvPr/>
          </p:nvSpPr>
          <p:spPr bwMode="auto">
            <a:xfrm>
              <a:off x="7472364" y="1931988"/>
              <a:ext cx="103188" cy="338138"/>
            </a:xfrm>
            <a:custGeom>
              <a:avLst/>
              <a:gdLst>
                <a:gd name="T0" fmla="*/ 0 w 47"/>
                <a:gd name="T1" fmla="*/ 156 h 156"/>
                <a:gd name="T2" fmla="*/ 30 w 47"/>
                <a:gd name="T3" fmla="*/ 156 h 156"/>
                <a:gd name="T4" fmla="*/ 47 w 47"/>
                <a:gd name="T5" fmla="*/ 5 h 156"/>
                <a:gd name="T6" fmla="*/ 9 w 47"/>
                <a:gd name="T7" fmla="*/ 0 h 156"/>
                <a:gd name="T8" fmla="*/ 0 w 47"/>
                <a:gd name="T9" fmla="*/ 156 h 156"/>
              </a:gdLst>
              <a:ahLst/>
              <a:cxnLst>
                <a:cxn ang="0">
                  <a:pos x="T0" y="T1"/>
                </a:cxn>
                <a:cxn ang="0">
                  <a:pos x="T2" y="T3"/>
                </a:cxn>
                <a:cxn ang="0">
                  <a:pos x="T4" y="T5"/>
                </a:cxn>
                <a:cxn ang="0">
                  <a:pos x="T6" y="T7"/>
                </a:cxn>
                <a:cxn ang="0">
                  <a:pos x="T8" y="T9"/>
                </a:cxn>
              </a:cxnLst>
              <a:rect l="0" t="0" r="r" b="b"/>
              <a:pathLst>
                <a:path w="47" h="156">
                  <a:moveTo>
                    <a:pt x="0" y="156"/>
                  </a:moveTo>
                  <a:cubicBezTo>
                    <a:pt x="30" y="156"/>
                    <a:pt x="30" y="156"/>
                    <a:pt x="30" y="156"/>
                  </a:cubicBezTo>
                  <a:cubicBezTo>
                    <a:pt x="30" y="92"/>
                    <a:pt x="46" y="6"/>
                    <a:pt x="47" y="5"/>
                  </a:cubicBezTo>
                  <a:cubicBezTo>
                    <a:pt x="9" y="0"/>
                    <a:pt x="9" y="0"/>
                    <a:pt x="9" y="0"/>
                  </a:cubicBezTo>
                  <a:cubicBezTo>
                    <a:pt x="9" y="2"/>
                    <a:pt x="0" y="90"/>
                    <a:pt x="0" y="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0" name="Freeform 1336"/>
            <p:cNvSpPr>
              <a:spLocks/>
            </p:cNvSpPr>
            <p:nvPr/>
          </p:nvSpPr>
          <p:spPr bwMode="auto">
            <a:xfrm>
              <a:off x="7570789" y="1938338"/>
              <a:ext cx="82550" cy="330200"/>
            </a:xfrm>
            <a:custGeom>
              <a:avLst/>
              <a:gdLst>
                <a:gd name="T0" fmla="*/ 0 w 52"/>
                <a:gd name="T1" fmla="*/ 0 h 208"/>
                <a:gd name="T2" fmla="*/ 11 w 52"/>
                <a:gd name="T3" fmla="*/ 208 h 208"/>
                <a:gd name="T4" fmla="*/ 52 w 52"/>
                <a:gd name="T5" fmla="*/ 208 h 208"/>
                <a:gd name="T6" fmla="*/ 52 w 52"/>
                <a:gd name="T7" fmla="*/ 0 h 208"/>
                <a:gd name="T8" fmla="*/ 0 w 52"/>
                <a:gd name="T9" fmla="*/ 0 h 208"/>
              </a:gdLst>
              <a:ahLst/>
              <a:cxnLst>
                <a:cxn ang="0">
                  <a:pos x="T0" y="T1"/>
                </a:cxn>
                <a:cxn ang="0">
                  <a:pos x="T2" y="T3"/>
                </a:cxn>
                <a:cxn ang="0">
                  <a:pos x="T4" y="T5"/>
                </a:cxn>
                <a:cxn ang="0">
                  <a:pos x="T6" y="T7"/>
                </a:cxn>
                <a:cxn ang="0">
                  <a:pos x="T8" y="T9"/>
                </a:cxn>
              </a:cxnLst>
              <a:rect l="0" t="0" r="r" b="b"/>
              <a:pathLst>
                <a:path w="52" h="208">
                  <a:moveTo>
                    <a:pt x="0" y="0"/>
                  </a:moveTo>
                  <a:lnTo>
                    <a:pt x="11" y="208"/>
                  </a:lnTo>
                  <a:lnTo>
                    <a:pt x="52" y="208"/>
                  </a:lnTo>
                  <a:lnTo>
                    <a:pt x="5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Freeform 1337"/>
            <p:cNvSpPr>
              <a:spLocks/>
            </p:cNvSpPr>
            <p:nvPr/>
          </p:nvSpPr>
          <p:spPr bwMode="auto">
            <a:xfrm>
              <a:off x="7489827" y="1719263"/>
              <a:ext cx="163513" cy="203200"/>
            </a:xfrm>
            <a:custGeom>
              <a:avLst/>
              <a:gdLst>
                <a:gd name="T0" fmla="*/ 54 w 75"/>
                <a:gd name="T1" fmla="*/ 0 h 94"/>
                <a:gd name="T2" fmla="*/ 69 w 75"/>
                <a:gd name="T3" fmla="*/ 3 h 94"/>
                <a:gd name="T4" fmla="*/ 75 w 75"/>
                <a:gd name="T5" fmla="*/ 8 h 94"/>
                <a:gd name="T6" fmla="*/ 75 w 75"/>
                <a:gd name="T7" fmla="*/ 94 h 94"/>
                <a:gd name="T8" fmla="*/ 0 w 75"/>
                <a:gd name="T9" fmla="*/ 94 h 94"/>
                <a:gd name="T10" fmla="*/ 0 w 75"/>
                <a:gd name="T11" fmla="*/ 8 h 94"/>
                <a:gd name="T12" fmla="*/ 6 w 75"/>
                <a:gd name="T13" fmla="*/ 3 h 94"/>
                <a:gd name="T14" fmla="*/ 21 w 75"/>
                <a:gd name="T15" fmla="*/ 0 h 94"/>
                <a:gd name="T16" fmla="*/ 38 w 75"/>
                <a:gd name="T17" fmla="*/ 16 h 94"/>
                <a:gd name="T18" fmla="*/ 54 w 75"/>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54" y="0"/>
                  </a:moveTo>
                  <a:cubicBezTo>
                    <a:pt x="69" y="3"/>
                    <a:pt x="69" y="3"/>
                    <a:pt x="69" y="3"/>
                  </a:cubicBezTo>
                  <a:cubicBezTo>
                    <a:pt x="72" y="3"/>
                    <a:pt x="75" y="5"/>
                    <a:pt x="75" y="8"/>
                  </a:cubicBezTo>
                  <a:cubicBezTo>
                    <a:pt x="75" y="94"/>
                    <a:pt x="75" y="94"/>
                    <a:pt x="75" y="94"/>
                  </a:cubicBezTo>
                  <a:cubicBezTo>
                    <a:pt x="0" y="94"/>
                    <a:pt x="0" y="94"/>
                    <a:pt x="0" y="94"/>
                  </a:cubicBezTo>
                  <a:cubicBezTo>
                    <a:pt x="0" y="8"/>
                    <a:pt x="0" y="8"/>
                    <a:pt x="0" y="8"/>
                  </a:cubicBezTo>
                  <a:cubicBezTo>
                    <a:pt x="0" y="5"/>
                    <a:pt x="3" y="3"/>
                    <a:pt x="6" y="3"/>
                  </a:cubicBezTo>
                  <a:cubicBezTo>
                    <a:pt x="21" y="0"/>
                    <a:pt x="21" y="0"/>
                    <a:pt x="21" y="0"/>
                  </a:cubicBezTo>
                  <a:cubicBezTo>
                    <a:pt x="38" y="16"/>
                    <a:pt x="38" y="16"/>
                    <a:pt x="38" y="16"/>
                  </a:cubicBez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2" name="Rectangle 1338"/>
            <p:cNvSpPr>
              <a:spLocks noChangeArrowheads="1"/>
            </p:cNvSpPr>
            <p:nvPr/>
          </p:nvSpPr>
          <p:spPr bwMode="auto">
            <a:xfrm>
              <a:off x="7489827" y="1922463"/>
              <a:ext cx="163513" cy="114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3" name="Rectangle 1339"/>
            <p:cNvSpPr>
              <a:spLocks noChangeArrowheads="1"/>
            </p:cNvSpPr>
            <p:nvPr/>
          </p:nvSpPr>
          <p:spPr bwMode="auto">
            <a:xfrm>
              <a:off x="7559677" y="1931988"/>
              <a:ext cx="23813" cy="22225"/>
            </a:xfrm>
            <a:prstGeom prst="rect">
              <a:avLst/>
            </a:prstGeom>
            <a:solidFill>
              <a:srgbClr val="EDA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4" name="Rectangle 1340"/>
            <p:cNvSpPr>
              <a:spLocks noChangeArrowheads="1"/>
            </p:cNvSpPr>
            <p:nvPr/>
          </p:nvSpPr>
          <p:spPr bwMode="auto">
            <a:xfrm>
              <a:off x="7593014" y="1936751"/>
              <a:ext cx="25400"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5" name="Rectangle 1341"/>
            <p:cNvSpPr>
              <a:spLocks noChangeArrowheads="1"/>
            </p:cNvSpPr>
            <p:nvPr/>
          </p:nvSpPr>
          <p:spPr bwMode="auto">
            <a:xfrm>
              <a:off x="7627939" y="1936751"/>
              <a:ext cx="19050"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6" name="Rectangle 1342"/>
            <p:cNvSpPr>
              <a:spLocks noChangeArrowheads="1"/>
            </p:cNvSpPr>
            <p:nvPr/>
          </p:nvSpPr>
          <p:spPr bwMode="auto">
            <a:xfrm>
              <a:off x="7499352" y="1936751"/>
              <a:ext cx="17463"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7" name="Rectangle 1343"/>
            <p:cNvSpPr>
              <a:spLocks noChangeArrowheads="1"/>
            </p:cNvSpPr>
            <p:nvPr/>
          </p:nvSpPr>
          <p:spPr bwMode="auto">
            <a:xfrm>
              <a:off x="7523164" y="1936751"/>
              <a:ext cx="28575"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8" name="Freeform 1344"/>
            <p:cNvSpPr>
              <a:spLocks/>
            </p:cNvSpPr>
            <p:nvPr/>
          </p:nvSpPr>
          <p:spPr bwMode="auto">
            <a:xfrm>
              <a:off x="7559677" y="1589088"/>
              <a:ext cx="69850" cy="58738"/>
            </a:xfrm>
            <a:custGeom>
              <a:avLst/>
              <a:gdLst>
                <a:gd name="T0" fmla="*/ 0 w 32"/>
                <a:gd name="T1" fmla="*/ 2 h 27"/>
                <a:gd name="T2" fmla="*/ 32 w 32"/>
                <a:gd name="T3" fmla="*/ 27 h 27"/>
                <a:gd name="T4" fmla="*/ 0 w 32"/>
                <a:gd name="T5" fmla="*/ 2 h 27"/>
              </a:gdLst>
              <a:ahLst/>
              <a:cxnLst>
                <a:cxn ang="0">
                  <a:pos x="T0" y="T1"/>
                </a:cxn>
                <a:cxn ang="0">
                  <a:pos x="T2" y="T3"/>
                </a:cxn>
                <a:cxn ang="0">
                  <a:pos x="T4" y="T5"/>
                </a:cxn>
              </a:cxnLst>
              <a:rect l="0" t="0" r="r" b="b"/>
              <a:pathLst>
                <a:path w="32" h="27">
                  <a:moveTo>
                    <a:pt x="0" y="2"/>
                  </a:moveTo>
                  <a:cubicBezTo>
                    <a:pt x="0" y="2"/>
                    <a:pt x="8" y="22"/>
                    <a:pt x="32" y="27"/>
                  </a:cubicBezTo>
                  <a:cubicBezTo>
                    <a:pt x="32" y="27"/>
                    <a:pt x="27" y="0"/>
                    <a:pt x="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9" name="Freeform 1345"/>
            <p:cNvSpPr>
              <a:spLocks/>
            </p:cNvSpPr>
            <p:nvPr/>
          </p:nvSpPr>
          <p:spPr bwMode="auto">
            <a:xfrm>
              <a:off x="7496177" y="1593851"/>
              <a:ext cx="63500" cy="65088"/>
            </a:xfrm>
            <a:custGeom>
              <a:avLst/>
              <a:gdLst>
                <a:gd name="T0" fmla="*/ 29 w 29"/>
                <a:gd name="T1" fmla="*/ 0 h 30"/>
                <a:gd name="T2" fmla="*/ 5 w 29"/>
                <a:gd name="T3" fmla="*/ 30 h 30"/>
                <a:gd name="T4" fmla="*/ 29 w 29"/>
                <a:gd name="T5" fmla="*/ 0 h 30"/>
              </a:gdLst>
              <a:ahLst/>
              <a:cxnLst>
                <a:cxn ang="0">
                  <a:pos x="T0" y="T1"/>
                </a:cxn>
                <a:cxn ang="0">
                  <a:pos x="T2" y="T3"/>
                </a:cxn>
                <a:cxn ang="0">
                  <a:pos x="T4" y="T5"/>
                </a:cxn>
              </a:cxnLst>
              <a:rect l="0" t="0" r="r" b="b"/>
              <a:pathLst>
                <a:path w="29" h="30">
                  <a:moveTo>
                    <a:pt x="29" y="0"/>
                  </a:moveTo>
                  <a:cubicBezTo>
                    <a:pt x="29" y="0"/>
                    <a:pt x="16" y="29"/>
                    <a:pt x="5" y="30"/>
                  </a:cubicBezTo>
                  <a:cubicBezTo>
                    <a:pt x="5" y="30"/>
                    <a:pt x="0" y="8"/>
                    <a:pt x="2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0" name="Freeform 1346"/>
            <p:cNvSpPr>
              <a:spLocks/>
            </p:cNvSpPr>
            <p:nvPr/>
          </p:nvSpPr>
          <p:spPr bwMode="auto">
            <a:xfrm>
              <a:off x="7616827" y="1720851"/>
              <a:ext cx="147638" cy="150813"/>
            </a:xfrm>
            <a:custGeom>
              <a:avLst/>
              <a:gdLst>
                <a:gd name="T0" fmla="*/ 42 w 68"/>
                <a:gd name="T1" fmla="*/ 44 h 69"/>
                <a:gd name="T2" fmla="*/ 5 w 68"/>
                <a:gd name="T3" fmla="*/ 18 h 69"/>
                <a:gd name="T4" fmla="*/ 3 w 68"/>
                <a:gd name="T5" fmla="*/ 6 h 69"/>
                <a:gd name="T6" fmla="*/ 15 w 68"/>
                <a:gd name="T7" fmla="*/ 3 h 69"/>
                <a:gd name="T8" fmla="*/ 64 w 68"/>
                <a:gd name="T9" fmla="*/ 37 h 69"/>
                <a:gd name="T10" fmla="*/ 67 w 68"/>
                <a:gd name="T11" fmla="*/ 45 h 69"/>
                <a:gd name="T12" fmla="*/ 63 w 68"/>
                <a:gd name="T13" fmla="*/ 52 h 69"/>
                <a:gd name="T14" fmla="*/ 35 w 68"/>
                <a:gd name="T15" fmla="*/ 69 h 69"/>
                <a:gd name="T16" fmla="*/ 23 w 68"/>
                <a:gd name="T17" fmla="*/ 55 h 69"/>
                <a:gd name="T18" fmla="*/ 42 w 68"/>
                <a:gd name="T19"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42" y="44"/>
                  </a:moveTo>
                  <a:cubicBezTo>
                    <a:pt x="29" y="35"/>
                    <a:pt x="5" y="18"/>
                    <a:pt x="5" y="18"/>
                  </a:cubicBezTo>
                  <a:cubicBezTo>
                    <a:pt x="1" y="15"/>
                    <a:pt x="0" y="10"/>
                    <a:pt x="3" y="6"/>
                  </a:cubicBezTo>
                  <a:cubicBezTo>
                    <a:pt x="5" y="1"/>
                    <a:pt x="11" y="0"/>
                    <a:pt x="15" y="3"/>
                  </a:cubicBezTo>
                  <a:cubicBezTo>
                    <a:pt x="64" y="37"/>
                    <a:pt x="64" y="37"/>
                    <a:pt x="64" y="37"/>
                  </a:cubicBezTo>
                  <a:cubicBezTo>
                    <a:pt x="66" y="39"/>
                    <a:pt x="68" y="41"/>
                    <a:pt x="67" y="45"/>
                  </a:cubicBezTo>
                  <a:cubicBezTo>
                    <a:pt x="67" y="48"/>
                    <a:pt x="66" y="50"/>
                    <a:pt x="63" y="52"/>
                  </a:cubicBezTo>
                  <a:cubicBezTo>
                    <a:pt x="35" y="69"/>
                    <a:pt x="35" y="69"/>
                    <a:pt x="35" y="69"/>
                  </a:cubicBezTo>
                  <a:cubicBezTo>
                    <a:pt x="23" y="55"/>
                    <a:pt x="23" y="55"/>
                    <a:pt x="23" y="55"/>
                  </a:cubicBezTo>
                  <a:cubicBezTo>
                    <a:pt x="29" y="52"/>
                    <a:pt x="36" y="47"/>
                    <a:pt x="42"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1" name="Freeform 1347"/>
            <p:cNvSpPr>
              <a:spLocks/>
            </p:cNvSpPr>
            <p:nvPr/>
          </p:nvSpPr>
          <p:spPr bwMode="auto">
            <a:xfrm>
              <a:off x="7631114" y="1839913"/>
              <a:ext cx="61913" cy="55563"/>
            </a:xfrm>
            <a:custGeom>
              <a:avLst/>
              <a:gdLst>
                <a:gd name="T0" fmla="*/ 3 w 28"/>
                <a:gd name="T1" fmla="*/ 19 h 25"/>
                <a:gd name="T2" fmla="*/ 6 w 28"/>
                <a:gd name="T3" fmla="*/ 7 h 25"/>
                <a:gd name="T4" fmla="*/ 16 w 28"/>
                <a:gd name="T5" fmla="*/ 0 h 25"/>
                <a:gd name="T6" fmla="*/ 28 w 28"/>
                <a:gd name="T7" fmla="*/ 14 h 25"/>
                <a:gd name="T8" fmla="*/ 15 w 28"/>
                <a:gd name="T9" fmla="*/ 22 h 25"/>
                <a:gd name="T10" fmla="*/ 3 w 28"/>
                <a:gd name="T11" fmla="*/ 19 h 25"/>
              </a:gdLst>
              <a:ahLst/>
              <a:cxnLst>
                <a:cxn ang="0">
                  <a:pos x="T0" y="T1"/>
                </a:cxn>
                <a:cxn ang="0">
                  <a:pos x="T2" y="T3"/>
                </a:cxn>
                <a:cxn ang="0">
                  <a:pos x="T4" y="T5"/>
                </a:cxn>
                <a:cxn ang="0">
                  <a:pos x="T6" y="T7"/>
                </a:cxn>
                <a:cxn ang="0">
                  <a:pos x="T8" y="T9"/>
                </a:cxn>
                <a:cxn ang="0">
                  <a:pos x="T10" y="T11"/>
                </a:cxn>
              </a:cxnLst>
              <a:rect l="0" t="0" r="r" b="b"/>
              <a:pathLst>
                <a:path w="28" h="25">
                  <a:moveTo>
                    <a:pt x="3" y="19"/>
                  </a:moveTo>
                  <a:cubicBezTo>
                    <a:pt x="0" y="15"/>
                    <a:pt x="1" y="9"/>
                    <a:pt x="6" y="7"/>
                  </a:cubicBezTo>
                  <a:cubicBezTo>
                    <a:pt x="6" y="7"/>
                    <a:pt x="10" y="4"/>
                    <a:pt x="16" y="0"/>
                  </a:cubicBezTo>
                  <a:cubicBezTo>
                    <a:pt x="28" y="14"/>
                    <a:pt x="28" y="14"/>
                    <a:pt x="28" y="14"/>
                  </a:cubicBezTo>
                  <a:cubicBezTo>
                    <a:pt x="15" y="22"/>
                    <a:pt x="15" y="22"/>
                    <a:pt x="15" y="22"/>
                  </a:cubicBezTo>
                  <a:cubicBezTo>
                    <a:pt x="11" y="25"/>
                    <a:pt x="5" y="23"/>
                    <a:pt x="3" y="19"/>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2" name="Freeform 1348"/>
            <p:cNvSpPr>
              <a:spLocks/>
            </p:cNvSpPr>
            <p:nvPr/>
          </p:nvSpPr>
          <p:spPr bwMode="auto">
            <a:xfrm>
              <a:off x="7512052" y="1798638"/>
              <a:ext cx="39688" cy="39688"/>
            </a:xfrm>
            <a:custGeom>
              <a:avLst/>
              <a:gdLst>
                <a:gd name="T0" fmla="*/ 1 w 25"/>
                <a:gd name="T1" fmla="*/ 20 h 25"/>
                <a:gd name="T2" fmla="*/ 1 w 25"/>
                <a:gd name="T3" fmla="*/ 20 h 25"/>
                <a:gd name="T4" fmla="*/ 12 w 25"/>
                <a:gd name="T5" fmla="*/ 25 h 25"/>
                <a:gd name="T6" fmla="*/ 25 w 25"/>
                <a:gd name="T7" fmla="*/ 20 h 25"/>
                <a:gd name="T8" fmla="*/ 25 w 25"/>
                <a:gd name="T9" fmla="*/ 0 h 25"/>
                <a:gd name="T10" fmla="*/ 0 w 25"/>
                <a:gd name="T11" fmla="*/ 0 h 25"/>
                <a:gd name="T12" fmla="*/ 0 w 25"/>
                <a:gd name="T13" fmla="*/ 20 h 25"/>
                <a:gd name="T14" fmla="*/ 1 w 25"/>
                <a:gd name="T15" fmla="*/ 20 h 25"/>
                <a:gd name="T16" fmla="*/ 1 w 25"/>
                <a:gd name="T17" fmla="*/ 20 h 25"/>
                <a:gd name="T18" fmla="*/ 1 w 25"/>
                <a:gd name="T19" fmla="*/ 20 h 25"/>
                <a:gd name="T20" fmla="*/ 1 w 25"/>
                <a:gd name="T21" fmla="*/ 0 h 25"/>
                <a:gd name="T22" fmla="*/ 25 w 25"/>
                <a:gd name="T23" fmla="*/ 0 h 25"/>
                <a:gd name="T24" fmla="*/ 25 w 25"/>
                <a:gd name="T25" fmla="*/ 18 h 25"/>
                <a:gd name="T26" fmla="*/ 12 w 25"/>
                <a:gd name="T27" fmla="*/ 24 h 25"/>
                <a:gd name="T28" fmla="*/ 1 w 25"/>
                <a:gd name="T29" fmla="*/ 18 h 25"/>
                <a:gd name="T30" fmla="*/ 1 w 25"/>
                <a:gd name="T31" fmla="*/ 20 h 25"/>
                <a:gd name="T32" fmla="*/ 1 w 25"/>
                <a:gd name="T33" fmla="*/ 20 h 25"/>
                <a:gd name="T34" fmla="*/ 1 w 25"/>
                <a:gd name="T3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 y="20"/>
                  </a:moveTo>
                  <a:lnTo>
                    <a:pt x="1" y="20"/>
                  </a:lnTo>
                  <a:lnTo>
                    <a:pt x="12" y="25"/>
                  </a:lnTo>
                  <a:lnTo>
                    <a:pt x="25" y="20"/>
                  </a:lnTo>
                  <a:lnTo>
                    <a:pt x="25" y="0"/>
                  </a:lnTo>
                  <a:lnTo>
                    <a:pt x="0" y="0"/>
                  </a:lnTo>
                  <a:lnTo>
                    <a:pt x="0" y="20"/>
                  </a:lnTo>
                  <a:lnTo>
                    <a:pt x="1" y="20"/>
                  </a:lnTo>
                  <a:lnTo>
                    <a:pt x="1" y="20"/>
                  </a:lnTo>
                  <a:lnTo>
                    <a:pt x="1" y="20"/>
                  </a:lnTo>
                  <a:lnTo>
                    <a:pt x="1" y="0"/>
                  </a:lnTo>
                  <a:lnTo>
                    <a:pt x="25" y="0"/>
                  </a:lnTo>
                  <a:lnTo>
                    <a:pt x="25" y="18"/>
                  </a:lnTo>
                  <a:lnTo>
                    <a:pt x="12" y="24"/>
                  </a:lnTo>
                  <a:lnTo>
                    <a:pt x="1" y="18"/>
                  </a:lnTo>
                  <a:lnTo>
                    <a:pt x="1" y="20"/>
                  </a:lnTo>
                  <a:lnTo>
                    <a:pt x="1" y="20"/>
                  </a:lnTo>
                  <a:lnTo>
                    <a:pt x="1"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1349"/>
            <p:cNvSpPr>
              <a:spLocks noChangeArrowheads="1"/>
            </p:cNvSpPr>
            <p:nvPr/>
          </p:nvSpPr>
          <p:spPr bwMode="auto">
            <a:xfrm>
              <a:off x="7570789" y="1795463"/>
              <a:ext cx="4763" cy="317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1350"/>
            <p:cNvSpPr>
              <a:spLocks noChangeArrowheads="1"/>
            </p:cNvSpPr>
            <p:nvPr/>
          </p:nvSpPr>
          <p:spPr bwMode="auto">
            <a:xfrm>
              <a:off x="7570789" y="1820863"/>
              <a:ext cx="4763"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Oval 1351"/>
            <p:cNvSpPr>
              <a:spLocks noChangeArrowheads="1"/>
            </p:cNvSpPr>
            <p:nvPr/>
          </p:nvSpPr>
          <p:spPr bwMode="auto">
            <a:xfrm>
              <a:off x="7570789" y="1849438"/>
              <a:ext cx="4763"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6" name="Oval 1352"/>
            <p:cNvSpPr>
              <a:spLocks noChangeArrowheads="1"/>
            </p:cNvSpPr>
            <p:nvPr/>
          </p:nvSpPr>
          <p:spPr bwMode="auto">
            <a:xfrm>
              <a:off x="7570789" y="1874838"/>
              <a:ext cx="4763" cy="63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7" name="Oval 1353"/>
            <p:cNvSpPr>
              <a:spLocks noChangeArrowheads="1"/>
            </p:cNvSpPr>
            <p:nvPr/>
          </p:nvSpPr>
          <p:spPr bwMode="auto">
            <a:xfrm>
              <a:off x="7570789" y="1903413"/>
              <a:ext cx="4763"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8" name="Freeform 1354"/>
            <p:cNvSpPr>
              <a:spLocks/>
            </p:cNvSpPr>
            <p:nvPr/>
          </p:nvSpPr>
          <p:spPr bwMode="auto">
            <a:xfrm>
              <a:off x="7551739" y="1755776"/>
              <a:ext cx="42863" cy="157163"/>
            </a:xfrm>
            <a:custGeom>
              <a:avLst/>
              <a:gdLst>
                <a:gd name="T0" fmla="*/ 10 w 20"/>
                <a:gd name="T1" fmla="*/ 72 h 72"/>
                <a:gd name="T2" fmla="*/ 20 w 20"/>
                <a:gd name="T3" fmla="*/ 61 h 72"/>
                <a:gd name="T4" fmla="*/ 12 w 20"/>
                <a:gd name="T5" fmla="*/ 12 h 72"/>
                <a:gd name="T6" fmla="*/ 18 w 20"/>
                <a:gd name="T7" fmla="*/ 5 h 72"/>
                <a:gd name="T8" fmla="*/ 9 w 20"/>
                <a:gd name="T9" fmla="*/ 0 h 72"/>
                <a:gd name="T10" fmla="*/ 10 w 20"/>
                <a:gd name="T11" fmla="*/ 0 h 72"/>
                <a:gd name="T12" fmla="*/ 1 w 20"/>
                <a:gd name="T13" fmla="*/ 5 h 72"/>
                <a:gd name="T14" fmla="*/ 7 w 20"/>
                <a:gd name="T15" fmla="*/ 12 h 72"/>
                <a:gd name="T16" fmla="*/ 0 w 20"/>
                <a:gd name="T17" fmla="*/ 61 h 72"/>
                <a:gd name="T18" fmla="*/ 10 w 20"/>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72">
                  <a:moveTo>
                    <a:pt x="10" y="72"/>
                  </a:moveTo>
                  <a:cubicBezTo>
                    <a:pt x="20" y="61"/>
                    <a:pt x="20" y="61"/>
                    <a:pt x="20" y="61"/>
                  </a:cubicBezTo>
                  <a:cubicBezTo>
                    <a:pt x="20" y="33"/>
                    <a:pt x="12" y="12"/>
                    <a:pt x="12" y="12"/>
                  </a:cubicBezTo>
                  <a:cubicBezTo>
                    <a:pt x="18" y="5"/>
                    <a:pt x="18" y="5"/>
                    <a:pt x="18" y="5"/>
                  </a:cubicBezTo>
                  <a:cubicBezTo>
                    <a:pt x="9" y="0"/>
                    <a:pt x="9" y="0"/>
                    <a:pt x="9" y="0"/>
                  </a:cubicBezTo>
                  <a:cubicBezTo>
                    <a:pt x="10" y="0"/>
                    <a:pt x="10" y="0"/>
                    <a:pt x="10" y="0"/>
                  </a:cubicBezTo>
                  <a:cubicBezTo>
                    <a:pt x="1" y="5"/>
                    <a:pt x="1" y="5"/>
                    <a:pt x="1" y="5"/>
                  </a:cubicBezTo>
                  <a:cubicBezTo>
                    <a:pt x="7" y="12"/>
                    <a:pt x="7" y="12"/>
                    <a:pt x="7" y="12"/>
                  </a:cubicBezTo>
                  <a:cubicBezTo>
                    <a:pt x="7" y="12"/>
                    <a:pt x="0" y="33"/>
                    <a:pt x="0" y="61"/>
                  </a:cubicBezTo>
                  <a:cubicBezTo>
                    <a:pt x="10" y="72"/>
                    <a:pt x="10" y="72"/>
                    <a:pt x="10" y="72"/>
                  </a:cubicBezTo>
                  <a:close/>
                </a:path>
              </a:pathLst>
            </a:custGeom>
            <a:solidFill>
              <a:srgbClr val="8DC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9" name="Freeform 1355"/>
            <p:cNvSpPr>
              <a:spLocks/>
            </p:cNvSpPr>
            <p:nvPr/>
          </p:nvSpPr>
          <p:spPr bwMode="auto">
            <a:xfrm>
              <a:off x="7575552" y="1731963"/>
              <a:ext cx="42863" cy="42863"/>
            </a:xfrm>
            <a:custGeom>
              <a:avLst/>
              <a:gdLst>
                <a:gd name="T0" fmla="*/ 0 w 27"/>
                <a:gd name="T1" fmla="*/ 16 h 27"/>
                <a:gd name="T2" fmla="*/ 15 w 27"/>
                <a:gd name="T3" fmla="*/ 27 h 27"/>
                <a:gd name="T4" fmla="*/ 27 w 27"/>
                <a:gd name="T5" fmla="*/ 0 h 27"/>
                <a:gd name="T6" fmla="*/ 15 w 27"/>
                <a:gd name="T7" fmla="*/ 23 h 27"/>
                <a:gd name="T8" fmla="*/ 0 w 27"/>
                <a:gd name="T9" fmla="*/ 16 h 27"/>
              </a:gdLst>
              <a:ahLst/>
              <a:cxnLst>
                <a:cxn ang="0">
                  <a:pos x="T0" y="T1"/>
                </a:cxn>
                <a:cxn ang="0">
                  <a:pos x="T2" y="T3"/>
                </a:cxn>
                <a:cxn ang="0">
                  <a:pos x="T4" y="T5"/>
                </a:cxn>
                <a:cxn ang="0">
                  <a:pos x="T6" y="T7"/>
                </a:cxn>
                <a:cxn ang="0">
                  <a:pos x="T8" y="T9"/>
                </a:cxn>
              </a:cxnLst>
              <a:rect l="0" t="0" r="r" b="b"/>
              <a:pathLst>
                <a:path w="27" h="27">
                  <a:moveTo>
                    <a:pt x="0" y="16"/>
                  </a:moveTo>
                  <a:lnTo>
                    <a:pt x="15" y="27"/>
                  </a:lnTo>
                  <a:lnTo>
                    <a:pt x="27" y="0"/>
                  </a:lnTo>
                  <a:lnTo>
                    <a:pt x="15" y="23"/>
                  </a:lnTo>
                  <a:lnTo>
                    <a:pt x="0"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0" name="Freeform 1356"/>
            <p:cNvSpPr>
              <a:spLocks/>
            </p:cNvSpPr>
            <p:nvPr/>
          </p:nvSpPr>
          <p:spPr bwMode="auto">
            <a:xfrm>
              <a:off x="7524752" y="1731963"/>
              <a:ext cx="44450" cy="42863"/>
            </a:xfrm>
            <a:custGeom>
              <a:avLst/>
              <a:gdLst>
                <a:gd name="T0" fmla="*/ 28 w 28"/>
                <a:gd name="T1" fmla="*/ 16 h 27"/>
                <a:gd name="T2" fmla="*/ 13 w 28"/>
                <a:gd name="T3" fmla="*/ 27 h 27"/>
                <a:gd name="T4" fmla="*/ 0 w 28"/>
                <a:gd name="T5" fmla="*/ 0 h 27"/>
                <a:gd name="T6" fmla="*/ 14 w 28"/>
                <a:gd name="T7" fmla="*/ 23 h 27"/>
                <a:gd name="T8" fmla="*/ 28 w 28"/>
                <a:gd name="T9" fmla="*/ 16 h 27"/>
              </a:gdLst>
              <a:ahLst/>
              <a:cxnLst>
                <a:cxn ang="0">
                  <a:pos x="T0" y="T1"/>
                </a:cxn>
                <a:cxn ang="0">
                  <a:pos x="T2" y="T3"/>
                </a:cxn>
                <a:cxn ang="0">
                  <a:pos x="T4" y="T5"/>
                </a:cxn>
                <a:cxn ang="0">
                  <a:pos x="T6" y="T7"/>
                </a:cxn>
                <a:cxn ang="0">
                  <a:pos x="T8" y="T9"/>
                </a:cxn>
              </a:cxnLst>
              <a:rect l="0" t="0" r="r" b="b"/>
              <a:pathLst>
                <a:path w="28" h="27">
                  <a:moveTo>
                    <a:pt x="28" y="16"/>
                  </a:moveTo>
                  <a:lnTo>
                    <a:pt x="13" y="27"/>
                  </a:lnTo>
                  <a:lnTo>
                    <a:pt x="0" y="0"/>
                  </a:lnTo>
                  <a:lnTo>
                    <a:pt x="14" y="23"/>
                  </a:lnTo>
                  <a:lnTo>
                    <a:pt x="28"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1" name="Freeform 1357"/>
            <p:cNvSpPr>
              <a:spLocks/>
            </p:cNvSpPr>
            <p:nvPr/>
          </p:nvSpPr>
          <p:spPr bwMode="auto">
            <a:xfrm>
              <a:off x="7518402" y="1778001"/>
              <a:ext cx="9525" cy="20638"/>
            </a:xfrm>
            <a:custGeom>
              <a:avLst/>
              <a:gdLst>
                <a:gd name="T0" fmla="*/ 0 w 4"/>
                <a:gd name="T1" fmla="*/ 10 h 10"/>
                <a:gd name="T2" fmla="*/ 0 w 4"/>
                <a:gd name="T3" fmla="*/ 2 h 10"/>
                <a:gd name="T4" fmla="*/ 2 w 4"/>
                <a:gd name="T5" fmla="*/ 0 h 10"/>
                <a:gd name="T6" fmla="*/ 4 w 4"/>
                <a:gd name="T7" fmla="*/ 2 h 10"/>
                <a:gd name="T8" fmla="*/ 4 w 4"/>
                <a:gd name="T9" fmla="*/ 10 h 10"/>
                <a:gd name="T10" fmla="*/ 0 w 4"/>
                <a:gd name="T11" fmla="*/ 10 h 10"/>
              </a:gdLst>
              <a:ahLst/>
              <a:cxnLst>
                <a:cxn ang="0">
                  <a:pos x="T0" y="T1"/>
                </a:cxn>
                <a:cxn ang="0">
                  <a:pos x="T2" y="T3"/>
                </a:cxn>
                <a:cxn ang="0">
                  <a:pos x="T4" y="T5"/>
                </a:cxn>
                <a:cxn ang="0">
                  <a:pos x="T6" y="T7"/>
                </a:cxn>
                <a:cxn ang="0">
                  <a:pos x="T8" y="T9"/>
                </a:cxn>
                <a:cxn ang="0">
                  <a:pos x="T10" y="T11"/>
                </a:cxn>
              </a:cxnLst>
              <a:rect l="0" t="0" r="r" b="b"/>
              <a:pathLst>
                <a:path w="4" h="10">
                  <a:moveTo>
                    <a:pt x="0" y="10"/>
                  </a:moveTo>
                  <a:cubicBezTo>
                    <a:pt x="0" y="2"/>
                    <a:pt x="0" y="2"/>
                    <a:pt x="0" y="2"/>
                  </a:cubicBezTo>
                  <a:cubicBezTo>
                    <a:pt x="0" y="1"/>
                    <a:pt x="1" y="0"/>
                    <a:pt x="2" y="0"/>
                  </a:cubicBezTo>
                  <a:cubicBezTo>
                    <a:pt x="3" y="0"/>
                    <a:pt x="4" y="1"/>
                    <a:pt x="4" y="2"/>
                  </a:cubicBezTo>
                  <a:cubicBezTo>
                    <a:pt x="4" y="10"/>
                    <a:pt x="4" y="10"/>
                    <a:pt x="4" y="10"/>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2" name="Freeform 1358"/>
            <p:cNvSpPr>
              <a:spLocks/>
            </p:cNvSpPr>
            <p:nvPr/>
          </p:nvSpPr>
          <p:spPr bwMode="auto">
            <a:xfrm>
              <a:off x="7570789" y="3627438"/>
              <a:ext cx="182563" cy="112713"/>
            </a:xfrm>
            <a:custGeom>
              <a:avLst/>
              <a:gdLst>
                <a:gd name="T0" fmla="*/ 59 w 84"/>
                <a:gd name="T1" fmla="*/ 29 h 52"/>
                <a:gd name="T2" fmla="*/ 16 w 84"/>
                <a:gd name="T3" fmla="*/ 2 h 52"/>
                <a:gd name="T4" fmla="*/ 9 w 84"/>
                <a:gd name="T5" fmla="*/ 1 h 52"/>
                <a:gd name="T6" fmla="*/ 3 w 84"/>
                <a:gd name="T7" fmla="*/ 5 h 52"/>
                <a:gd name="T8" fmla="*/ 6 w 84"/>
                <a:gd name="T9" fmla="*/ 18 h 52"/>
                <a:gd name="T10" fmla="*/ 59 w 84"/>
                <a:gd name="T11" fmla="*/ 50 h 52"/>
                <a:gd name="T12" fmla="*/ 66 w 84"/>
                <a:gd name="T13" fmla="*/ 51 h 52"/>
                <a:gd name="T14" fmla="*/ 72 w 84"/>
                <a:gd name="T15" fmla="*/ 46 h 52"/>
                <a:gd name="T16" fmla="*/ 84 w 84"/>
                <a:gd name="T17" fmla="*/ 18 h 52"/>
                <a:gd name="T18" fmla="*/ 67 w 84"/>
                <a:gd name="T19" fmla="*/ 9 h 52"/>
                <a:gd name="T20" fmla="*/ 59 w 84"/>
                <a:gd name="T21"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2">
                  <a:moveTo>
                    <a:pt x="59" y="29"/>
                  </a:moveTo>
                  <a:cubicBezTo>
                    <a:pt x="47" y="21"/>
                    <a:pt x="16" y="2"/>
                    <a:pt x="16" y="2"/>
                  </a:cubicBezTo>
                  <a:cubicBezTo>
                    <a:pt x="14" y="1"/>
                    <a:pt x="12" y="0"/>
                    <a:pt x="9" y="1"/>
                  </a:cubicBezTo>
                  <a:cubicBezTo>
                    <a:pt x="7" y="1"/>
                    <a:pt x="5" y="2"/>
                    <a:pt x="3" y="5"/>
                  </a:cubicBezTo>
                  <a:cubicBezTo>
                    <a:pt x="0" y="9"/>
                    <a:pt x="2" y="15"/>
                    <a:pt x="6" y="18"/>
                  </a:cubicBezTo>
                  <a:cubicBezTo>
                    <a:pt x="59" y="50"/>
                    <a:pt x="59" y="50"/>
                    <a:pt x="59" y="50"/>
                  </a:cubicBezTo>
                  <a:cubicBezTo>
                    <a:pt x="61" y="52"/>
                    <a:pt x="64" y="52"/>
                    <a:pt x="66" y="51"/>
                  </a:cubicBezTo>
                  <a:cubicBezTo>
                    <a:pt x="69" y="51"/>
                    <a:pt x="71" y="49"/>
                    <a:pt x="72" y="46"/>
                  </a:cubicBezTo>
                  <a:cubicBezTo>
                    <a:pt x="84" y="18"/>
                    <a:pt x="84" y="18"/>
                    <a:pt x="84" y="18"/>
                  </a:cubicBezTo>
                  <a:cubicBezTo>
                    <a:pt x="67" y="9"/>
                    <a:pt x="67" y="9"/>
                    <a:pt x="67" y="9"/>
                  </a:cubicBezTo>
                  <a:cubicBezTo>
                    <a:pt x="65" y="16"/>
                    <a:pt x="61" y="23"/>
                    <a:pt x="59"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3" name="Freeform 1359"/>
            <p:cNvSpPr>
              <a:spLocks/>
            </p:cNvSpPr>
            <p:nvPr/>
          </p:nvSpPr>
          <p:spPr bwMode="auto">
            <a:xfrm>
              <a:off x="7716839" y="3603626"/>
              <a:ext cx="53975" cy="63500"/>
            </a:xfrm>
            <a:custGeom>
              <a:avLst/>
              <a:gdLst>
                <a:gd name="T0" fmla="*/ 18 w 25"/>
                <a:gd name="T1" fmla="*/ 1 h 29"/>
                <a:gd name="T2" fmla="*/ 13 w 25"/>
                <a:gd name="T3" fmla="*/ 1 h 29"/>
                <a:gd name="T4" fmla="*/ 6 w 25"/>
                <a:gd name="T5" fmla="*/ 6 h 29"/>
                <a:gd name="T6" fmla="*/ 0 w 25"/>
                <a:gd name="T7" fmla="*/ 20 h 29"/>
                <a:gd name="T8" fmla="*/ 17 w 25"/>
                <a:gd name="T9" fmla="*/ 29 h 29"/>
                <a:gd name="T10" fmla="*/ 23 w 25"/>
                <a:gd name="T11" fmla="*/ 13 h 29"/>
                <a:gd name="T12" fmla="*/ 18 w 25"/>
                <a:gd name="T13" fmla="*/ 1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8" y="1"/>
                  </a:moveTo>
                  <a:cubicBezTo>
                    <a:pt x="17" y="0"/>
                    <a:pt x="15" y="0"/>
                    <a:pt x="13" y="1"/>
                  </a:cubicBezTo>
                  <a:cubicBezTo>
                    <a:pt x="10" y="1"/>
                    <a:pt x="8" y="3"/>
                    <a:pt x="6" y="6"/>
                  </a:cubicBezTo>
                  <a:cubicBezTo>
                    <a:pt x="6" y="6"/>
                    <a:pt x="4" y="12"/>
                    <a:pt x="0" y="20"/>
                  </a:cubicBezTo>
                  <a:cubicBezTo>
                    <a:pt x="17" y="29"/>
                    <a:pt x="17" y="29"/>
                    <a:pt x="17" y="29"/>
                  </a:cubicBezTo>
                  <a:cubicBezTo>
                    <a:pt x="23" y="13"/>
                    <a:pt x="23" y="13"/>
                    <a:pt x="23" y="13"/>
                  </a:cubicBezTo>
                  <a:cubicBezTo>
                    <a:pt x="25" y="9"/>
                    <a:pt x="23" y="3"/>
                    <a:pt x="18" y="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4" name="Oval 1360"/>
            <p:cNvSpPr>
              <a:spLocks noChangeArrowheads="1"/>
            </p:cNvSpPr>
            <p:nvPr/>
          </p:nvSpPr>
          <p:spPr bwMode="auto">
            <a:xfrm>
              <a:off x="7466014" y="3492501"/>
              <a:ext cx="122238" cy="122238"/>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5" name="Freeform 1361"/>
            <p:cNvSpPr>
              <a:spLocks/>
            </p:cNvSpPr>
            <p:nvPr/>
          </p:nvSpPr>
          <p:spPr bwMode="auto">
            <a:xfrm>
              <a:off x="7523164" y="3840163"/>
              <a:ext cx="101600" cy="347663"/>
            </a:xfrm>
            <a:custGeom>
              <a:avLst/>
              <a:gdLst>
                <a:gd name="T0" fmla="*/ 47 w 47"/>
                <a:gd name="T1" fmla="*/ 160 h 160"/>
                <a:gd name="T2" fmla="*/ 16 w 47"/>
                <a:gd name="T3" fmla="*/ 160 h 160"/>
                <a:gd name="T4" fmla="*/ 0 w 47"/>
                <a:gd name="T5" fmla="*/ 6 h 160"/>
                <a:gd name="T6" fmla="*/ 38 w 47"/>
                <a:gd name="T7" fmla="*/ 0 h 160"/>
                <a:gd name="T8" fmla="*/ 47 w 47"/>
                <a:gd name="T9" fmla="*/ 160 h 160"/>
              </a:gdLst>
              <a:ahLst/>
              <a:cxnLst>
                <a:cxn ang="0">
                  <a:pos x="T0" y="T1"/>
                </a:cxn>
                <a:cxn ang="0">
                  <a:pos x="T2" y="T3"/>
                </a:cxn>
                <a:cxn ang="0">
                  <a:pos x="T4" y="T5"/>
                </a:cxn>
                <a:cxn ang="0">
                  <a:pos x="T6" y="T7"/>
                </a:cxn>
                <a:cxn ang="0">
                  <a:pos x="T8" y="T9"/>
                </a:cxn>
              </a:cxnLst>
              <a:rect l="0" t="0" r="r" b="b"/>
              <a:pathLst>
                <a:path w="47" h="160">
                  <a:moveTo>
                    <a:pt x="47" y="160"/>
                  </a:moveTo>
                  <a:cubicBezTo>
                    <a:pt x="16" y="160"/>
                    <a:pt x="16" y="160"/>
                    <a:pt x="16" y="160"/>
                  </a:cubicBezTo>
                  <a:cubicBezTo>
                    <a:pt x="16" y="95"/>
                    <a:pt x="0" y="6"/>
                    <a:pt x="0" y="6"/>
                  </a:cubicBezTo>
                  <a:cubicBezTo>
                    <a:pt x="38" y="0"/>
                    <a:pt x="38" y="0"/>
                    <a:pt x="38" y="0"/>
                  </a:cubicBezTo>
                  <a:cubicBezTo>
                    <a:pt x="39" y="2"/>
                    <a:pt x="47" y="92"/>
                    <a:pt x="47" y="1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6" name="Freeform 1362"/>
            <p:cNvSpPr>
              <a:spLocks/>
            </p:cNvSpPr>
            <p:nvPr/>
          </p:nvSpPr>
          <p:spPr bwMode="auto">
            <a:xfrm>
              <a:off x="7440614" y="3846513"/>
              <a:ext cx="84138" cy="339725"/>
            </a:xfrm>
            <a:custGeom>
              <a:avLst/>
              <a:gdLst>
                <a:gd name="T0" fmla="*/ 53 w 53"/>
                <a:gd name="T1" fmla="*/ 0 h 214"/>
                <a:gd name="T2" fmla="*/ 42 w 53"/>
                <a:gd name="T3" fmla="*/ 214 h 214"/>
                <a:gd name="T4" fmla="*/ 0 w 53"/>
                <a:gd name="T5" fmla="*/ 214 h 214"/>
                <a:gd name="T6" fmla="*/ 0 w 53"/>
                <a:gd name="T7" fmla="*/ 0 h 214"/>
                <a:gd name="T8" fmla="*/ 53 w 53"/>
                <a:gd name="T9" fmla="*/ 0 h 214"/>
              </a:gdLst>
              <a:ahLst/>
              <a:cxnLst>
                <a:cxn ang="0">
                  <a:pos x="T0" y="T1"/>
                </a:cxn>
                <a:cxn ang="0">
                  <a:pos x="T2" y="T3"/>
                </a:cxn>
                <a:cxn ang="0">
                  <a:pos x="T4" y="T5"/>
                </a:cxn>
                <a:cxn ang="0">
                  <a:pos x="T6" y="T7"/>
                </a:cxn>
                <a:cxn ang="0">
                  <a:pos x="T8" y="T9"/>
                </a:cxn>
              </a:cxnLst>
              <a:rect l="0" t="0" r="r" b="b"/>
              <a:pathLst>
                <a:path w="53" h="214">
                  <a:moveTo>
                    <a:pt x="53" y="0"/>
                  </a:moveTo>
                  <a:lnTo>
                    <a:pt x="42" y="214"/>
                  </a:lnTo>
                  <a:lnTo>
                    <a:pt x="0" y="214"/>
                  </a:lnTo>
                  <a:lnTo>
                    <a:pt x="0" y="0"/>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7" name="Freeform 1363"/>
            <p:cNvSpPr>
              <a:spLocks/>
            </p:cNvSpPr>
            <p:nvPr/>
          </p:nvSpPr>
          <p:spPr bwMode="auto">
            <a:xfrm>
              <a:off x="7486652" y="3622676"/>
              <a:ext cx="73025" cy="46038"/>
            </a:xfrm>
            <a:custGeom>
              <a:avLst/>
              <a:gdLst>
                <a:gd name="T0" fmla="*/ 0 w 34"/>
                <a:gd name="T1" fmla="*/ 0 h 21"/>
                <a:gd name="T2" fmla="*/ 18 w 34"/>
                <a:gd name="T3" fmla="*/ 7 h 21"/>
                <a:gd name="T4" fmla="*/ 34 w 34"/>
                <a:gd name="T5" fmla="*/ 1 h 21"/>
                <a:gd name="T6" fmla="*/ 34 w 34"/>
                <a:gd name="T7" fmla="*/ 7 h 21"/>
                <a:gd name="T8" fmla="*/ 17 w 34"/>
                <a:gd name="T9" fmla="*/ 21 h 21"/>
                <a:gd name="T10" fmla="*/ 0 w 34"/>
                <a:gd name="T11" fmla="*/ 8 h 21"/>
                <a:gd name="T12" fmla="*/ 0 w 3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0" y="0"/>
                  </a:moveTo>
                  <a:cubicBezTo>
                    <a:pt x="5" y="4"/>
                    <a:pt x="11" y="7"/>
                    <a:pt x="18" y="7"/>
                  </a:cubicBezTo>
                  <a:cubicBezTo>
                    <a:pt x="24" y="7"/>
                    <a:pt x="30" y="5"/>
                    <a:pt x="34" y="1"/>
                  </a:cubicBezTo>
                  <a:cubicBezTo>
                    <a:pt x="34" y="7"/>
                    <a:pt x="34" y="7"/>
                    <a:pt x="34" y="7"/>
                  </a:cubicBezTo>
                  <a:cubicBezTo>
                    <a:pt x="17" y="21"/>
                    <a:pt x="17" y="21"/>
                    <a:pt x="17" y="21"/>
                  </a:cubicBezTo>
                  <a:cubicBezTo>
                    <a:pt x="0" y="8"/>
                    <a:pt x="0" y="8"/>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8" name="Freeform 1364"/>
            <p:cNvSpPr>
              <a:spLocks/>
            </p:cNvSpPr>
            <p:nvPr/>
          </p:nvSpPr>
          <p:spPr bwMode="auto">
            <a:xfrm>
              <a:off x="7440614" y="3622676"/>
              <a:ext cx="166688" cy="322263"/>
            </a:xfrm>
            <a:custGeom>
              <a:avLst/>
              <a:gdLst>
                <a:gd name="T0" fmla="*/ 22 w 77"/>
                <a:gd name="T1" fmla="*/ 0 h 148"/>
                <a:gd name="T2" fmla="*/ 6 w 77"/>
                <a:gd name="T3" fmla="*/ 2 h 148"/>
                <a:gd name="T4" fmla="*/ 0 w 77"/>
                <a:gd name="T5" fmla="*/ 8 h 148"/>
                <a:gd name="T6" fmla="*/ 0 w 77"/>
                <a:gd name="T7" fmla="*/ 148 h 148"/>
                <a:gd name="T8" fmla="*/ 77 w 77"/>
                <a:gd name="T9" fmla="*/ 148 h 148"/>
                <a:gd name="T10" fmla="*/ 77 w 77"/>
                <a:gd name="T11" fmla="*/ 8 h 148"/>
                <a:gd name="T12" fmla="*/ 71 w 77"/>
                <a:gd name="T13" fmla="*/ 2 h 148"/>
                <a:gd name="T14" fmla="*/ 56 w 77"/>
                <a:gd name="T15" fmla="*/ 0 h 148"/>
                <a:gd name="T16" fmla="*/ 38 w 77"/>
                <a:gd name="T17" fmla="*/ 16 h 148"/>
                <a:gd name="T18" fmla="*/ 22 w 77"/>
                <a:gd name="T1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48">
                  <a:moveTo>
                    <a:pt x="22" y="0"/>
                  </a:moveTo>
                  <a:cubicBezTo>
                    <a:pt x="6" y="2"/>
                    <a:pt x="6" y="2"/>
                    <a:pt x="6" y="2"/>
                  </a:cubicBezTo>
                  <a:cubicBezTo>
                    <a:pt x="3" y="2"/>
                    <a:pt x="0" y="5"/>
                    <a:pt x="0" y="8"/>
                  </a:cubicBezTo>
                  <a:cubicBezTo>
                    <a:pt x="0" y="148"/>
                    <a:pt x="0" y="148"/>
                    <a:pt x="0" y="148"/>
                  </a:cubicBezTo>
                  <a:cubicBezTo>
                    <a:pt x="77" y="148"/>
                    <a:pt x="77" y="148"/>
                    <a:pt x="77" y="148"/>
                  </a:cubicBezTo>
                  <a:cubicBezTo>
                    <a:pt x="77" y="8"/>
                    <a:pt x="77" y="8"/>
                    <a:pt x="77" y="8"/>
                  </a:cubicBezTo>
                  <a:cubicBezTo>
                    <a:pt x="77" y="5"/>
                    <a:pt x="75" y="2"/>
                    <a:pt x="71" y="2"/>
                  </a:cubicBezTo>
                  <a:cubicBezTo>
                    <a:pt x="56" y="0"/>
                    <a:pt x="56" y="0"/>
                    <a:pt x="56" y="0"/>
                  </a:cubicBezTo>
                  <a:cubicBezTo>
                    <a:pt x="38" y="16"/>
                    <a:pt x="38" y="16"/>
                    <a:pt x="38" y="16"/>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9" name="Rectangle 1365"/>
            <p:cNvSpPr>
              <a:spLocks noChangeArrowheads="1"/>
            </p:cNvSpPr>
            <p:nvPr/>
          </p:nvSpPr>
          <p:spPr bwMode="auto">
            <a:xfrm>
              <a:off x="7513639" y="3840163"/>
              <a:ext cx="22225" cy="23813"/>
            </a:xfrm>
            <a:prstGeom prst="rect">
              <a:avLst/>
            </a:prstGeom>
            <a:solidFill>
              <a:srgbClr val="EDA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0" name="Rectangle 1366"/>
            <p:cNvSpPr>
              <a:spLocks noChangeArrowheads="1"/>
            </p:cNvSpPr>
            <p:nvPr/>
          </p:nvSpPr>
          <p:spPr bwMode="auto">
            <a:xfrm>
              <a:off x="7475539" y="3844926"/>
              <a:ext cx="28575"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1" name="Rectangle 1367"/>
            <p:cNvSpPr>
              <a:spLocks noChangeArrowheads="1"/>
            </p:cNvSpPr>
            <p:nvPr/>
          </p:nvSpPr>
          <p:spPr bwMode="auto">
            <a:xfrm>
              <a:off x="7448552" y="3844926"/>
              <a:ext cx="17463"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2" name="Rectangle 1368"/>
            <p:cNvSpPr>
              <a:spLocks noChangeArrowheads="1"/>
            </p:cNvSpPr>
            <p:nvPr/>
          </p:nvSpPr>
          <p:spPr bwMode="auto">
            <a:xfrm>
              <a:off x="7581902" y="3844926"/>
              <a:ext cx="17463"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3" name="Rectangle 1369"/>
            <p:cNvSpPr>
              <a:spLocks noChangeArrowheads="1"/>
            </p:cNvSpPr>
            <p:nvPr/>
          </p:nvSpPr>
          <p:spPr bwMode="auto">
            <a:xfrm>
              <a:off x="7545389" y="3844926"/>
              <a:ext cx="30163" cy="12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4" name="Freeform 1370"/>
            <p:cNvSpPr>
              <a:spLocks/>
            </p:cNvSpPr>
            <p:nvPr/>
          </p:nvSpPr>
          <p:spPr bwMode="auto">
            <a:xfrm>
              <a:off x="7464427" y="3489326"/>
              <a:ext cx="73025" cy="60325"/>
            </a:xfrm>
            <a:custGeom>
              <a:avLst/>
              <a:gdLst>
                <a:gd name="T0" fmla="*/ 34 w 34"/>
                <a:gd name="T1" fmla="*/ 2 h 28"/>
                <a:gd name="T2" fmla="*/ 0 w 34"/>
                <a:gd name="T3" fmla="*/ 28 h 28"/>
                <a:gd name="T4" fmla="*/ 34 w 34"/>
                <a:gd name="T5" fmla="*/ 2 h 28"/>
              </a:gdLst>
              <a:ahLst/>
              <a:cxnLst>
                <a:cxn ang="0">
                  <a:pos x="T0" y="T1"/>
                </a:cxn>
                <a:cxn ang="0">
                  <a:pos x="T2" y="T3"/>
                </a:cxn>
                <a:cxn ang="0">
                  <a:pos x="T4" y="T5"/>
                </a:cxn>
              </a:cxnLst>
              <a:rect l="0" t="0" r="r" b="b"/>
              <a:pathLst>
                <a:path w="34" h="28">
                  <a:moveTo>
                    <a:pt x="34" y="2"/>
                  </a:moveTo>
                  <a:cubicBezTo>
                    <a:pt x="34" y="2"/>
                    <a:pt x="25" y="22"/>
                    <a:pt x="0" y="28"/>
                  </a:cubicBezTo>
                  <a:cubicBezTo>
                    <a:pt x="0" y="28"/>
                    <a:pt x="5" y="0"/>
                    <a:pt x="34"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5" name="Freeform 1371"/>
            <p:cNvSpPr>
              <a:spLocks/>
            </p:cNvSpPr>
            <p:nvPr/>
          </p:nvSpPr>
          <p:spPr bwMode="auto">
            <a:xfrm>
              <a:off x="7537452" y="3492501"/>
              <a:ext cx="63500" cy="68263"/>
            </a:xfrm>
            <a:custGeom>
              <a:avLst/>
              <a:gdLst>
                <a:gd name="T0" fmla="*/ 0 w 29"/>
                <a:gd name="T1" fmla="*/ 0 h 31"/>
                <a:gd name="T2" fmla="*/ 24 w 29"/>
                <a:gd name="T3" fmla="*/ 31 h 31"/>
                <a:gd name="T4" fmla="*/ 0 w 29"/>
                <a:gd name="T5" fmla="*/ 0 h 31"/>
              </a:gdLst>
              <a:ahLst/>
              <a:cxnLst>
                <a:cxn ang="0">
                  <a:pos x="T0" y="T1"/>
                </a:cxn>
                <a:cxn ang="0">
                  <a:pos x="T2" y="T3"/>
                </a:cxn>
                <a:cxn ang="0">
                  <a:pos x="T4" y="T5"/>
                </a:cxn>
              </a:cxnLst>
              <a:rect l="0" t="0" r="r" b="b"/>
              <a:pathLst>
                <a:path w="29" h="31">
                  <a:moveTo>
                    <a:pt x="0" y="0"/>
                  </a:moveTo>
                  <a:cubicBezTo>
                    <a:pt x="0" y="0"/>
                    <a:pt x="12" y="30"/>
                    <a:pt x="24" y="31"/>
                  </a:cubicBezTo>
                  <a:cubicBezTo>
                    <a:pt x="24" y="31"/>
                    <a:pt x="29"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6" name="Freeform 1372"/>
            <p:cNvSpPr>
              <a:spLocks/>
            </p:cNvSpPr>
            <p:nvPr/>
          </p:nvSpPr>
          <p:spPr bwMode="auto">
            <a:xfrm>
              <a:off x="7327902" y="3625851"/>
              <a:ext cx="150813" cy="153988"/>
            </a:xfrm>
            <a:custGeom>
              <a:avLst/>
              <a:gdLst>
                <a:gd name="T0" fmla="*/ 27 w 70"/>
                <a:gd name="T1" fmla="*/ 44 h 71"/>
                <a:gd name="T2" fmla="*/ 65 w 70"/>
                <a:gd name="T3" fmla="*/ 18 h 71"/>
                <a:gd name="T4" fmla="*/ 67 w 70"/>
                <a:gd name="T5" fmla="*/ 5 h 71"/>
                <a:gd name="T6" fmla="*/ 54 w 70"/>
                <a:gd name="T7" fmla="*/ 3 h 71"/>
                <a:gd name="T8" fmla="*/ 4 w 70"/>
                <a:gd name="T9" fmla="*/ 37 h 71"/>
                <a:gd name="T10" fmla="*/ 0 w 70"/>
                <a:gd name="T11" fmla="*/ 45 h 71"/>
                <a:gd name="T12" fmla="*/ 5 w 70"/>
                <a:gd name="T13" fmla="*/ 53 h 71"/>
                <a:gd name="T14" fmla="*/ 34 w 70"/>
                <a:gd name="T15" fmla="*/ 71 h 71"/>
                <a:gd name="T16" fmla="*/ 46 w 70"/>
                <a:gd name="T17" fmla="*/ 56 h 71"/>
                <a:gd name="T18" fmla="*/ 27 w 70"/>
                <a:gd name="T19"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1">
                  <a:moveTo>
                    <a:pt x="27" y="44"/>
                  </a:moveTo>
                  <a:cubicBezTo>
                    <a:pt x="40" y="35"/>
                    <a:pt x="65" y="18"/>
                    <a:pt x="65" y="18"/>
                  </a:cubicBezTo>
                  <a:cubicBezTo>
                    <a:pt x="69" y="15"/>
                    <a:pt x="70" y="9"/>
                    <a:pt x="67" y="5"/>
                  </a:cubicBezTo>
                  <a:cubicBezTo>
                    <a:pt x="64" y="1"/>
                    <a:pt x="58" y="0"/>
                    <a:pt x="54" y="3"/>
                  </a:cubicBezTo>
                  <a:cubicBezTo>
                    <a:pt x="4" y="37"/>
                    <a:pt x="4" y="37"/>
                    <a:pt x="4" y="37"/>
                  </a:cubicBezTo>
                  <a:cubicBezTo>
                    <a:pt x="2" y="39"/>
                    <a:pt x="0" y="42"/>
                    <a:pt x="0" y="45"/>
                  </a:cubicBezTo>
                  <a:cubicBezTo>
                    <a:pt x="0" y="48"/>
                    <a:pt x="2" y="51"/>
                    <a:pt x="5" y="53"/>
                  </a:cubicBezTo>
                  <a:cubicBezTo>
                    <a:pt x="34" y="71"/>
                    <a:pt x="34" y="71"/>
                    <a:pt x="34" y="71"/>
                  </a:cubicBezTo>
                  <a:cubicBezTo>
                    <a:pt x="46" y="56"/>
                    <a:pt x="46" y="56"/>
                    <a:pt x="46" y="56"/>
                  </a:cubicBezTo>
                  <a:cubicBezTo>
                    <a:pt x="40" y="53"/>
                    <a:pt x="32" y="48"/>
                    <a:pt x="2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7" name="Freeform 1373"/>
            <p:cNvSpPr>
              <a:spLocks/>
            </p:cNvSpPr>
            <p:nvPr/>
          </p:nvSpPr>
          <p:spPr bwMode="auto">
            <a:xfrm>
              <a:off x="7400927" y="3746501"/>
              <a:ext cx="60325" cy="55563"/>
            </a:xfrm>
            <a:custGeom>
              <a:avLst/>
              <a:gdLst>
                <a:gd name="T0" fmla="*/ 26 w 28"/>
                <a:gd name="T1" fmla="*/ 20 h 25"/>
                <a:gd name="T2" fmla="*/ 23 w 28"/>
                <a:gd name="T3" fmla="*/ 7 h 25"/>
                <a:gd name="T4" fmla="*/ 12 w 28"/>
                <a:gd name="T5" fmla="*/ 0 h 25"/>
                <a:gd name="T6" fmla="*/ 0 w 28"/>
                <a:gd name="T7" fmla="*/ 15 h 25"/>
                <a:gd name="T8" fmla="*/ 13 w 28"/>
                <a:gd name="T9" fmla="*/ 23 h 25"/>
                <a:gd name="T10" fmla="*/ 26 w 28"/>
                <a:gd name="T11" fmla="*/ 20 h 25"/>
              </a:gdLst>
              <a:ahLst/>
              <a:cxnLst>
                <a:cxn ang="0">
                  <a:pos x="T0" y="T1"/>
                </a:cxn>
                <a:cxn ang="0">
                  <a:pos x="T2" y="T3"/>
                </a:cxn>
                <a:cxn ang="0">
                  <a:pos x="T4" y="T5"/>
                </a:cxn>
                <a:cxn ang="0">
                  <a:pos x="T6" y="T7"/>
                </a:cxn>
                <a:cxn ang="0">
                  <a:pos x="T8" y="T9"/>
                </a:cxn>
                <a:cxn ang="0">
                  <a:pos x="T10" y="T11"/>
                </a:cxn>
              </a:cxnLst>
              <a:rect l="0" t="0" r="r" b="b"/>
              <a:pathLst>
                <a:path w="28" h="25">
                  <a:moveTo>
                    <a:pt x="26" y="20"/>
                  </a:moveTo>
                  <a:cubicBezTo>
                    <a:pt x="28" y="15"/>
                    <a:pt x="27" y="10"/>
                    <a:pt x="23" y="7"/>
                  </a:cubicBezTo>
                  <a:cubicBezTo>
                    <a:pt x="23" y="7"/>
                    <a:pt x="18" y="4"/>
                    <a:pt x="12" y="0"/>
                  </a:cubicBezTo>
                  <a:cubicBezTo>
                    <a:pt x="0" y="15"/>
                    <a:pt x="0" y="15"/>
                    <a:pt x="0" y="15"/>
                  </a:cubicBezTo>
                  <a:cubicBezTo>
                    <a:pt x="13" y="23"/>
                    <a:pt x="13" y="23"/>
                    <a:pt x="13" y="23"/>
                  </a:cubicBezTo>
                  <a:cubicBezTo>
                    <a:pt x="17" y="25"/>
                    <a:pt x="23" y="24"/>
                    <a:pt x="26" y="20"/>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8" name="Freeform 1374"/>
            <p:cNvSpPr>
              <a:spLocks/>
            </p:cNvSpPr>
            <p:nvPr/>
          </p:nvSpPr>
          <p:spPr bwMode="auto">
            <a:xfrm>
              <a:off x="7475539" y="3633788"/>
              <a:ext cx="42863" cy="46038"/>
            </a:xfrm>
            <a:custGeom>
              <a:avLst/>
              <a:gdLst>
                <a:gd name="T0" fmla="*/ 27 w 27"/>
                <a:gd name="T1" fmla="*/ 17 h 29"/>
                <a:gd name="T2" fmla="*/ 12 w 27"/>
                <a:gd name="T3" fmla="*/ 29 h 29"/>
                <a:gd name="T4" fmla="*/ 0 w 27"/>
                <a:gd name="T5" fmla="*/ 0 h 29"/>
                <a:gd name="T6" fmla="*/ 13 w 27"/>
                <a:gd name="T7" fmla="*/ 25 h 29"/>
                <a:gd name="T8" fmla="*/ 27 w 27"/>
                <a:gd name="T9" fmla="*/ 17 h 29"/>
              </a:gdLst>
              <a:ahLst/>
              <a:cxnLst>
                <a:cxn ang="0">
                  <a:pos x="T0" y="T1"/>
                </a:cxn>
                <a:cxn ang="0">
                  <a:pos x="T2" y="T3"/>
                </a:cxn>
                <a:cxn ang="0">
                  <a:pos x="T4" y="T5"/>
                </a:cxn>
                <a:cxn ang="0">
                  <a:pos x="T6" y="T7"/>
                </a:cxn>
                <a:cxn ang="0">
                  <a:pos x="T8" y="T9"/>
                </a:cxn>
              </a:cxnLst>
              <a:rect l="0" t="0" r="r" b="b"/>
              <a:pathLst>
                <a:path w="27" h="29">
                  <a:moveTo>
                    <a:pt x="27" y="17"/>
                  </a:moveTo>
                  <a:lnTo>
                    <a:pt x="12" y="29"/>
                  </a:lnTo>
                  <a:lnTo>
                    <a:pt x="0" y="0"/>
                  </a:lnTo>
                  <a:lnTo>
                    <a:pt x="13" y="25"/>
                  </a:lnTo>
                  <a:lnTo>
                    <a:pt x="27"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9" name="Freeform 1375"/>
            <p:cNvSpPr>
              <a:spLocks/>
            </p:cNvSpPr>
            <p:nvPr/>
          </p:nvSpPr>
          <p:spPr bwMode="auto">
            <a:xfrm>
              <a:off x="7527927" y="3633788"/>
              <a:ext cx="44450" cy="46038"/>
            </a:xfrm>
            <a:custGeom>
              <a:avLst/>
              <a:gdLst>
                <a:gd name="T0" fmla="*/ 0 w 28"/>
                <a:gd name="T1" fmla="*/ 17 h 29"/>
                <a:gd name="T2" fmla="*/ 15 w 28"/>
                <a:gd name="T3" fmla="*/ 29 h 29"/>
                <a:gd name="T4" fmla="*/ 28 w 28"/>
                <a:gd name="T5" fmla="*/ 0 h 29"/>
                <a:gd name="T6" fmla="*/ 15 w 28"/>
                <a:gd name="T7" fmla="*/ 25 h 29"/>
                <a:gd name="T8" fmla="*/ 0 w 28"/>
                <a:gd name="T9" fmla="*/ 17 h 29"/>
              </a:gdLst>
              <a:ahLst/>
              <a:cxnLst>
                <a:cxn ang="0">
                  <a:pos x="T0" y="T1"/>
                </a:cxn>
                <a:cxn ang="0">
                  <a:pos x="T2" y="T3"/>
                </a:cxn>
                <a:cxn ang="0">
                  <a:pos x="T4" y="T5"/>
                </a:cxn>
                <a:cxn ang="0">
                  <a:pos x="T6" y="T7"/>
                </a:cxn>
                <a:cxn ang="0">
                  <a:pos x="T8" y="T9"/>
                </a:cxn>
              </a:cxnLst>
              <a:rect l="0" t="0" r="r" b="b"/>
              <a:pathLst>
                <a:path w="28" h="29">
                  <a:moveTo>
                    <a:pt x="0" y="17"/>
                  </a:moveTo>
                  <a:lnTo>
                    <a:pt x="15" y="29"/>
                  </a:lnTo>
                  <a:lnTo>
                    <a:pt x="28" y="0"/>
                  </a:lnTo>
                  <a:lnTo>
                    <a:pt x="15" y="25"/>
                  </a:lnTo>
                  <a:lnTo>
                    <a:pt x="0"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0" name="Freeform 1376"/>
            <p:cNvSpPr>
              <a:spLocks/>
            </p:cNvSpPr>
            <p:nvPr/>
          </p:nvSpPr>
          <p:spPr bwMode="auto">
            <a:xfrm>
              <a:off x="7548564" y="3703638"/>
              <a:ext cx="38100" cy="47625"/>
            </a:xfrm>
            <a:custGeom>
              <a:avLst/>
              <a:gdLst>
                <a:gd name="T0" fmla="*/ 22 w 24"/>
                <a:gd name="T1" fmla="*/ 23 h 30"/>
                <a:gd name="T2" fmla="*/ 22 w 24"/>
                <a:gd name="T3" fmla="*/ 23 h 30"/>
                <a:gd name="T4" fmla="*/ 11 w 24"/>
                <a:gd name="T5" fmla="*/ 29 h 30"/>
                <a:gd name="T6" fmla="*/ 2 w 24"/>
                <a:gd name="T7" fmla="*/ 23 h 30"/>
                <a:gd name="T8" fmla="*/ 2 w 24"/>
                <a:gd name="T9" fmla="*/ 1 h 30"/>
                <a:gd name="T10" fmla="*/ 22 w 24"/>
                <a:gd name="T11" fmla="*/ 1 h 30"/>
                <a:gd name="T12" fmla="*/ 22 w 24"/>
                <a:gd name="T13" fmla="*/ 23 h 30"/>
                <a:gd name="T14" fmla="*/ 22 w 24"/>
                <a:gd name="T15" fmla="*/ 23 h 30"/>
                <a:gd name="T16" fmla="*/ 22 w 24"/>
                <a:gd name="T17" fmla="*/ 23 h 30"/>
                <a:gd name="T18" fmla="*/ 22 w 24"/>
                <a:gd name="T19" fmla="*/ 23 h 30"/>
                <a:gd name="T20" fmla="*/ 24 w 24"/>
                <a:gd name="T21" fmla="*/ 23 h 30"/>
                <a:gd name="T22" fmla="*/ 24 w 24"/>
                <a:gd name="T23" fmla="*/ 0 h 30"/>
                <a:gd name="T24" fmla="*/ 0 w 24"/>
                <a:gd name="T25" fmla="*/ 0 h 30"/>
                <a:gd name="T26" fmla="*/ 0 w 24"/>
                <a:gd name="T27" fmla="*/ 23 h 30"/>
                <a:gd name="T28" fmla="*/ 11 w 24"/>
                <a:gd name="T29" fmla="*/ 30 h 30"/>
                <a:gd name="T30" fmla="*/ 24 w 24"/>
                <a:gd name="T31" fmla="*/ 23 h 30"/>
                <a:gd name="T32" fmla="*/ 24 w 24"/>
                <a:gd name="T33" fmla="*/ 23 h 30"/>
                <a:gd name="T34" fmla="*/ 22 w 24"/>
                <a:gd name="T35"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0">
                  <a:moveTo>
                    <a:pt x="22" y="23"/>
                  </a:moveTo>
                  <a:lnTo>
                    <a:pt x="22" y="23"/>
                  </a:lnTo>
                  <a:lnTo>
                    <a:pt x="11" y="29"/>
                  </a:lnTo>
                  <a:lnTo>
                    <a:pt x="2" y="23"/>
                  </a:lnTo>
                  <a:lnTo>
                    <a:pt x="2" y="1"/>
                  </a:lnTo>
                  <a:lnTo>
                    <a:pt x="22" y="1"/>
                  </a:lnTo>
                  <a:lnTo>
                    <a:pt x="22" y="23"/>
                  </a:lnTo>
                  <a:lnTo>
                    <a:pt x="22" y="23"/>
                  </a:lnTo>
                  <a:lnTo>
                    <a:pt x="22" y="23"/>
                  </a:lnTo>
                  <a:lnTo>
                    <a:pt x="22" y="23"/>
                  </a:lnTo>
                  <a:lnTo>
                    <a:pt x="24" y="23"/>
                  </a:lnTo>
                  <a:lnTo>
                    <a:pt x="24" y="0"/>
                  </a:lnTo>
                  <a:lnTo>
                    <a:pt x="0" y="0"/>
                  </a:lnTo>
                  <a:lnTo>
                    <a:pt x="0" y="23"/>
                  </a:lnTo>
                  <a:lnTo>
                    <a:pt x="11" y="30"/>
                  </a:lnTo>
                  <a:lnTo>
                    <a:pt x="24" y="23"/>
                  </a:lnTo>
                  <a:lnTo>
                    <a:pt x="24" y="23"/>
                  </a:lnTo>
                  <a:lnTo>
                    <a:pt x="22"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1" name="Freeform 1377"/>
            <p:cNvSpPr>
              <a:spLocks/>
            </p:cNvSpPr>
            <p:nvPr/>
          </p:nvSpPr>
          <p:spPr bwMode="auto">
            <a:xfrm>
              <a:off x="7353302" y="3749676"/>
              <a:ext cx="58738" cy="42863"/>
            </a:xfrm>
            <a:custGeom>
              <a:avLst/>
              <a:gdLst>
                <a:gd name="T0" fmla="*/ 30 w 37"/>
                <a:gd name="T1" fmla="*/ 19 h 27"/>
                <a:gd name="T2" fmla="*/ 22 w 37"/>
                <a:gd name="T3" fmla="*/ 27 h 27"/>
                <a:gd name="T4" fmla="*/ 0 w 37"/>
                <a:gd name="T5" fmla="*/ 12 h 27"/>
                <a:gd name="T6" fmla="*/ 19 w 37"/>
                <a:gd name="T7" fmla="*/ 0 h 27"/>
                <a:gd name="T8" fmla="*/ 37 w 37"/>
                <a:gd name="T9" fmla="*/ 9 h 27"/>
                <a:gd name="T10" fmla="*/ 30 w 37"/>
                <a:gd name="T11" fmla="*/ 19 h 27"/>
              </a:gdLst>
              <a:ahLst/>
              <a:cxnLst>
                <a:cxn ang="0">
                  <a:pos x="T0" y="T1"/>
                </a:cxn>
                <a:cxn ang="0">
                  <a:pos x="T2" y="T3"/>
                </a:cxn>
                <a:cxn ang="0">
                  <a:pos x="T4" y="T5"/>
                </a:cxn>
                <a:cxn ang="0">
                  <a:pos x="T6" y="T7"/>
                </a:cxn>
                <a:cxn ang="0">
                  <a:pos x="T8" y="T9"/>
                </a:cxn>
                <a:cxn ang="0">
                  <a:pos x="T10" y="T11"/>
                </a:cxn>
              </a:cxnLst>
              <a:rect l="0" t="0" r="r" b="b"/>
              <a:pathLst>
                <a:path w="37" h="27">
                  <a:moveTo>
                    <a:pt x="30" y="19"/>
                  </a:moveTo>
                  <a:lnTo>
                    <a:pt x="22" y="27"/>
                  </a:lnTo>
                  <a:lnTo>
                    <a:pt x="0" y="12"/>
                  </a:lnTo>
                  <a:lnTo>
                    <a:pt x="19" y="0"/>
                  </a:lnTo>
                  <a:lnTo>
                    <a:pt x="37" y="9"/>
                  </a:lnTo>
                  <a:lnTo>
                    <a:pt x="3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2" name="Oval 1378"/>
            <p:cNvSpPr>
              <a:spLocks noChangeArrowheads="1"/>
            </p:cNvSpPr>
            <p:nvPr/>
          </p:nvSpPr>
          <p:spPr bwMode="auto">
            <a:xfrm>
              <a:off x="7519989" y="3698876"/>
              <a:ext cx="7938"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3" name="Oval 1379"/>
            <p:cNvSpPr>
              <a:spLocks noChangeArrowheads="1"/>
            </p:cNvSpPr>
            <p:nvPr/>
          </p:nvSpPr>
          <p:spPr bwMode="auto">
            <a:xfrm>
              <a:off x="7519989" y="3727451"/>
              <a:ext cx="7938"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4" name="Oval 1380"/>
            <p:cNvSpPr>
              <a:spLocks noChangeArrowheads="1"/>
            </p:cNvSpPr>
            <p:nvPr/>
          </p:nvSpPr>
          <p:spPr bwMode="auto">
            <a:xfrm>
              <a:off x="7519989" y="3756026"/>
              <a:ext cx="7938"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5" name="Oval 1381"/>
            <p:cNvSpPr>
              <a:spLocks noChangeArrowheads="1"/>
            </p:cNvSpPr>
            <p:nvPr/>
          </p:nvSpPr>
          <p:spPr bwMode="auto">
            <a:xfrm>
              <a:off x="7519989" y="3784601"/>
              <a:ext cx="7938" cy="317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6" name="Oval 1382"/>
            <p:cNvSpPr>
              <a:spLocks noChangeArrowheads="1"/>
            </p:cNvSpPr>
            <p:nvPr/>
          </p:nvSpPr>
          <p:spPr bwMode="auto">
            <a:xfrm>
              <a:off x="7519989" y="3811588"/>
              <a:ext cx="7938" cy="476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7" name="Freeform 1383"/>
            <p:cNvSpPr>
              <a:spLocks/>
            </p:cNvSpPr>
            <p:nvPr/>
          </p:nvSpPr>
          <p:spPr bwMode="auto">
            <a:xfrm>
              <a:off x="7327902" y="3633788"/>
              <a:ext cx="49213" cy="57150"/>
            </a:xfrm>
            <a:custGeom>
              <a:avLst/>
              <a:gdLst>
                <a:gd name="T0" fmla="*/ 17 w 23"/>
                <a:gd name="T1" fmla="*/ 1 h 26"/>
                <a:gd name="T2" fmla="*/ 12 w 23"/>
                <a:gd name="T3" fmla="*/ 0 h 26"/>
                <a:gd name="T4" fmla="*/ 6 w 23"/>
                <a:gd name="T5" fmla="*/ 5 h 26"/>
                <a:gd name="T6" fmla="*/ 0 w 23"/>
                <a:gd name="T7" fmla="*/ 19 h 26"/>
                <a:gd name="T8" fmla="*/ 16 w 23"/>
                <a:gd name="T9" fmla="*/ 26 h 26"/>
                <a:gd name="T10" fmla="*/ 22 w 23"/>
                <a:gd name="T11" fmla="*/ 12 h 26"/>
                <a:gd name="T12" fmla="*/ 17 w 23"/>
                <a:gd name="T13" fmla="*/ 1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17" y="1"/>
                  </a:moveTo>
                  <a:cubicBezTo>
                    <a:pt x="15" y="0"/>
                    <a:pt x="14" y="0"/>
                    <a:pt x="12" y="0"/>
                  </a:cubicBezTo>
                  <a:cubicBezTo>
                    <a:pt x="9" y="1"/>
                    <a:pt x="7" y="2"/>
                    <a:pt x="6" y="5"/>
                  </a:cubicBezTo>
                  <a:cubicBezTo>
                    <a:pt x="6" y="5"/>
                    <a:pt x="3" y="11"/>
                    <a:pt x="0" y="19"/>
                  </a:cubicBezTo>
                  <a:cubicBezTo>
                    <a:pt x="16" y="26"/>
                    <a:pt x="16" y="26"/>
                    <a:pt x="16" y="26"/>
                  </a:cubicBezTo>
                  <a:cubicBezTo>
                    <a:pt x="22" y="12"/>
                    <a:pt x="22" y="12"/>
                    <a:pt x="22" y="12"/>
                  </a:cubicBezTo>
                  <a:cubicBezTo>
                    <a:pt x="23" y="8"/>
                    <a:pt x="21" y="3"/>
                    <a:pt x="17" y="1"/>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8" name="Freeform 1384"/>
            <p:cNvSpPr>
              <a:spLocks/>
            </p:cNvSpPr>
            <p:nvPr/>
          </p:nvSpPr>
          <p:spPr bwMode="auto">
            <a:xfrm>
              <a:off x="7051677" y="3862388"/>
              <a:ext cx="95250" cy="325438"/>
            </a:xfrm>
            <a:custGeom>
              <a:avLst/>
              <a:gdLst>
                <a:gd name="T0" fmla="*/ 0 w 44"/>
                <a:gd name="T1" fmla="*/ 150 h 150"/>
                <a:gd name="T2" fmla="*/ 29 w 44"/>
                <a:gd name="T3" fmla="*/ 150 h 150"/>
                <a:gd name="T4" fmla="*/ 44 w 44"/>
                <a:gd name="T5" fmla="*/ 5 h 150"/>
                <a:gd name="T6" fmla="*/ 8 w 44"/>
                <a:gd name="T7" fmla="*/ 0 h 150"/>
                <a:gd name="T8" fmla="*/ 0 w 44"/>
                <a:gd name="T9" fmla="*/ 150 h 150"/>
              </a:gdLst>
              <a:ahLst/>
              <a:cxnLst>
                <a:cxn ang="0">
                  <a:pos x="T0" y="T1"/>
                </a:cxn>
                <a:cxn ang="0">
                  <a:pos x="T2" y="T3"/>
                </a:cxn>
                <a:cxn ang="0">
                  <a:pos x="T4" y="T5"/>
                </a:cxn>
                <a:cxn ang="0">
                  <a:pos x="T6" y="T7"/>
                </a:cxn>
                <a:cxn ang="0">
                  <a:pos x="T8" y="T9"/>
                </a:cxn>
              </a:cxnLst>
              <a:rect l="0" t="0" r="r" b="b"/>
              <a:pathLst>
                <a:path w="44" h="150">
                  <a:moveTo>
                    <a:pt x="0" y="150"/>
                  </a:moveTo>
                  <a:cubicBezTo>
                    <a:pt x="29" y="150"/>
                    <a:pt x="29" y="150"/>
                    <a:pt x="29" y="150"/>
                  </a:cubicBezTo>
                  <a:cubicBezTo>
                    <a:pt x="29" y="89"/>
                    <a:pt x="44" y="5"/>
                    <a:pt x="44" y="5"/>
                  </a:cubicBezTo>
                  <a:cubicBezTo>
                    <a:pt x="8" y="0"/>
                    <a:pt x="8" y="0"/>
                    <a:pt x="8" y="0"/>
                  </a:cubicBezTo>
                  <a:cubicBezTo>
                    <a:pt x="8" y="2"/>
                    <a:pt x="0" y="86"/>
                    <a:pt x="0" y="1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9" name="Freeform 1385"/>
            <p:cNvSpPr>
              <a:spLocks/>
            </p:cNvSpPr>
            <p:nvPr/>
          </p:nvSpPr>
          <p:spPr bwMode="auto">
            <a:xfrm>
              <a:off x="7145339" y="3867151"/>
              <a:ext cx="77788" cy="319088"/>
            </a:xfrm>
            <a:custGeom>
              <a:avLst/>
              <a:gdLst>
                <a:gd name="T0" fmla="*/ 0 w 49"/>
                <a:gd name="T1" fmla="*/ 0 h 201"/>
                <a:gd name="T2" fmla="*/ 9 w 49"/>
                <a:gd name="T3" fmla="*/ 201 h 201"/>
                <a:gd name="T4" fmla="*/ 49 w 49"/>
                <a:gd name="T5" fmla="*/ 201 h 201"/>
                <a:gd name="T6" fmla="*/ 49 w 49"/>
                <a:gd name="T7" fmla="*/ 0 h 201"/>
                <a:gd name="T8" fmla="*/ 0 w 49"/>
                <a:gd name="T9" fmla="*/ 0 h 201"/>
              </a:gdLst>
              <a:ahLst/>
              <a:cxnLst>
                <a:cxn ang="0">
                  <a:pos x="T0" y="T1"/>
                </a:cxn>
                <a:cxn ang="0">
                  <a:pos x="T2" y="T3"/>
                </a:cxn>
                <a:cxn ang="0">
                  <a:pos x="T4" y="T5"/>
                </a:cxn>
                <a:cxn ang="0">
                  <a:pos x="T6" y="T7"/>
                </a:cxn>
                <a:cxn ang="0">
                  <a:pos x="T8" y="T9"/>
                </a:cxn>
              </a:cxnLst>
              <a:rect l="0" t="0" r="r" b="b"/>
              <a:pathLst>
                <a:path w="49" h="201">
                  <a:moveTo>
                    <a:pt x="0" y="0"/>
                  </a:moveTo>
                  <a:lnTo>
                    <a:pt x="9" y="201"/>
                  </a:lnTo>
                  <a:lnTo>
                    <a:pt x="49" y="201"/>
                  </a:lnTo>
                  <a:lnTo>
                    <a:pt x="4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0" name="Freeform 1386"/>
            <p:cNvSpPr>
              <a:spLocks/>
            </p:cNvSpPr>
            <p:nvPr/>
          </p:nvSpPr>
          <p:spPr bwMode="auto">
            <a:xfrm>
              <a:off x="7069139" y="3656013"/>
              <a:ext cx="155575" cy="303213"/>
            </a:xfrm>
            <a:custGeom>
              <a:avLst/>
              <a:gdLst>
                <a:gd name="T0" fmla="*/ 20 w 72"/>
                <a:gd name="T1" fmla="*/ 0 h 140"/>
                <a:gd name="T2" fmla="*/ 5 w 72"/>
                <a:gd name="T3" fmla="*/ 4 h 140"/>
                <a:gd name="T4" fmla="*/ 0 w 72"/>
                <a:gd name="T5" fmla="*/ 9 h 140"/>
                <a:gd name="T6" fmla="*/ 0 w 72"/>
                <a:gd name="T7" fmla="*/ 140 h 140"/>
                <a:gd name="T8" fmla="*/ 72 w 72"/>
                <a:gd name="T9" fmla="*/ 140 h 140"/>
                <a:gd name="T10" fmla="*/ 72 w 72"/>
                <a:gd name="T11" fmla="*/ 6 h 140"/>
                <a:gd name="T12" fmla="*/ 67 w 72"/>
                <a:gd name="T13" fmla="*/ 0 h 140"/>
                <a:gd name="T14" fmla="*/ 52 w 72"/>
                <a:gd name="T15" fmla="*/ 0 h 140"/>
                <a:gd name="T16" fmla="*/ 36 w 72"/>
                <a:gd name="T17" fmla="*/ 14 h 140"/>
                <a:gd name="T18" fmla="*/ 20 w 72"/>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40">
                  <a:moveTo>
                    <a:pt x="20" y="0"/>
                  </a:moveTo>
                  <a:cubicBezTo>
                    <a:pt x="5" y="4"/>
                    <a:pt x="5" y="4"/>
                    <a:pt x="5" y="4"/>
                  </a:cubicBezTo>
                  <a:cubicBezTo>
                    <a:pt x="2" y="4"/>
                    <a:pt x="0" y="6"/>
                    <a:pt x="0" y="9"/>
                  </a:cubicBezTo>
                  <a:cubicBezTo>
                    <a:pt x="0" y="140"/>
                    <a:pt x="0" y="140"/>
                    <a:pt x="0" y="140"/>
                  </a:cubicBezTo>
                  <a:cubicBezTo>
                    <a:pt x="72" y="140"/>
                    <a:pt x="72" y="140"/>
                    <a:pt x="72" y="140"/>
                  </a:cubicBezTo>
                  <a:cubicBezTo>
                    <a:pt x="72" y="6"/>
                    <a:pt x="72" y="6"/>
                    <a:pt x="72" y="6"/>
                  </a:cubicBezTo>
                  <a:cubicBezTo>
                    <a:pt x="72" y="3"/>
                    <a:pt x="70" y="0"/>
                    <a:pt x="67" y="0"/>
                  </a:cubicBezTo>
                  <a:cubicBezTo>
                    <a:pt x="52" y="0"/>
                    <a:pt x="52" y="0"/>
                    <a:pt x="52" y="0"/>
                  </a:cubicBezTo>
                  <a:cubicBezTo>
                    <a:pt x="36" y="14"/>
                    <a:pt x="36" y="14"/>
                    <a:pt x="36" y="14"/>
                  </a:cubicBez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1" name="Oval 1387"/>
            <p:cNvSpPr>
              <a:spLocks noChangeArrowheads="1"/>
            </p:cNvSpPr>
            <p:nvPr/>
          </p:nvSpPr>
          <p:spPr bwMode="auto">
            <a:xfrm>
              <a:off x="7089777" y="3544888"/>
              <a:ext cx="114300" cy="112713"/>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2" name="Freeform 1388"/>
            <p:cNvSpPr>
              <a:spLocks/>
            </p:cNvSpPr>
            <p:nvPr/>
          </p:nvSpPr>
          <p:spPr bwMode="auto">
            <a:xfrm>
              <a:off x="7088189" y="3540126"/>
              <a:ext cx="66675" cy="57150"/>
            </a:xfrm>
            <a:custGeom>
              <a:avLst/>
              <a:gdLst>
                <a:gd name="T0" fmla="*/ 31 w 31"/>
                <a:gd name="T1" fmla="*/ 2 h 26"/>
                <a:gd name="T2" fmla="*/ 0 w 31"/>
                <a:gd name="T3" fmla="*/ 26 h 26"/>
                <a:gd name="T4" fmla="*/ 31 w 31"/>
                <a:gd name="T5" fmla="*/ 2 h 26"/>
              </a:gdLst>
              <a:ahLst/>
              <a:cxnLst>
                <a:cxn ang="0">
                  <a:pos x="T0" y="T1"/>
                </a:cxn>
                <a:cxn ang="0">
                  <a:pos x="T2" y="T3"/>
                </a:cxn>
                <a:cxn ang="0">
                  <a:pos x="T4" y="T5"/>
                </a:cxn>
              </a:cxnLst>
              <a:rect l="0" t="0" r="r" b="b"/>
              <a:pathLst>
                <a:path w="31" h="26">
                  <a:moveTo>
                    <a:pt x="31" y="2"/>
                  </a:moveTo>
                  <a:cubicBezTo>
                    <a:pt x="31" y="2"/>
                    <a:pt x="23" y="21"/>
                    <a:pt x="0" y="26"/>
                  </a:cubicBezTo>
                  <a:cubicBezTo>
                    <a:pt x="0" y="26"/>
                    <a:pt x="5" y="0"/>
                    <a:pt x="31" y="2"/>
                  </a:cubicBezTo>
                </a:path>
              </a:pathLst>
            </a:custGeom>
            <a:solidFill>
              <a:srgbClr val="F16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3" name="Freeform 1389"/>
            <p:cNvSpPr>
              <a:spLocks/>
            </p:cNvSpPr>
            <p:nvPr/>
          </p:nvSpPr>
          <p:spPr bwMode="auto">
            <a:xfrm>
              <a:off x="7154864" y="3544888"/>
              <a:ext cx="61913" cy="63500"/>
            </a:xfrm>
            <a:custGeom>
              <a:avLst/>
              <a:gdLst>
                <a:gd name="T0" fmla="*/ 0 w 28"/>
                <a:gd name="T1" fmla="*/ 0 h 29"/>
                <a:gd name="T2" fmla="*/ 23 w 28"/>
                <a:gd name="T3" fmla="*/ 29 h 29"/>
                <a:gd name="T4" fmla="*/ 0 w 28"/>
                <a:gd name="T5" fmla="*/ 0 h 29"/>
              </a:gdLst>
              <a:ahLst/>
              <a:cxnLst>
                <a:cxn ang="0">
                  <a:pos x="T0" y="T1"/>
                </a:cxn>
                <a:cxn ang="0">
                  <a:pos x="T2" y="T3"/>
                </a:cxn>
                <a:cxn ang="0">
                  <a:pos x="T4" y="T5"/>
                </a:cxn>
              </a:cxnLst>
              <a:rect l="0" t="0" r="r" b="b"/>
              <a:pathLst>
                <a:path w="28" h="29">
                  <a:moveTo>
                    <a:pt x="0" y="0"/>
                  </a:moveTo>
                  <a:cubicBezTo>
                    <a:pt x="0" y="0"/>
                    <a:pt x="12" y="28"/>
                    <a:pt x="23" y="29"/>
                  </a:cubicBezTo>
                  <a:cubicBezTo>
                    <a:pt x="23" y="29"/>
                    <a:pt x="28" y="7"/>
                    <a:pt x="0" y="0"/>
                  </a:cubicBezTo>
                </a:path>
              </a:pathLst>
            </a:custGeom>
            <a:solidFill>
              <a:srgbClr val="F166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4" name="Freeform 1390"/>
            <p:cNvSpPr>
              <a:spLocks/>
            </p:cNvSpPr>
            <p:nvPr/>
          </p:nvSpPr>
          <p:spPr bwMode="auto">
            <a:xfrm>
              <a:off x="7170739" y="3557588"/>
              <a:ext cx="33338" cy="44450"/>
            </a:xfrm>
            <a:custGeom>
              <a:avLst/>
              <a:gdLst>
                <a:gd name="T0" fmla="*/ 0 w 15"/>
                <a:gd name="T1" fmla="*/ 0 h 20"/>
                <a:gd name="T2" fmla="*/ 15 w 15"/>
                <a:gd name="T3" fmla="*/ 20 h 20"/>
                <a:gd name="T4" fmla="*/ 0 w 15"/>
                <a:gd name="T5" fmla="*/ 0 h 20"/>
              </a:gdLst>
              <a:ahLst/>
              <a:cxnLst>
                <a:cxn ang="0">
                  <a:pos x="T0" y="T1"/>
                </a:cxn>
                <a:cxn ang="0">
                  <a:pos x="T2" y="T3"/>
                </a:cxn>
                <a:cxn ang="0">
                  <a:pos x="T4" y="T5"/>
                </a:cxn>
              </a:cxnLst>
              <a:rect l="0" t="0" r="r" b="b"/>
              <a:pathLst>
                <a:path w="15" h="20">
                  <a:moveTo>
                    <a:pt x="0" y="0"/>
                  </a:moveTo>
                  <a:cubicBezTo>
                    <a:pt x="15" y="20"/>
                    <a:pt x="15" y="20"/>
                    <a:pt x="15" y="20"/>
                  </a:cubicBezTo>
                  <a:cubicBezTo>
                    <a:pt x="15" y="20"/>
                    <a:pt x="7" y="6"/>
                    <a:pt x="0" y="0"/>
                  </a:cubicBezTo>
                </a:path>
              </a:pathLst>
            </a:custGeom>
            <a:solidFill>
              <a:srgbClr val="DD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5" name="Freeform 1391"/>
            <p:cNvSpPr>
              <a:spLocks/>
            </p:cNvSpPr>
            <p:nvPr/>
          </p:nvSpPr>
          <p:spPr bwMode="auto">
            <a:xfrm>
              <a:off x="7094539" y="3567113"/>
              <a:ext cx="36513" cy="25400"/>
            </a:xfrm>
            <a:custGeom>
              <a:avLst/>
              <a:gdLst>
                <a:gd name="T0" fmla="*/ 17 w 17"/>
                <a:gd name="T1" fmla="*/ 0 h 12"/>
                <a:gd name="T2" fmla="*/ 0 w 17"/>
                <a:gd name="T3" fmla="*/ 12 h 12"/>
                <a:gd name="T4" fmla="*/ 0 w 17"/>
                <a:gd name="T5" fmla="*/ 12 h 12"/>
                <a:gd name="T6" fmla="*/ 17 w 17"/>
                <a:gd name="T7" fmla="*/ 0 h 12"/>
              </a:gdLst>
              <a:ahLst/>
              <a:cxnLst>
                <a:cxn ang="0">
                  <a:pos x="T0" y="T1"/>
                </a:cxn>
                <a:cxn ang="0">
                  <a:pos x="T2" y="T3"/>
                </a:cxn>
                <a:cxn ang="0">
                  <a:pos x="T4" y="T5"/>
                </a:cxn>
                <a:cxn ang="0">
                  <a:pos x="T6" y="T7"/>
                </a:cxn>
              </a:cxnLst>
              <a:rect l="0" t="0" r="r" b="b"/>
              <a:pathLst>
                <a:path w="17" h="12">
                  <a:moveTo>
                    <a:pt x="17" y="0"/>
                  </a:moveTo>
                  <a:cubicBezTo>
                    <a:pt x="0" y="12"/>
                    <a:pt x="0" y="12"/>
                    <a:pt x="0" y="12"/>
                  </a:cubicBezTo>
                  <a:cubicBezTo>
                    <a:pt x="0" y="12"/>
                    <a:pt x="0" y="12"/>
                    <a:pt x="0" y="12"/>
                  </a:cubicBezTo>
                  <a:cubicBezTo>
                    <a:pt x="5" y="12"/>
                    <a:pt x="17" y="0"/>
                    <a:pt x="17" y="0"/>
                  </a:cubicBezTo>
                </a:path>
              </a:pathLst>
            </a:custGeom>
            <a:solidFill>
              <a:srgbClr val="DD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6" name="Freeform 1392"/>
            <p:cNvSpPr>
              <a:spLocks/>
            </p:cNvSpPr>
            <p:nvPr/>
          </p:nvSpPr>
          <p:spPr bwMode="auto">
            <a:xfrm>
              <a:off x="7253289" y="3675063"/>
              <a:ext cx="109538" cy="87313"/>
            </a:xfrm>
            <a:custGeom>
              <a:avLst/>
              <a:gdLst>
                <a:gd name="T0" fmla="*/ 33 w 50"/>
                <a:gd name="T1" fmla="*/ 39 h 40"/>
                <a:gd name="T2" fmla="*/ 38 w 50"/>
                <a:gd name="T3" fmla="*/ 34 h 40"/>
                <a:gd name="T4" fmla="*/ 50 w 50"/>
                <a:gd name="T5" fmla="*/ 7 h 40"/>
                <a:gd name="T6" fmla="*/ 34 w 50"/>
                <a:gd name="T7" fmla="*/ 0 h 40"/>
                <a:gd name="T8" fmla="*/ 26 w 50"/>
                <a:gd name="T9" fmla="*/ 18 h 40"/>
                <a:gd name="T10" fmla="*/ 9 w 50"/>
                <a:gd name="T11" fmla="*/ 7 h 40"/>
                <a:gd name="T12" fmla="*/ 0 w 50"/>
                <a:gd name="T13" fmla="*/ 22 h 40"/>
                <a:gd name="T14" fmla="*/ 26 w 50"/>
                <a:gd name="T15" fmla="*/ 38 h 40"/>
                <a:gd name="T16" fmla="*/ 33 w 50"/>
                <a:gd name="T17"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0">
                  <a:moveTo>
                    <a:pt x="33" y="39"/>
                  </a:moveTo>
                  <a:cubicBezTo>
                    <a:pt x="35" y="38"/>
                    <a:pt x="37" y="36"/>
                    <a:pt x="38" y="34"/>
                  </a:cubicBezTo>
                  <a:cubicBezTo>
                    <a:pt x="50" y="7"/>
                    <a:pt x="50" y="7"/>
                    <a:pt x="50" y="7"/>
                  </a:cubicBezTo>
                  <a:cubicBezTo>
                    <a:pt x="34" y="0"/>
                    <a:pt x="34" y="0"/>
                    <a:pt x="34" y="0"/>
                  </a:cubicBezTo>
                  <a:cubicBezTo>
                    <a:pt x="31" y="6"/>
                    <a:pt x="29" y="13"/>
                    <a:pt x="26" y="18"/>
                  </a:cubicBezTo>
                  <a:cubicBezTo>
                    <a:pt x="22" y="15"/>
                    <a:pt x="16" y="11"/>
                    <a:pt x="9" y="7"/>
                  </a:cubicBezTo>
                  <a:cubicBezTo>
                    <a:pt x="0" y="22"/>
                    <a:pt x="0" y="22"/>
                    <a:pt x="0" y="22"/>
                  </a:cubicBezTo>
                  <a:cubicBezTo>
                    <a:pt x="26" y="38"/>
                    <a:pt x="26" y="38"/>
                    <a:pt x="26" y="38"/>
                  </a:cubicBezTo>
                  <a:cubicBezTo>
                    <a:pt x="28" y="39"/>
                    <a:pt x="31" y="40"/>
                    <a:pt x="33" y="39"/>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7" name="Freeform 1393"/>
            <p:cNvSpPr>
              <a:spLocks/>
            </p:cNvSpPr>
            <p:nvPr/>
          </p:nvSpPr>
          <p:spPr bwMode="auto">
            <a:xfrm>
              <a:off x="6916739" y="3681413"/>
              <a:ext cx="53975" cy="57150"/>
            </a:xfrm>
            <a:custGeom>
              <a:avLst/>
              <a:gdLst>
                <a:gd name="T0" fmla="*/ 4 w 25"/>
                <a:gd name="T1" fmla="*/ 2 h 26"/>
                <a:gd name="T2" fmla="*/ 9 w 25"/>
                <a:gd name="T3" fmla="*/ 0 h 26"/>
                <a:gd name="T4" fmla="*/ 16 w 25"/>
                <a:gd name="T5" fmla="*/ 3 h 26"/>
                <a:gd name="T6" fmla="*/ 25 w 25"/>
                <a:gd name="T7" fmla="*/ 14 h 26"/>
                <a:gd name="T8" fmla="*/ 12 w 25"/>
                <a:gd name="T9" fmla="*/ 26 h 26"/>
                <a:gd name="T10" fmla="*/ 3 w 25"/>
                <a:gd name="T11" fmla="*/ 14 h 26"/>
                <a:gd name="T12" fmla="*/ 4 w 25"/>
                <a:gd name="T13" fmla="*/ 2 h 26"/>
              </a:gdLst>
              <a:ahLst/>
              <a:cxnLst>
                <a:cxn ang="0">
                  <a:pos x="T0" y="T1"/>
                </a:cxn>
                <a:cxn ang="0">
                  <a:pos x="T2" y="T3"/>
                </a:cxn>
                <a:cxn ang="0">
                  <a:pos x="T4" y="T5"/>
                </a:cxn>
                <a:cxn ang="0">
                  <a:pos x="T6" y="T7"/>
                </a:cxn>
                <a:cxn ang="0">
                  <a:pos x="T8" y="T9"/>
                </a:cxn>
                <a:cxn ang="0">
                  <a:pos x="T10" y="T11"/>
                </a:cxn>
                <a:cxn ang="0">
                  <a:pos x="T12" y="T13"/>
                </a:cxn>
              </a:cxnLst>
              <a:rect l="0" t="0" r="r" b="b"/>
              <a:pathLst>
                <a:path w="25" h="26">
                  <a:moveTo>
                    <a:pt x="4" y="2"/>
                  </a:moveTo>
                  <a:cubicBezTo>
                    <a:pt x="5" y="1"/>
                    <a:pt x="7" y="0"/>
                    <a:pt x="9" y="0"/>
                  </a:cubicBezTo>
                  <a:cubicBezTo>
                    <a:pt x="11" y="0"/>
                    <a:pt x="14" y="1"/>
                    <a:pt x="16" y="3"/>
                  </a:cubicBezTo>
                  <a:cubicBezTo>
                    <a:pt x="16" y="3"/>
                    <a:pt x="20" y="8"/>
                    <a:pt x="25" y="14"/>
                  </a:cubicBezTo>
                  <a:cubicBezTo>
                    <a:pt x="12" y="26"/>
                    <a:pt x="12" y="26"/>
                    <a:pt x="12" y="26"/>
                  </a:cubicBezTo>
                  <a:cubicBezTo>
                    <a:pt x="3" y="14"/>
                    <a:pt x="3" y="14"/>
                    <a:pt x="3" y="14"/>
                  </a:cubicBezTo>
                  <a:cubicBezTo>
                    <a:pt x="0" y="10"/>
                    <a:pt x="0" y="5"/>
                    <a:pt x="4" y="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8" name="Freeform 1394"/>
            <p:cNvSpPr>
              <a:spLocks/>
            </p:cNvSpPr>
            <p:nvPr/>
          </p:nvSpPr>
          <p:spPr bwMode="auto">
            <a:xfrm>
              <a:off x="6942139" y="3711576"/>
              <a:ext cx="114300" cy="82550"/>
            </a:xfrm>
            <a:custGeom>
              <a:avLst/>
              <a:gdLst>
                <a:gd name="T0" fmla="*/ 25 w 52"/>
                <a:gd name="T1" fmla="*/ 38 h 38"/>
                <a:gd name="T2" fmla="*/ 18 w 52"/>
                <a:gd name="T3" fmla="*/ 35 h 38"/>
                <a:gd name="T4" fmla="*/ 0 w 52"/>
                <a:gd name="T5" fmla="*/ 12 h 38"/>
                <a:gd name="T6" fmla="*/ 13 w 52"/>
                <a:gd name="T7" fmla="*/ 0 h 38"/>
                <a:gd name="T8" fmla="*/ 25 w 52"/>
                <a:gd name="T9" fmla="*/ 16 h 38"/>
                <a:gd name="T10" fmla="*/ 39 w 52"/>
                <a:gd name="T11" fmla="*/ 1 h 38"/>
                <a:gd name="T12" fmla="*/ 52 w 52"/>
                <a:gd name="T13" fmla="*/ 13 h 38"/>
                <a:gd name="T14" fmla="*/ 31 w 52"/>
                <a:gd name="T15" fmla="*/ 35 h 38"/>
                <a:gd name="T16" fmla="*/ 2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25" y="38"/>
                  </a:moveTo>
                  <a:cubicBezTo>
                    <a:pt x="22" y="38"/>
                    <a:pt x="20" y="37"/>
                    <a:pt x="18" y="35"/>
                  </a:cubicBezTo>
                  <a:cubicBezTo>
                    <a:pt x="0" y="12"/>
                    <a:pt x="0" y="12"/>
                    <a:pt x="0" y="12"/>
                  </a:cubicBezTo>
                  <a:cubicBezTo>
                    <a:pt x="13" y="0"/>
                    <a:pt x="13" y="0"/>
                    <a:pt x="13" y="0"/>
                  </a:cubicBezTo>
                  <a:cubicBezTo>
                    <a:pt x="17" y="6"/>
                    <a:pt x="22" y="12"/>
                    <a:pt x="25" y="16"/>
                  </a:cubicBezTo>
                  <a:cubicBezTo>
                    <a:pt x="29" y="12"/>
                    <a:pt x="34" y="7"/>
                    <a:pt x="39" y="1"/>
                  </a:cubicBezTo>
                  <a:cubicBezTo>
                    <a:pt x="52" y="13"/>
                    <a:pt x="52" y="13"/>
                    <a:pt x="52" y="13"/>
                  </a:cubicBezTo>
                  <a:cubicBezTo>
                    <a:pt x="31" y="35"/>
                    <a:pt x="31" y="35"/>
                    <a:pt x="31" y="35"/>
                  </a:cubicBezTo>
                  <a:cubicBezTo>
                    <a:pt x="30" y="37"/>
                    <a:pt x="27" y="38"/>
                    <a:pt x="25" y="38"/>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9" name="Freeform 1395"/>
            <p:cNvSpPr>
              <a:spLocks noEditPoints="1"/>
            </p:cNvSpPr>
            <p:nvPr/>
          </p:nvSpPr>
          <p:spPr bwMode="auto">
            <a:xfrm>
              <a:off x="7110414" y="3735388"/>
              <a:ext cx="23813" cy="31750"/>
            </a:xfrm>
            <a:custGeom>
              <a:avLst/>
              <a:gdLst>
                <a:gd name="T0" fmla="*/ 7 w 11"/>
                <a:gd name="T1" fmla="*/ 14 h 14"/>
                <a:gd name="T2" fmla="*/ 7 w 11"/>
                <a:gd name="T3" fmla="*/ 10 h 14"/>
                <a:gd name="T4" fmla="*/ 0 w 11"/>
                <a:gd name="T5" fmla="*/ 10 h 14"/>
                <a:gd name="T6" fmla="*/ 0 w 11"/>
                <a:gd name="T7" fmla="*/ 9 h 14"/>
                <a:gd name="T8" fmla="*/ 7 w 11"/>
                <a:gd name="T9" fmla="*/ 0 h 14"/>
                <a:gd name="T10" fmla="*/ 9 w 11"/>
                <a:gd name="T11" fmla="*/ 0 h 14"/>
                <a:gd name="T12" fmla="*/ 9 w 11"/>
                <a:gd name="T13" fmla="*/ 9 h 14"/>
                <a:gd name="T14" fmla="*/ 11 w 11"/>
                <a:gd name="T15" fmla="*/ 9 h 14"/>
                <a:gd name="T16" fmla="*/ 11 w 11"/>
                <a:gd name="T17" fmla="*/ 10 h 14"/>
                <a:gd name="T18" fmla="*/ 9 w 11"/>
                <a:gd name="T19" fmla="*/ 10 h 14"/>
                <a:gd name="T20" fmla="*/ 9 w 11"/>
                <a:gd name="T21" fmla="*/ 14 h 14"/>
                <a:gd name="T22" fmla="*/ 7 w 11"/>
                <a:gd name="T23" fmla="*/ 14 h 14"/>
                <a:gd name="T24" fmla="*/ 7 w 11"/>
                <a:gd name="T25" fmla="*/ 9 h 14"/>
                <a:gd name="T26" fmla="*/ 7 w 11"/>
                <a:gd name="T27" fmla="*/ 4 h 14"/>
                <a:gd name="T28" fmla="*/ 7 w 11"/>
                <a:gd name="T29" fmla="*/ 1 h 14"/>
                <a:gd name="T30" fmla="*/ 7 w 11"/>
                <a:gd name="T31" fmla="*/ 1 h 14"/>
                <a:gd name="T32" fmla="*/ 6 w 11"/>
                <a:gd name="T33" fmla="*/ 4 h 14"/>
                <a:gd name="T34" fmla="*/ 2 w 11"/>
                <a:gd name="T35" fmla="*/ 9 h 14"/>
                <a:gd name="T36" fmla="*/ 2 w 11"/>
                <a:gd name="T37" fmla="*/ 9 h 14"/>
                <a:gd name="T38" fmla="*/ 7 w 11"/>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4">
                  <a:moveTo>
                    <a:pt x="7" y="14"/>
                  </a:moveTo>
                  <a:cubicBezTo>
                    <a:pt x="7" y="10"/>
                    <a:pt x="7" y="10"/>
                    <a:pt x="7" y="10"/>
                  </a:cubicBezTo>
                  <a:cubicBezTo>
                    <a:pt x="0" y="10"/>
                    <a:pt x="0" y="10"/>
                    <a:pt x="0" y="10"/>
                  </a:cubicBezTo>
                  <a:cubicBezTo>
                    <a:pt x="0" y="9"/>
                    <a:pt x="0" y="9"/>
                    <a:pt x="0" y="9"/>
                  </a:cubicBezTo>
                  <a:cubicBezTo>
                    <a:pt x="7" y="0"/>
                    <a:pt x="7" y="0"/>
                    <a:pt x="7" y="0"/>
                  </a:cubicBezTo>
                  <a:cubicBezTo>
                    <a:pt x="9" y="0"/>
                    <a:pt x="9" y="0"/>
                    <a:pt x="9" y="0"/>
                  </a:cubicBezTo>
                  <a:cubicBezTo>
                    <a:pt x="9" y="9"/>
                    <a:pt x="9" y="9"/>
                    <a:pt x="9" y="9"/>
                  </a:cubicBezTo>
                  <a:cubicBezTo>
                    <a:pt x="11" y="9"/>
                    <a:pt x="11" y="9"/>
                    <a:pt x="11" y="9"/>
                  </a:cubicBezTo>
                  <a:cubicBezTo>
                    <a:pt x="11" y="10"/>
                    <a:pt x="11" y="10"/>
                    <a:pt x="11" y="10"/>
                  </a:cubicBezTo>
                  <a:cubicBezTo>
                    <a:pt x="9" y="10"/>
                    <a:pt x="9" y="10"/>
                    <a:pt x="9" y="10"/>
                  </a:cubicBezTo>
                  <a:cubicBezTo>
                    <a:pt x="9" y="14"/>
                    <a:pt x="9" y="14"/>
                    <a:pt x="9" y="14"/>
                  </a:cubicBezTo>
                  <a:lnTo>
                    <a:pt x="7" y="14"/>
                  </a:lnTo>
                  <a:close/>
                  <a:moveTo>
                    <a:pt x="7" y="9"/>
                  </a:moveTo>
                  <a:cubicBezTo>
                    <a:pt x="7" y="4"/>
                    <a:pt x="7" y="4"/>
                    <a:pt x="7" y="4"/>
                  </a:cubicBezTo>
                  <a:cubicBezTo>
                    <a:pt x="7" y="3"/>
                    <a:pt x="7" y="2"/>
                    <a:pt x="7" y="1"/>
                  </a:cubicBezTo>
                  <a:cubicBezTo>
                    <a:pt x="7" y="1"/>
                    <a:pt x="7" y="1"/>
                    <a:pt x="7" y="1"/>
                  </a:cubicBezTo>
                  <a:cubicBezTo>
                    <a:pt x="6" y="2"/>
                    <a:pt x="6" y="3"/>
                    <a:pt x="6" y="4"/>
                  </a:cubicBezTo>
                  <a:cubicBezTo>
                    <a:pt x="2" y="9"/>
                    <a:pt x="2" y="9"/>
                    <a:pt x="2" y="9"/>
                  </a:cubicBezTo>
                  <a:cubicBezTo>
                    <a:pt x="2" y="9"/>
                    <a:pt x="2" y="9"/>
                    <a:pt x="2" y="9"/>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0" name="Freeform 1396"/>
            <p:cNvSpPr>
              <a:spLocks noEditPoints="1"/>
            </p:cNvSpPr>
            <p:nvPr/>
          </p:nvSpPr>
          <p:spPr bwMode="auto">
            <a:xfrm>
              <a:off x="7135814" y="3733801"/>
              <a:ext cx="22225" cy="33338"/>
            </a:xfrm>
            <a:custGeom>
              <a:avLst/>
              <a:gdLst>
                <a:gd name="T0" fmla="*/ 10 w 10"/>
                <a:gd name="T1" fmla="*/ 8 h 15"/>
                <a:gd name="T2" fmla="*/ 5 w 10"/>
                <a:gd name="T3" fmla="*/ 15 h 15"/>
                <a:gd name="T4" fmla="*/ 0 w 10"/>
                <a:gd name="T5" fmla="*/ 8 h 15"/>
                <a:gd name="T6" fmla="*/ 5 w 10"/>
                <a:gd name="T7" fmla="*/ 0 h 15"/>
                <a:gd name="T8" fmla="*/ 10 w 10"/>
                <a:gd name="T9" fmla="*/ 8 h 15"/>
                <a:gd name="T10" fmla="*/ 2 w 10"/>
                <a:gd name="T11" fmla="*/ 8 h 15"/>
                <a:gd name="T12" fmla="*/ 5 w 10"/>
                <a:gd name="T13" fmla="*/ 14 h 15"/>
                <a:gd name="T14" fmla="*/ 8 w 10"/>
                <a:gd name="T15" fmla="*/ 8 h 15"/>
                <a:gd name="T16" fmla="*/ 5 w 10"/>
                <a:gd name="T17" fmla="*/ 2 h 15"/>
                <a:gd name="T18" fmla="*/ 2 w 10"/>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10" y="8"/>
                  </a:moveTo>
                  <a:cubicBezTo>
                    <a:pt x="10" y="13"/>
                    <a:pt x="8" y="15"/>
                    <a:pt x="5" y="15"/>
                  </a:cubicBezTo>
                  <a:cubicBezTo>
                    <a:pt x="2" y="15"/>
                    <a:pt x="0" y="13"/>
                    <a:pt x="0" y="8"/>
                  </a:cubicBezTo>
                  <a:cubicBezTo>
                    <a:pt x="0" y="3"/>
                    <a:pt x="2" y="0"/>
                    <a:pt x="5" y="0"/>
                  </a:cubicBezTo>
                  <a:cubicBezTo>
                    <a:pt x="8" y="0"/>
                    <a:pt x="10" y="3"/>
                    <a:pt x="10" y="8"/>
                  </a:cubicBezTo>
                  <a:close/>
                  <a:moveTo>
                    <a:pt x="2" y="8"/>
                  </a:moveTo>
                  <a:cubicBezTo>
                    <a:pt x="2" y="12"/>
                    <a:pt x="3" y="14"/>
                    <a:pt x="5" y="14"/>
                  </a:cubicBezTo>
                  <a:cubicBezTo>
                    <a:pt x="7" y="14"/>
                    <a:pt x="8" y="11"/>
                    <a:pt x="8" y="8"/>
                  </a:cubicBezTo>
                  <a:cubicBezTo>
                    <a:pt x="8" y="4"/>
                    <a:pt x="7" y="2"/>
                    <a:pt x="5" y="2"/>
                  </a:cubicBezTo>
                  <a:cubicBezTo>
                    <a:pt x="3" y="2"/>
                    <a:pt x="2" y="4"/>
                    <a:pt x="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1" name="Freeform 1397"/>
            <p:cNvSpPr>
              <a:spLocks noEditPoints="1"/>
            </p:cNvSpPr>
            <p:nvPr/>
          </p:nvSpPr>
          <p:spPr bwMode="auto">
            <a:xfrm>
              <a:off x="7159627" y="3735388"/>
              <a:ext cx="23813" cy="31750"/>
            </a:xfrm>
            <a:custGeom>
              <a:avLst/>
              <a:gdLst>
                <a:gd name="T0" fmla="*/ 7 w 11"/>
                <a:gd name="T1" fmla="*/ 14 h 14"/>
                <a:gd name="T2" fmla="*/ 7 w 11"/>
                <a:gd name="T3" fmla="*/ 10 h 14"/>
                <a:gd name="T4" fmla="*/ 0 w 11"/>
                <a:gd name="T5" fmla="*/ 10 h 14"/>
                <a:gd name="T6" fmla="*/ 0 w 11"/>
                <a:gd name="T7" fmla="*/ 9 h 14"/>
                <a:gd name="T8" fmla="*/ 7 w 11"/>
                <a:gd name="T9" fmla="*/ 0 h 14"/>
                <a:gd name="T10" fmla="*/ 9 w 11"/>
                <a:gd name="T11" fmla="*/ 0 h 14"/>
                <a:gd name="T12" fmla="*/ 9 w 11"/>
                <a:gd name="T13" fmla="*/ 9 h 14"/>
                <a:gd name="T14" fmla="*/ 11 w 11"/>
                <a:gd name="T15" fmla="*/ 9 h 14"/>
                <a:gd name="T16" fmla="*/ 11 w 11"/>
                <a:gd name="T17" fmla="*/ 10 h 14"/>
                <a:gd name="T18" fmla="*/ 9 w 11"/>
                <a:gd name="T19" fmla="*/ 10 h 14"/>
                <a:gd name="T20" fmla="*/ 9 w 11"/>
                <a:gd name="T21" fmla="*/ 14 h 14"/>
                <a:gd name="T22" fmla="*/ 7 w 11"/>
                <a:gd name="T23" fmla="*/ 14 h 14"/>
                <a:gd name="T24" fmla="*/ 7 w 11"/>
                <a:gd name="T25" fmla="*/ 9 h 14"/>
                <a:gd name="T26" fmla="*/ 7 w 11"/>
                <a:gd name="T27" fmla="*/ 4 h 14"/>
                <a:gd name="T28" fmla="*/ 7 w 11"/>
                <a:gd name="T29" fmla="*/ 1 h 14"/>
                <a:gd name="T30" fmla="*/ 7 w 11"/>
                <a:gd name="T31" fmla="*/ 1 h 14"/>
                <a:gd name="T32" fmla="*/ 6 w 11"/>
                <a:gd name="T33" fmla="*/ 4 h 14"/>
                <a:gd name="T34" fmla="*/ 2 w 11"/>
                <a:gd name="T35" fmla="*/ 9 h 14"/>
                <a:gd name="T36" fmla="*/ 2 w 11"/>
                <a:gd name="T37" fmla="*/ 9 h 14"/>
                <a:gd name="T38" fmla="*/ 7 w 11"/>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4">
                  <a:moveTo>
                    <a:pt x="7" y="14"/>
                  </a:moveTo>
                  <a:cubicBezTo>
                    <a:pt x="7" y="10"/>
                    <a:pt x="7" y="10"/>
                    <a:pt x="7" y="10"/>
                  </a:cubicBezTo>
                  <a:cubicBezTo>
                    <a:pt x="0" y="10"/>
                    <a:pt x="0" y="10"/>
                    <a:pt x="0" y="10"/>
                  </a:cubicBezTo>
                  <a:cubicBezTo>
                    <a:pt x="0" y="9"/>
                    <a:pt x="0" y="9"/>
                    <a:pt x="0" y="9"/>
                  </a:cubicBezTo>
                  <a:cubicBezTo>
                    <a:pt x="7" y="0"/>
                    <a:pt x="7" y="0"/>
                    <a:pt x="7" y="0"/>
                  </a:cubicBezTo>
                  <a:cubicBezTo>
                    <a:pt x="9" y="0"/>
                    <a:pt x="9" y="0"/>
                    <a:pt x="9" y="0"/>
                  </a:cubicBezTo>
                  <a:cubicBezTo>
                    <a:pt x="9" y="9"/>
                    <a:pt x="9" y="9"/>
                    <a:pt x="9" y="9"/>
                  </a:cubicBezTo>
                  <a:cubicBezTo>
                    <a:pt x="11" y="9"/>
                    <a:pt x="11" y="9"/>
                    <a:pt x="11" y="9"/>
                  </a:cubicBezTo>
                  <a:cubicBezTo>
                    <a:pt x="11" y="10"/>
                    <a:pt x="11" y="10"/>
                    <a:pt x="11" y="10"/>
                  </a:cubicBezTo>
                  <a:cubicBezTo>
                    <a:pt x="9" y="10"/>
                    <a:pt x="9" y="10"/>
                    <a:pt x="9" y="10"/>
                  </a:cubicBezTo>
                  <a:cubicBezTo>
                    <a:pt x="9" y="14"/>
                    <a:pt x="9" y="14"/>
                    <a:pt x="9" y="14"/>
                  </a:cubicBezTo>
                  <a:lnTo>
                    <a:pt x="7" y="14"/>
                  </a:lnTo>
                  <a:close/>
                  <a:moveTo>
                    <a:pt x="7" y="9"/>
                  </a:moveTo>
                  <a:cubicBezTo>
                    <a:pt x="7" y="4"/>
                    <a:pt x="7" y="4"/>
                    <a:pt x="7" y="4"/>
                  </a:cubicBezTo>
                  <a:cubicBezTo>
                    <a:pt x="7" y="3"/>
                    <a:pt x="7" y="2"/>
                    <a:pt x="7" y="1"/>
                  </a:cubicBezTo>
                  <a:cubicBezTo>
                    <a:pt x="7" y="1"/>
                    <a:pt x="7" y="1"/>
                    <a:pt x="7" y="1"/>
                  </a:cubicBezTo>
                  <a:cubicBezTo>
                    <a:pt x="6" y="2"/>
                    <a:pt x="6" y="3"/>
                    <a:pt x="6" y="4"/>
                  </a:cubicBezTo>
                  <a:cubicBezTo>
                    <a:pt x="2" y="9"/>
                    <a:pt x="2" y="9"/>
                    <a:pt x="2" y="9"/>
                  </a:cubicBezTo>
                  <a:cubicBezTo>
                    <a:pt x="2" y="9"/>
                    <a:pt x="2" y="9"/>
                    <a:pt x="2" y="9"/>
                  </a:cubicBez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2" name="Freeform 1398"/>
            <p:cNvSpPr>
              <a:spLocks/>
            </p:cNvSpPr>
            <p:nvPr/>
          </p:nvSpPr>
          <p:spPr bwMode="auto">
            <a:xfrm>
              <a:off x="7189789" y="3656013"/>
              <a:ext cx="90488" cy="71438"/>
            </a:xfrm>
            <a:custGeom>
              <a:avLst/>
              <a:gdLst>
                <a:gd name="T0" fmla="*/ 16 w 41"/>
                <a:gd name="T1" fmla="*/ 2 h 33"/>
                <a:gd name="T2" fmla="*/ 9 w 41"/>
                <a:gd name="T3" fmla="*/ 1 h 33"/>
                <a:gd name="T4" fmla="*/ 3 w 41"/>
                <a:gd name="T5" fmla="*/ 5 h 33"/>
                <a:gd name="T6" fmla="*/ 6 w 41"/>
                <a:gd name="T7" fmla="*/ 18 h 33"/>
                <a:gd name="T8" fmla="*/ 31 w 41"/>
                <a:gd name="T9" fmla="*/ 33 h 33"/>
                <a:gd name="T10" fmla="*/ 41 w 41"/>
                <a:gd name="T11" fmla="*/ 17 h 33"/>
                <a:gd name="T12" fmla="*/ 16 w 41"/>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16" y="2"/>
                  </a:moveTo>
                  <a:cubicBezTo>
                    <a:pt x="14" y="1"/>
                    <a:pt x="11" y="0"/>
                    <a:pt x="9" y="1"/>
                  </a:cubicBezTo>
                  <a:cubicBezTo>
                    <a:pt x="6" y="1"/>
                    <a:pt x="4" y="2"/>
                    <a:pt x="3" y="5"/>
                  </a:cubicBezTo>
                  <a:cubicBezTo>
                    <a:pt x="0" y="9"/>
                    <a:pt x="1" y="15"/>
                    <a:pt x="6" y="18"/>
                  </a:cubicBezTo>
                  <a:cubicBezTo>
                    <a:pt x="31" y="33"/>
                    <a:pt x="31" y="33"/>
                    <a:pt x="31" y="33"/>
                  </a:cubicBezTo>
                  <a:cubicBezTo>
                    <a:pt x="41" y="17"/>
                    <a:pt x="41" y="17"/>
                    <a:pt x="41" y="17"/>
                  </a:cubicBezTo>
                  <a:cubicBezTo>
                    <a:pt x="28" y="10"/>
                    <a:pt x="16" y="2"/>
                    <a:pt x="16"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3" name="Freeform 1399"/>
            <p:cNvSpPr>
              <a:spLocks/>
            </p:cNvSpPr>
            <p:nvPr/>
          </p:nvSpPr>
          <p:spPr bwMode="auto">
            <a:xfrm>
              <a:off x="7021514" y="3663951"/>
              <a:ext cx="85725" cy="87313"/>
            </a:xfrm>
            <a:custGeom>
              <a:avLst/>
              <a:gdLst>
                <a:gd name="T0" fmla="*/ 21 w 40"/>
                <a:gd name="T1" fmla="*/ 3 h 40"/>
                <a:gd name="T2" fmla="*/ 27 w 40"/>
                <a:gd name="T3" fmla="*/ 0 h 40"/>
                <a:gd name="T4" fmla="*/ 35 w 40"/>
                <a:gd name="T5" fmla="*/ 3 h 40"/>
                <a:gd name="T6" fmla="*/ 36 w 40"/>
                <a:gd name="T7" fmla="*/ 17 h 40"/>
                <a:gd name="T8" fmla="*/ 14 w 40"/>
                <a:gd name="T9" fmla="*/ 40 h 40"/>
                <a:gd name="T10" fmla="*/ 0 w 40"/>
                <a:gd name="T11" fmla="*/ 27 h 40"/>
                <a:gd name="T12" fmla="*/ 21 w 40"/>
                <a:gd name="T13" fmla="*/ 3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21" y="3"/>
                  </a:moveTo>
                  <a:cubicBezTo>
                    <a:pt x="23" y="2"/>
                    <a:pt x="25" y="0"/>
                    <a:pt x="27" y="0"/>
                  </a:cubicBezTo>
                  <a:cubicBezTo>
                    <a:pt x="30" y="0"/>
                    <a:pt x="33" y="1"/>
                    <a:pt x="35" y="3"/>
                  </a:cubicBezTo>
                  <a:cubicBezTo>
                    <a:pt x="39" y="7"/>
                    <a:pt x="40" y="13"/>
                    <a:pt x="36" y="17"/>
                  </a:cubicBezTo>
                  <a:cubicBezTo>
                    <a:pt x="14" y="40"/>
                    <a:pt x="14" y="40"/>
                    <a:pt x="14" y="40"/>
                  </a:cubicBezTo>
                  <a:cubicBezTo>
                    <a:pt x="0" y="27"/>
                    <a:pt x="0" y="27"/>
                    <a:pt x="0" y="27"/>
                  </a:cubicBezTo>
                  <a:cubicBezTo>
                    <a:pt x="10" y="15"/>
                    <a:pt x="21" y="3"/>
                    <a:pt x="2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525"/>
            <p:cNvSpPr>
              <a:spLocks/>
            </p:cNvSpPr>
            <p:nvPr/>
          </p:nvSpPr>
          <p:spPr bwMode="auto">
            <a:xfrm>
              <a:off x="11034959" y="2057102"/>
              <a:ext cx="223838" cy="3922713"/>
            </a:xfrm>
            <a:custGeom>
              <a:avLst/>
              <a:gdLst>
                <a:gd name="T0" fmla="*/ 71 w 103"/>
                <a:gd name="T1" fmla="*/ 1751 h 1807"/>
                <a:gd name="T2" fmla="*/ 71 w 103"/>
                <a:gd name="T3" fmla="*/ 60 h 1807"/>
                <a:gd name="T4" fmla="*/ 85 w 103"/>
                <a:gd name="T5" fmla="*/ 33 h 1807"/>
                <a:gd name="T6" fmla="*/ 52 w 103"/>
                <a:gd name="T7" fmla="*/ 0 h 1807"/>
                <a:gd name="T8" fmla="*/ 18 w 103"/>
                <a:gd name="T9" fmla="*/ 33 h 1807"/>
                <a:gd name="T10" fmla="*/ 32 w 103"/>
                <a:gd name="T11" fmla="*/ 60 h 1807"/>
                <a:gd name="T12" fmla="*/ 32 w 103"/>
                <a:gd name="T13" fmla="*/ 1751 h 1807"/>
                <a:gd name="T14" fmla="*/ 0 w 103"/>
                <a:gd name="T15" fmla="*/ 1751 h 1807"/>
                <a:gd name="T16" fmla="*/ 52 w 103"/>
                <a:gd name="T17" fmla="*/ 1807 h 1807"/>
                <a:gd name="T18" fmla="*/ 103 w 103"/>
                <a:gd name="T19" fmla="*/ 1751 h 1807"/>
                <a:gd name="T20" fmla="*/ 71 w 103"/>
                <a:gd name="T21" fmla="*/ 1751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807">
                  <a:moveTo>
                    <a:pt x="71" y="1751"/>
                  </a:moveTo>
                  <a:cubicBezTo>
                    <a:pt x="71" y="60"/>
                    <a:pt x="71" y="60"/>
                    <a:pt x="71" y="60"/>
                  </a:cubicBezTo>
                  <a:cubicBezTo>
                    <a:pt x="80" y="54"/>
                    <a:pt x="85" y="44"/>
                    <a:pt x="85" y="33"/>
                  </a:cubicBezTo>
                  <a:cubicBezTo>
                    <a:pt x="85" y="15"/>
                    <a:pt x="70" y="0"/>
                    <a:pt x="52" y="0"/>
                  </a:cubicBezTo>
                  <a:cubicBezTo>
                    <a:pt x="33" y="0"/>
                    <a:pt x="18" y="15"/>
                    <a:pt x="18" y="33"/>
                  </a:cubicBezTo>
                  <a:cubicBezTo>
                    <a:pt x="18" y="44"/>
                    <a:pt x="23" y="54"/>
                    <a:pt x="32" y="60"/>
                  </a:cubicBezTo>
                  <a:cubicBezTo>
                    <a:pt x="32" y="1751"/>
                    <a:pt x="32" y="1751"/>
                    <a:pt x="32" y="1751"/>
                  </a:cubicBezTo>
                  <a:cubicBezTo>
                    <a:pt x="0" y="1751"/>
                    <a:pt x="0" y="1751"/>
                    <a:pt x="0" y="1751"/>
                  </a:cubicBezTo>
                  <a:cubicBezTo>
                    <a:pt x="52" y="1807"/>
                    <a:pt x="52" y="1807"/>
                    <a:pt x="52" y="1807"/>
                  </a:cubicBezTo>
                  <a:cubicBezTo>
                    <a:pt x="103" y="1751"/>
                    <a:pt x="103" y="1751"/>
                    <a:pt x="103" y="1751"/>
                  </a:cubicBezTo>
                  <a:lnTo>
                    <a:pt x="71" y="1751"/>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48" name="Group 1547"/>
            <p:cNvGrpSpPr/>
            <p:nvPr/>
          </p:nvGrpSpPr>
          <p:grpSpPr>
            <a:xfrm>
              <a:off x="10796833" y="3054051"/>
              <a:ext cx="147638" cy="1968501"/>
              <a:chOff x="5684839" y="2728913"/>
              <a:chExt cx="147638" cy="1968501"/>
            </a:xfrm>
          </p:grpSpPr>
          <p:sp>
            <p:nvSpPr>
              <p:cNvPr id="128" name="Freeform 1526"/>
              <p:cNvSpPr>
                <a:spLocks noEditPoints="1"/>
              </p:cNvSpPr>
              <p:nvPr/>
            </p:nvSpPr>
            <p:spPr bwMode="auto">
              <a:xfrm>
                <a:off x="5689601" y="4572001"/>
                <a:ext cx="139700" cy="125413"/>
              </a:xfrm>
              <a:custGeom>
                <a:avLst/>
                <a:gdLst>
                  <a:gd name="T0" fmla="*/ 65 w 65"/>
                  <a:gd name="T1" fmla="*/ 0 h 58"/>
                  <a:gd name="T2" fmla="*/ 65 w 65"/>
                  <a:gd name="T3" fmla="*/ 8 h 58"/>
                  <a:gd name="T4" fmla="*/ 47 w 65"/>
                  <a:gd name="T5" fmla="*/ 15 h 58"/>
                  <a:gd name="T6" fmla="*/ 47 w 65"/>
                  <a:gd name="T7" fmla="*/ 43 h 58"/>
                  <a:gd name="T8" fmla="*/ 65 w 65"/>
                  <a:gd name="T9" fmla="*/ 50 h 58"/>
                  <a:gd name="T10" fmla="*/ 65 w 65"/>
                  <a:gd name="T11" fmla="*/ 58 h 58"/>
                  <a:gd name="T12" fmla="*/ 0 w 65"/>
                  <a:gd name="T13" fmla="*/ 33 h 58"/>
                  <a:gd name="T14" fmla="*/ 0 w 65"/>
                  <a:gd name="T15" fmla="*/ 25 h 58"/>
                  <a:gd name="T16" fmla="*/ 65 w 65"/>
                  <a:gd name="T17" fmla="*/ 0 h 58"/>
                  <a:gd name="T18" fmla="*/ 40 w 65"/>
                  <a:gd name="T19" fmla="*/ 18 h 58"/>
                  <a:gd name="T20" fmla="*/ 12 w 65"/>
                  <a:gd name="T21" fmla="*/ 28 h 58"/>
                  <a:gd name="T22" fmla="*/ 7 w 65"/>
                  <a:gd name="T23" fmla="*/ 29 h 58"/>
                  <a:gd name="T24" fmla="*/ 7 w 65"/>
                  <a:gd name="T25" fmla="*/ 29 h 58"/>
                  <a:gd name="T26" fmla="*/ 12 w 65"/>
                  <a:gd name="T27" fmla="*/ 30 h 58"/>
                  <a:gd name="T28" fmla="*/ 40 w 65"/>
                  <a:gd name="T29" fmla="*/ 40 h 58"/>
                  <a:gd name="T30" fmla="*/ 40 w 65"/>
                  <a:gd name="T3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58">
                    <a:moveTo>
                      <a:pt x="65" y="0"/>
                    </a:moveTo>
                    <a:cubicBezTo>
                      <a:pt x="65" y="8"/>
                      <a:pt x="65" y="8"/>
                      <a:pt x="65" y="8"/>
                    </a:cubicBezTo>
                    <a:cubicBezTo>
                      <a:pt x="47" y="15"/>
                      <a:pt x="47" y="15"/>
                      <a:pt x="47" y="15"/>
                    </a:cubicBezTo>
                    <a:cubicBezTo>
                      <a:pt x="47" y="43"/>
                      <a:pt x="47" y="43"/>
                      <a:pt x="47" y="43"/>
                    </a:cubicBezTo>
                    <a:cubicBezTo>
                      <a:pt x="65" y="50"/>
                      <a:pt x="65" y="50"/>
                      <a:pt x="65" y="50"/>
                    </a:cubicBezTo>
                    <a:cubicBezTo>
                      <a:pt x="65" y="58"/>
                      <a:pt x="65" y="58"/>
                      <a:pt x="65" y="58"/>
                    </a:cubicBezTo>
                    <a:cubicBezTo>
                      <a:pt x="0" y="33"/>
                      <a:pt x="0" y="33"/>
                      <a:pt x="0" y="33"/>
                    </a:cubicBezTo>
                    <a:cubicBezTo>
                      <a:pt x="0" y="25"/>
                      <a:pt x="0" y="25"/>
                      <a:pt x="0" y="25"/>
                    </a:cubicBezTo>
                    <a:lnTo>
                      <a:pt x="65" y="0"/>
                    </a:lnTo>
                    <a:close/>
                    <a:moveTo>
                      <a:pt x="40" y="18"/>
                    </a:moveTo>
                    <a:cubicBezTo>
                      <a:pt x="12" y="28"/>
                      <a:pt x="12" y="28"/>
                      <a:pt x="12" y="28"/>
                    </a:cubicBezTo>
                    <a:cubicBezTo>
                      <a:pt x="11" y="28"/>
                      <a:pt x="9" y="29"/>
                      <a:pt x="7" y="29"/>
                    </a:cubicBezTo>
                    <a:cubicBezTo>
                      <a:pt x="7" y="29"/>
                      <a:pt x="7" y="29"/>
                      <a:pt x="7" y="29"/>
                    </a:cubicBezTo>
                    <a:cubicBezTo>
                      <a:pt x="9" y="29"/>
                      <a:pt x="11" y="30"/>
                      <a:pt x="12" y="30"/>
                    </a:cubicBezTo>
                    <a:cubicBezTo>
                      <a:pt x="40" y="40"/>
                      <a:pt x="40" y="40"/>
                      <a:pt x="40" y="40"/>
                    </a:cubicBezTo>
                    <a:lnTo>
                      <a:pt x="40" y="18"/>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527"/>
              <p:cNvSpPr>
                <a:spLocks/>
              </p:cNvSpPr>
              <p:nvPr/>
            </p:nvSpPr>
            <p:spPr bwMode="auto">
              <a:xfrm>
                <a:off x="5684839" y="4457701"/>
                <a:ext cx="147638" cy="106363"/>
              </a:xfrm>
              <a:custGeom>
                <a:avLst/>
                <a:gdLst>
                  <a:gd name="T0" fmla="*/ 64 w 68"/>
                  <a:gd name="T1" fmla="*/ 0 h 49"/>
                  <a:gd name="T2" fmla="*/ 68 w 68"/>
                  <a:gd name="T3" fmla="*/ 18 h 49"/>
                  <a:gd name="T4" fmla="*/ 59 w 68"/>
                  <a:gd name="T5" fmla="*/ 40 h 49"/>
                  <a:gd name="T6" fmla="*/ 35 w 68"/>
                  <a:gd name="T7" fmla="*/ 49 h 49"/>
                  <a:gd name="T8" fmla="*/ 10 w 68"/>
                  <a:gd name="T9" fmla="*/ 39 h 49"/>
                  <a:gd name="T10" fmla="*/ 0 w 68"/>
                  <a:gd name="T11" fmla="*/ 15 h 49"/>
                  <a:gd name="T12" fmla="*/ 3 w 68"/>
                  <a:gd name="T13" fmla="*/ 0 h 49"/>
                  <a:gd name="T14" fmla="*/ 11 w 68"/>
                  <a:gd name="T15" fmla="*/ 0 h 49"/>
                  <a:gd name="T16" fmla="*/ 7 w 68"/>
                  <a:gd name="T17" fmla="*/ 15 h 49"/>
                  <a:gd name="T18" fmla="*/ 15 w 68"/>
                  <a:gd name="T19" fmla="*/ 34 h 49"/>
                  <a:gd name="T20" fmla="*/ 35 w 68"/>
                  <a:gd name="T21" fmla="*/ 41 h 49"/>
                  <a:gd name="T22" fmla="*/ 54 w 68"/>
                  <a:gd name="T23" fmla="*/ 34 h 49"/>
                  <a:gd name="T24" fmla="*/ 61 w 68"/>
                  <a:gd name="T25" fmla="*/ 17 h 49"/>
                  <a:gd name="T26" fmla="*/ 57 w 68"/>
                  <a:gd name="T27" fmla="*/ 0 h 49"/>
                  <a:gd name="T28" fmla="*/ 64 w 68"/>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49">
                    <a:moveTo>
                      <a:pt x="64" y="0"/>
                    </a:moveTo>
                    <a:cubicBezTo>
                      <a:pt x="67" y="5"/>
                      <a:pt x="68" y="11"/>
                      <a:pt x="68" y="18"/>
                    </a:cubicBezTo>
                    <a:cubicBezTo>
                      <a:pt x="68" y="27"/>
                      <a:pt x="65" y="35"/>
                      <a:pt x="59" y="40"/>
                    </a:cubicBezTo>
                    <a:cubicBezTo>
                      <a:pt x="53" y="46"/>
                      <a:pt x="45" y="49"/>
                      <a:pt x="35" y="49"/>
                    </a:cubicBezTo>
                    <a:cubicBezTo>
                      <a:pt x="25" y="49"/>
                      <a:pt x="17" y="46"/>
                      <a:pt x="10" y="39"/>
                    </a:cubicBezTo>
                    <a:cubicBezTo>
                      <a:pt x="4" y="33"/>
                      <a:pt x="0" y="25"/>
                      <a:pt x="0" y="15"/>
                    </a:cubicBezTo>
                    <a:cubicBezTo>
                      <a:pt x="0" y="9"/>
                      <a:pt x="1" y="4"/>
                      <a:pt x="3" y="0"/>
                    </a:cubicBezTo>
                    <a:cubicBezTo>
                      <a:pt x="11" y="0"/>
                      <a:pt x="11" y="0"/>
                      <a:pt x="11" y="0"/>
                    </a:cubicBezTo>
                    <a:cubicBezTo>
                      <a:pt x="9" y="4"/>
                      <a:pt x="7" y="10"/>
                      <a:pt x="7" y="15"/>
                    </a:cubicBezTo>
                    <a:cubicBezTo>
                      <a:pt x="7" y="23"/>
                      <a:pt x="10" y="29"/>
                      <a:pt x="15" y="34"/>
                    </a:cubicBezTo>
                    <a:cubicBezTo>
                      <a:pt x="20" y="38"/>
                      <a:pt x="27" y="41"/>
                      <a:pt x="35" y="41"/>
                    </a:cubicBezTo>
                    <a:cubicBezTo>
                      <a:pt x="43" y="41"/>
                      <a:pt x="49" y="38"/>
                      <a:pt x="54" y="34"/>
                    </a:cubicBezTo>
                    <a:cubicBezTo>
                      <a:pt x="59" y="30"/>
                      <a:pt x="61" y="24"/>
                      <a:pt x="61" y="17"/>
                    </a:cubicBezTo>
                    <a:cubicBezTo>
                      <a:pt x="61" y="10"/>
                      <a:pt x="60" y="5"/>
                      <a:pt x="57" y="0"/>
                    </a:cubicBezTo>
                    <a:lnTo>
                      <a:pt x="64"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528"/>
              <p:cNvSpPr>
                <a:spLocks/>
              </p:cNvSpPr>
              <p:nvPr/>
            </p:nvSpPr>
            <p:spPr bwMode="auto">
              <a:xfrm>
                <a:off x="5684839" y="4335464"/>
                <a:ext cx="147638" cy="106363"/>
              </a:xfrm>
              <a:custGeom>
                <a:avLst/>
                <a:gdLst>
                  <a:gd name="T0" fmla="*/ 64 w 68"/>
                  <a:gd name="T1" fmla="*/ 0 h 49"/>
                  <a:gd name="T2" fmla="*/ 68 w 68"/>
                  <a:gd name="T3" fmla="*/ 18 h 49"/>
                  <a:gd name="T4" fmla="*/ 59 w 68"/>
                  <a:gd name="T5" fmla="*/ 41 h 49"/>
                  <a:gd name="T6" fmla="*/ 35 w 68"/>
                  <a:gd name="T7" fmla="*/ 49 h 49"/>
                  <a:gd name="T8" fmla="*/ 10 w 68"/>
                  <a:gd name="T9" fmla="*/ 40 h 49"/>
                  <a:gd name="T10" fmla="*/ 0 w 68"/>
                  <a:gd name="T11" fmla="*/ 16 h 49"/>
                  <a:gd name="T12" fmla="*/ 3 w 68"/>
                  <a:gd name="T13" fmla="*/ 0 h 49"/>
                  <a:gd name="T14" fmla="*/ 11 w 68"/>
                  <a:gd name="T15" fmla="*/ 0 h 49"/>
                  <a:gd name="T16" fmla="*/ 7 w 68"/>
                  <a:gd name="T17" fmla="*/ 16 h 49"/>
                  <a:gd name="T18" fmla="*/ 15 w 68"/>
                  <a:gd name="T19" fmla="*/ 34 h 49"/>
                  <a:gd name="T20" fmla="*/ 35 w 68"/>
                  <a:gd name="T21" fmla="*/ 41 h 49"/>
                  <a:gd name="T22" fmla="*/ 54 w 68"/>
                  <a:gd name="T23" fmla="*/ 35 h 49"/>
                  <a:gd name="T24" fmla="*/ 61 w 68"/>
                  <a:gd name="T25" fmla="*/ 17 h 49"/>
                  <a:gd name="T26" fmla="*/ 57 w 68"/>
                  <a:gd name="T27" fmla="*/ 0 h 49"/>
                  <a:gd name="T28" fmla="*/ 64 w 68"/>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49">
                    <a:moveTo>
                      <a:pt x="64" y="0"/>
                    </a:moveTo>
                    <a:cubicBezTo>
                      <a:pt x="67" y="5"/>
                      <a:pt x="68" y="11"/>
                      <a:pt x="68" y="18"/>
                    </a:cubicBezTo>
                    <a:cubicBezTo>
                      <a:pt x="68" y="28"/>
                      <a:pt x="65" y="35"/>
                      <a:pt x="59" y="41"/>
                    </a:cubicBezTo>
                    <a:cubicBezTo>
                      <a:pt x="53" y="46"/>
                      <a:pt x="45" y="49"/>
                      <a:pt x="35" y="49"/>
                    </a:cubicBezTo>
                    <a:cubicBezTo>
                      <a:pt x="25" y="49"/>
                      <a:pt x="17" y="46"/>
                      <a:pt x="10" y="40"/>
                    </a:cubicBezTo>
                    <a:cubicBezTo>
                      <a:pt x="4" y="34"/>
                      <a:pt x="0" y="26"/>
                      <a:pt x="0" y="16"/>
                    </a:cubicBezTo>
                    <a:cubicBezTo>
                      <a:pt x="0" y="10"/>
                      <a:pt x="1" y="4"/>
                      <a:pt x="3" y="0"/>
                    </a:cubicBezTo>
                    <a:cubicBezTo>
                      <a:pt x="11" y="0"/>
                      <a:pt x="11" y="0"/>
                      <a:pt x="11" y="0"/>
                    </a:cubicBezTo>
                    <a:cubicBezTo>
                      <a:pt x="9" y="5"/>
                      <a:pt x="7" y="10"/>
                      <a:pt x="7" y="16"/>
                    </a:cubicBezTo>
                    <a:cubicBezTo>
                      <a:pt x="7" y="23"/>
                      <a:pt x="10" y="30"/>
                      <a:pt x="15" y="34"/>
                    </a:cubicBezTo>
                    <a:cubicBezTo>
                      <a:pt x="20" y="39"/>
                      <a:pt x="27" y="41"/>
                      <a:pt x="35" y="41"/>
                    </a:cubicBezTo>
                    <a:cubicBezTo>
                      <a:pt x="43" y="41"/>
                      <a:pt x="49" y="39"/>
                      <a:pt x="54" y="35"/>
                    </a:cubicBezTo>
                    <a:cubicBezTo>
                      <a:pt x="59" y="30"/>
                      <a:pt x="61" y="25"/>
                      <a:pt x="61" y="17"/>
                    </a:cubicBezTo>
                    <a:cubicBezTo>
                      <a:pt x="61" y="11"/>
                      <a:pt x="60" y="5"/>
                      <a:pt x="57" y="0"/>
                    </a:cubicBezTo>
                    <a:lnTo>
                      <a:pt x="64"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529"/>
              <p:cNvSpPr>
                <a:spLocks/>
              </p:cNvSpPr>
              <p:nvPr/>
            </p:nvSpPr>
            <p:spPr bwMode="auto">
              <a:xfrm>
                <a:off x="5689601" y="4230689"/>
                <a:ext cx="139700" cy="76200"/>
              </a:xfrm>
              <a:custGeom>
                <a:avLst/>
                <a:gdLst>
                  <a:gd name="T0" fmla="*/ 88 w 88"/>
                  <a:gd name="T1" fmla="*/ 0 h 48"/>
                  <a:gd name="T2" fmla="*/ 88 w 88"/>
                  <a:gd name="T3" fmla="*/ 48 h 48"/>
                  <a:gd name="T4" fmla="*/ 0 w 88"/>
                  <a:gd name="T5" fmla="*/ 48 h 48"/>
                  <a:gd name="T6" fmla="*/ 0 w 88"/>
                  <a:gd name="T7" fmla="*/ 3 h 48"/>
                  <a:gd name="T8" fmla="*/ 8 w 88"/>
                  <a:gd name="T9" fmla="*/ 3 h 48"/>
                  <a:gd name="T10" fmla="*/ 8 w 88"/>
                  <a:gd name="T11" fmla="*/ 37 h 48"/>
                  <a:gd name="T12" fmla="*/ 38 w 88"/>
                  <a:gd name="T13" fmla="*/ 37 h 48"/>
                  <a:gd name="T14" fmla="*/ 38 w 88"/>
                  <a:gd name="T15" fmla="*/ 6 h 48"/>
                  <a:gd name="T16" fmla="*/ 47 w 88"/>
                  <a:gd name="T17" fmla="*/ 6 h 48"/>
                  <a:gd name="T18" fmla="*/ 47 w 88"/>
                  <a:gd name="T19" fmla="*/ 37 h 48"/>
                  <a:gd name="T20" fmla="*/ 79 w 88"/>
                  <a:gd name="T21" fmla="*/ 37 h 48"/>
                  <a:gd name="T22" fmla="*/ 79 w 88"/>
                  <a:gd name="T23" fmla="*/ 0 h 48"/>
                  <a:gd name="T24" fmla="*/ 88 w 88"/>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48">
                    <a:moveTo>
                      <a:pt x="88" y="0"/>
                    </a:moveTo>
                    <a:lnTo>
                      <a:pt x="88" y="48"/>
                    </a:lnTo>
                    <a:lnTo>
                      <a:pt x="0" y="48"/>
                    </a:lnTo>
                    <a:lnTo>
                      <a:pt x="0" y="3"/>
                    </a:lnTo>
                    <a:lnTo>
                      <a:pt x="8" y="3"/>
                    </a:lnTo>
                    <a:lnTo>
                      <a:pt x="8" y="37"/>
                    </a:lnTo>
                    <a:lnTo>
                      <a:pt x="38" y="37"/>
                    </a:lnTo>
                    <a:lnTo>
                      <a:pt x="38" y="6"/>
                    </a:lnTo>
                    <a:lnTo>
                      <a:pt x="47" y="6"/>
                    </a:lnTo>
                    <a:lnTo>
                      <a:pt x="47" y="37"/>
                    </a:lnTo>
                    <a:lnTo>
                      <a:pt x="79" y="37"/>
                    </a:lnTo>
                    <a:lnTo>
                      <a:pt x="79" y="0"/>
                    </a:lnTo>
                    <a:lnTo>
                      <a:pt x="8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530"/>
              <p:cNvSpPr>
                <a:spLocks/>
              </p:cNvSpPr>
              <p:nvPr/>
            </p:nvSpPr>
            <p:spPr bwMode="auto">
              <a:xfrm>
                <a:off x="5684839" y="4124326"/>
                <a:ext cx="147638" cy="87313"/>
              </a:xfrm>
              <a:custGeom>
                <a:avLst/>
                <a:gdLst>
                  <a:gd name="T0" fmla="*/ 64 w 68"/>
                  <a:gd name="T1" fmla="*/ 40 h 40"/>
                  <a:gd name="T2" fmla="*/ 55 w 68"/>
                  <a:gd name="T3" fmla="*/ 40 h 40"/>
                  <a:gd name="T4" fmla="*/ 58 w 68"/>
                  <a:gd name="T5" fmla="*/ 36 h 40"/>
                  <a:gd name="T6" fmla="*/ 60 w 68"/>
                  <a:gd name="T7" fmla="*/ 32 h 40"/>
                  <a:gd name="T8" fmla="*/ 61 w 68"/>
                  <a:gd name="T9" fmla="*/ 27 h 40"/>
                  <a:gd name="T10" fmla="*/ 61 w 68"/>
                  <a:gd name="T11" fmla="*/ 22 h 40"/>
                  <a:gd name="T12" fmla="*/ 59 w 68"/>
                  <a:gd name="T13" fmla="*/ 12 h 40"/>
                  <a:gd name="T14" fmla="*/ 51 w 68"/>
                  <a:gd name="T15" fmla="*/ 8 h 40"/>
                  <a:gd name="T16" fmla="*/ 46 w 68"/>
                  <a:gd name="T17" fmla="*/ 9 h 40"/>
                  <a:gd name="T18" fmla="*/ 43 w 68"/>
                  <a:gd name="T19" fmla="*/ 13 h 40"/>
                  <a:gd name="T20" fmla="*/ 40 w 68"/>
                  <a:gd name="T21" fmla="*/ 17 h 40"/>
                  <a:gd name="T22" fmla="*/ 37 w 68"/>
                  <a:gd name="T23" fmla="*/ 23 h 40"/>
                  <a:gd name="T24" fmla="*/ 33 w 68"/>
                  <a:gd name="T25" fmla="*/ 30 h 40"/>
                  <a:gd name="T26" fmla="*/ 29 w 68"/>
                  <a:gd name="T27" fmla="*/ 35 h 40"/>
                  <a:gd name="T28" fmla="*/ 24 w 68"/>
                  <a:gd name="T29" fmla="*/ 38 h 40"/>
                  <a:gd name="T30" fmla="*/ 18 w 68"/>
                  <a:gd name="T31" fmla="*/ 40 h 40"/>
                  <a:gd name="T32" fmla="*/ 10 w 68"/>
                  <a:gd name="T33" fmla="*/ 38 h 40"/>
                  <a:gd name="T34" fmla="*/ 5 w 68"/>
                  <a:gd name="T35" fmla="*/ 33 h 40"/>
                  <a:gd name="T36" fmla="*/ 1 w 68"/>
                  <a:gd name="T37" fmla="*/ 25 h 40"/>
                  <a:gd name="T38" fmla="*/ 0 w 68"/>
                  <a:gd name="T39" fmla="*/ 17 h 40"/>
                  <a:gd name="T40" fmla="*/ 3 w 68"/>
                  <a:gd name="T41" fmla="*/ 3 h 40"/>
                  <a:gd name="T42" fmla="*/ 11 w 68"/>
                  <a:gd name="T43" fmla="*/ 3 h 40"/>
                  <a:gd name="T44" fmla="*/ 7 w 68"/>
                  <a:gd name="T45" fmla="*/ 18 h 40"/>
                  <a:gd name="T46" fmla="*/ 8 w 68"/>
                  <a:gd name="T47" fmla="*/ 23 h 40"/>
                  <a:gd name="T48" fmla="*/ 10 w 68"/>
                  <a:gd name="T49" fmla="*/ 27 h 40"/>
                  <a:gd name="T50" fmla="*/ 13 w 68"/>
                  <a:gd name="T51" fmla="*/ 30 h 40"/>
                  <a:gd name="T52" fmla="*/ 17 w 68"/>
                  <a:gd name="T53" fmla="*/ 32 h 40"/>
                  <a:gd name="T54" fmla="*/ 22 w 68"/>
                  <a:gd name="T55" fmla="*/ 31 h 40"/>
                  <a:gd name="T56" fmla="*/ 25 w 68"/>
                  <a:gd name="T57" fmla="*/ 28 h 40"/>
                  <a:gd name="T58" fmla="*/ 28 w 68"/>
                  <a:gd name="T59" fmla="*/ 24 h 40"/>
                  <a:gd name="T60" fmla="*/ 31 w 68"/>
                  <a:gd name="T61" fmla="*/ 17 h 40"/>
                  <a:gd name="T62" fmla="*/ 35 w 68"/>
                  <a:gd name="T63" fmla="*/ 11 h 40"/>
                  <a:gd name="T64" fmla="*/ 39 w 68"/>
                  <a:gd name="T65" fmla="*/ 5 h 40"/>
                  <a:gd name="T66" fmla="*/ 44 w 68"/>
                  <a:gd name="T67" fmla="*/ 2 h 40"/>
                  <a:gd name="T68" fmla="*/ 50 w 68"/>
                  <a:gd name="T69" fmla="*/ 0 h 40"/>
                  <a:gd name="T70" fmla="*/ 59 w 68"/>
                  <a:gd name="T71" fmla="*/ 2 h 40"/>
                  <a:gd name="T72" fmla="*/ 64 w 68"/>
                  <a:gd name="T73" fmla="*/ 7 h 40"/>
                  <a:gd name="T74" fmla="*/ 67 w 68"/>
                  <a:gd name="T75" fmla="*/ 15 h 40"/>
                  <a:gd name="T76" fmla="*/ 68 w 68"/>
                  <a:gd name="T77" fmla="*/ 23 h 40"/>
                  <a:gd name="T78" fmla="*/ 68 w 68"/>
                  <a:gd name="T79" fmla="*/ 27 h 40"/>
                  <a:gd name="T80" fmla="*/ 67 w 68"/>
                  <a:gd name="T81" fmla="*/ 32 h 40"/>
                  <a:gd name="T82" fmla="*/ 66 w 68"/>
                  <a:gd name="T83" fmla="*/ 36 h 40"/>
                  <a:gd name="T84" fmla="*/ 64 w 68"/>
                  <a:gd name="T8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40">
                    <a:moveTo>
                      <a:pt x="64" y="40"/>
                    </a:moveTo>
                    <a:cubicBezTo>
                      <a:pt x="55" y="40"/>
                      <a:pt x="55" y="40"/>
                      <a:pt x="55" y="40"/>
                    </a:cubicBezTo>
                    <a:cubicBezTo>
                      <a:pt x="56" y="39"/>
                      <a:pt x="57" y="38"/>
                      <a:pt x="58" y="36"/>
                    </a:cubicBezTo>
                    <a:cubicBezTo>
                      <a:pt x="59" y="35"/>
                      <a:pt x="59" y="33"/>
                      <a:pt x="60" y="32"/>
                    </a:cubicBezTo>
                    <a:cubicBezTo>
                      <a:pt x="60" y="30"/>
                      <a:pt x="61" y="28"/>
                      <a:pt x="61" y="27"/>
                    </a:cubicBezTo>
                    <a:cubicBezTo>
                      <a:pt x="61" y="25"/>
                      <a:pt x="61" y="24"/>
                      <a:pt x="61" y="22"/>
                    </a:cubicBezTo>
                    <a:cubicBezTo>
                      <a:pt x="61" y="18"/>
                      <a:pt x="60" y="14"/>
                      <a:pt x="59" y="12"/>
                    </a:cubicBezTo>
                    <a:cubicBezTo>
                      <a:pt x="57" y="9"/>
                      <a:pt x="54" y="8"/>
                      <a:pt x="51" y="8"/>
                    </a:cubicBezTo>
                    <a:cubicBezTo>
                      <a:pt x="49" y="8"/>
                      <a:pt x="48" y="9"/>
                      <a:pt x="46" y="9"/>
                    </a:cubicBezTo>
                    <a:cubicBezTo>
                      <a:pt x="45" y="10"/>
                      <a:pt x="44" y="11"/>
                      <a:pt x="43" y="13"/>
                    </a:cubicBezTo>
                    <a:cubicBezTo>
                      <a:pt x="42" y="14"/>
                      <a:pt x="41" y="16"/>
                      <a:pt x="40" y="17"/>
                    </a:cubicBezTo>
                    <a:cubicBezTo>
                      <a:pt x="39" y="19"/>
                      <a:pt x="38" y="21"/>
                      <a:pt x="37" y="23"/>
                    </a:cubicBezTo>
                    <a:cubicBezTo>
                      <a:pt x="35" y="26"/>
                      <a:pt x="34" y="28"/>
                      <a:pt x="33" y="30"/>
                    </a:cubicBezTo>
                    <a:cubicBezTo>
                      <a:pt x="32" y="32"/>
                      <a:pt x="31" y="34"/>
                      <a:pt x="29" y="35"/>
                    </a:cubicBezTo>
                    <a:cubicBezTo>
                      <a:pt x="28" y="36"/>
                      <a:pt x="26" y="38"/>
                      <a:pt x="24" y="38"/>
                    </a:cubicBezTo>
                    <a:cubicBezTo>
                      <a:pt x="22" y="39"/>
                      <a:pt x="20" y="40"/>
                      <a:pt x="18" y="40"/>
                    </a:cubicBezTo>
                    <a:cubicBezTo>
                      <a:pt x="15" y="40"/>
                      <a:pt x="12" y="39"/>
                      <a:pt x="10" y="38"/>
                    </a:cubicBezTo>
                    <a:cubicBezTo>
                      <a:pt x="8" y="36"/>
                      <a:pt x="6" y="35"/>
                      <a:pt x="5" y="33"/>
                    </a:cubicBezTo>
                    <a:cubicBezTo>
                      <a:pt x="3" y="30"/>
                      <a:pt x="2" y="28"/>
                      <a:pt x="1" y="25"/>
                    </a:cubicBezTo>
                    <a:cubicBezTo>
                      <a:pt x="1" y="23"/>
                      <a:pt x="0" y="20"/>
                      <a:pt x="0" y="17"/>
                    </a:cubicBezTo>
                    <a:cubicBezTo>
                      <a:pt x="0" y="11"/>
                      <a:pt x="1" y="6"/>
                      <a:pt x="3" y="3"/>
                    </a:cubicBezTo>
                    <a:cubicBezTo>
                      <a:pt x="11" y="3"/>
                      <a:pt x="11" y="3"/>
                      <a:pt x="11" y="3"/>
                    </a:cubicBezTo>
                    <a:cubicBezTo>
                      <a:pt x="9" y="7"/>
                      <a:pt x="7" y="12"/>
                      <a:pt x="7" y="18"/>
                    </a:cubicBezTo>
                    <a:cubicBezTo>
                      <a:pt x="7" y="19"/>
                      <a:pt x="8" y="21"/>
                      <a:pt x="8" y="23"/>
                    </a:cubicBezTo>
                    <a:cubicBezTo>
                      <a:pt x="8" y="24"/>
                      <a:pt x="9" y="26"/>
                      <a:pt x="10" y="27"/>
                    </a:cubicBezTo>
                    <a:cubicBezTo>
                      <a:pt x="10" y="29"/>
                      <a:pt x="11" y="30"/>
                      <a:pt x="13" y="30"/>
                    </a:cubicBezTo>
                    <a:cubicBezTo>
                      <a:pt x="14" y="31"/>
                      <a:pt x="15" y="32"/>
                      <a:pt x="17" y="32"/>
                    </a:cubicBezTo>
                    <a:cubicBezTo>
                      <a:pt x="19" y="32"/>
                      <a:pt x="20" y="31"/>
                      <a:pt x="22" y="31"/>
                    </a:cubicBezTo>
                    <a:cubicBezTo>
                      <a:pt x="23" y="30"/>
                      <a:pt x="24" y="29"/>
                      <a:pt x="25" y="28"/>
                    </a:cubicBezTo>
                    <a:cubicBezTo>
                      <a:pt x="26" y="27"/>
                      <a:pt x="27" y="25"/>
                      <a:pt x="28" y="24"/>
                    </a:cubicBezTo>
                    <a:cubicBezTo>
                      <a:pt x="29" y="22"/>
                      <a:pt x="30" y="20"/>
                      <a:pt x="31" y="17"/>
                    </a:cubicBezTo>
                    <a:cubicBezTo>
                      <a:pt x="32" y="15"/>
                      <a:pt x="33" y="13"/>
                      <a:pt x="35" y="11"/>
                    </a:cubicBezTo>
                    <a:cubicBezTo>
                      <a:pt x="36" y="9"/>
                      <a:pt x="37" y="7"/>
                      <a:pt x="39" y="5"/>
                    </a:cubicBezTo>
                    <a:cubicBezTo>
                      <a:pt x="40" y="4"/>
                      <a:pt x="42" y="2"/>
                      <a:pt x="44" y="2"/>
                    </a:cubicBezTo>
                    <a:cubicBezTo>
                      <a:pt x="46" y="1"/>
                      <a:pt x="48" y="0"/>
                      <a:pt x="50" y="0"/>
                    </a:cubicBezTo>
                    <a:cubicBezTo>
                      <a:pt x="54" y="0"/>
                      <a:pt x="56" y="1"/>
                      <a:pt x="59" y="2"/>
                    </a:cubicBezTo>
                    <a:cubicBezTo>
                      <a:pt x="61" y="3"/>
                      <a:pt x="63" y="5"/>
                      <a:pt x="64" y="7"/>
                    </a:cubicBezTo>
                    <a:cubicBezTo>
                      <a:pt x="66" y="9"/>
                      <a:pt x="67" y="12"/>
                      <a:pt x="67" y="15"/>
                    </a:cubicBezTo>
                    <a:cubicBezTo>
                      <a:pt x="68" y="17"/>
                      <a:pt x="68" y="20"/>
                      <a:pt x="68" y="23"/>
                    </a:cubicBezTo>
                    <a:cubicBezTo>
                      <a:pt x="68" y="24"/>
                      <a:pt x="68" y="26"/>
                      <a:pt x="68" y="27"/>
                    </a:cubicBezTo>
                    <a:cubicBezTo>
                      <a:pt x="68" y="29"/>
                      <a:pt x="67" y="30"/>
                      <a:pt x="67" y="32"/>
                    </a:cubicBezTo>
                    <a:cubicBezTo>
                      <a:pt x="67" y="33"/>
                      <a:pt x="66" y="35"/>
                      <a:pt x="66" y="36"/>
                    </a:cubicBezTo>
                    <a:cubicBezTo>
                      <a:pt x="65" y="38"/>
                      <a:pt x="65" y="39"/>
                      <a:pt x="64" y="4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1531"/>
              <p:cNvSpPr>
                <a:spLocks/>
              </p:cNvSpPr>
              <p:nvPr/>
            </p:nvSpPr>
            <p:spPr bwMode="auto">
              <a:xfrm>
                <a:off x="5684839" y="4016376"/>
                <a:ext cx="147638" cy="87313"/>
              </a:xfrm>
              <a:custGeom>
                <a:avLst/>
                <a:gdLst>
                  <a:gd name="T0" fmla="*/ 64 w 68"/>
                  <a:gd name="T1" fmla="*/ 40 h 40"/>
                  <a:gd name="T2" fmla="*/ 55 w 68"/>
                  <a:gd name="T3" fmla="*/ 40 h 40"/>
                  <a:gd name="T4" fmla="*/ 58 w 68"/>
                  <a:gd name="T5" fmla="*/ 36 h 40"/>
                  <a:gd name="T6" fmla="*/ 60 w 68"/>
                  <a:gd name="T7" fmla="*/ 32 h 40"/>
                  <a:gd name="T8" fmla="*/ 61 w 68"/>
                  <a:gd name="T9" fmla="*/ 27 h 40"/>
                  <a:gd name="T10" fmla="*/ 61 w 68"/>
                  <a:gd name="T11" fmla="*/ 23 h 40"/>
                  <a:gd name="T12" fmla="*/ 59 w 68"/>
                  <a:gd name="T13" fmla="*/ 12 h 40"/>
                  <a:gd name="T14" fmla="*/ 51 w 68"/>
                  <a:gd name="T15" fmla="*/ 8 h 40"/>
                  <a:gd name="T16" fmla="*/ 46 w 68"/>
                  <a:gd name="T17" fmla="*/ 10 h 40"/>
                  <a:gd name="T18" fmla="*/ 43 w 68"/>
                  <a:gd name="T19" fmla="*/ 13 h 40"/>
                  <a:gd name="T20" fmla="*/ 40 w 68"/>
                  <a:gd name="T21" fmla="*/ 18 h 40"/>
                  <a:gd name="T22" fmla="*/ 37 w 68"/>
                  <a:gd name="T23" fmla="*/ 24 h 40"/>
                  <a:gd name="T24" fmla="*/ 33 w 68"/>
                  <a:gd name="T25" fmla="*/ 30 h 40"/>
                  <a:gd name="T26" fmla="*/ 29 w 68"/>
                  <a:gd name="T27" fmla="*/ 35 h 40"/>
                  <a:gd name="T28" fmla="*/ 24 w 68"/>
                  <a:gd name="T29" fmla="*/ 39 h 40"/>
                  <a:gd name="T30" fmla="*/ 18 w 68"/>
                  <a:gd name="T31" fmla="*/ 40 h 40"/>
                  <a:gd name="T32" fmla="*/ 10 w 68"/>
                  <a:gd name="T33" fmla="*/ 38 h 40"/>
                  <a:gd name="T34" fmla="*/ 5 w 68"/>
                  <a:gd name="T35" fmla="*/ 33 h 40"/>
                  <a:gd name="T36" fmla="*/ 1 w 68"/>
                  <a:gd name="T37" fmla="*/ 26 h 40"/>
                  <a:gd name="T38" fmla="*/ 0 w 68"/>
                  <a:gd name="T39" fmla="*/ 17 h 40"/>
                  <a:gd name="T40" fmla="*/ 3 w 68"/>
                  <a:gd name="T41" fmla="*/ 3 h 40"/>
                  <a:gd name="T42" fmla="*/ 11 w 68"/>
                  <a:gd name="T43" fmla="*/ 3 h 40"/>
                  <a:gd name="T44" fmla="*/ 7 w 68"/>
                  <a:gd name="T45" fmla="*/ 18 h 40"/>
                  <a:gd name="T46" fmla="*/ 8 w 68"/>
                  <a:gd name="T47" fmla="*/ 23 h 40"/>
                  <a:gd name="T48" fmla="*/ 10 w 68"/>
                  <a:gd name="T49" fmla="*/ 28 h 40"/>
                  <a:gd name="T50" fmla="*/ 13 w 68"/>
                  <a:gd name="T51" fmla="*/ 31 h 40"/>
                  <a:gd name="T52" fmla="*/ 17 w 68"/>
                  <a:gd name="T53" fmla="*/ 32 h 40"/>
                  <a:gd name="T54" fmla="*/ 22 w 68"/>
                  <a:gd name="T55" fmla="*/ 31 h 40"/>
                  <a:gd name="T56" fmla="*/ 25 w 68"/>
                  <a:gd name="T57" fmla="*/ 28 h 40"/>
                  <a:gd name="T58" fmla="*/ 28 w 68"/>
                  <a:gd name="T59" fmla="*/ 24 h 40"/>
                  <a:gd name="T60" fmla="*/ 31 w 68"/>
                  <a:gd name="T61" fmla="*/ 18 h 40"/>
                  <a:gd name="T62" fmla="*/ 35 w 68"/>
                  <a:gd name="T63" fmla="*/ 11 h 40"/>
                  <a:gd name="T64" fmla="*/ 39 w 68"/>
                  <a:gd name="T65" fmla="*/ 6 h 40"/>
                  <a:gd name="T66" fmla="*/ 44 w 68"/>
                  <a:gd name="T67" fmla="*/ 2 h 40"/>
                  <a:gd name="T68" fmla="*/ 50 w 68"/>
                  <a:gd name="T69" fmla="*/ 0 h 40"/>
                  <a:gd name="T70" fmla="*/ 59 w 68"/>
                  <a:gd name="T71" fmla="*/ 2 h 40"/>
                  <a:gd name="T72" fmla="*/ 64 w 68"/>
                  <a:gd name="T73" fmla="*/ 7 h 40"/>
                  <a:gd name="T74" fmla="*/ 67 w 68"/>
                  <a:gd name="T75" fmla="*/ 15 h 40"/>
                  <a:gd name="T76" fmla="*/ 68 w 68"/>
                  <a:gd name="T77" fmla="*/ 24 h 40"/>
                  <a:gd name="T78" fmla="*/ 68 w 68"/>
                  <a:gd name="T79" fmla="*/ 28 h 40"/>
                  <a:gd name="T80" fmla="*/ 67 w 68"/>
                  <a:gd name="T81" fmla="*/ 32 h 40"/>
                  <a:gd name="T82" fmla="*/ 66 w 68"/>
                  <a:gd name="T83" fmla="*/ 37 h 40"/>
                  <a:gd name="T84" fmla="*/ 64 w 68"/>
                  <a:gd name="T8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40">
                    <a:moveTo>
                      <a:pt x="64" y="40"/>
                    </a:moveTo>
                    <a:cubicBezTo>
                      <a:pt x="55" y="40"/>
                      <a:pt x="55" y="40"/>
                      <a:pt x="55" y="40"/>
                    </a:cubicBezTo>
                    <a:cubicBezTo>
                      <a:pt x="56" y="39"/>
                      <a:pt x="57" y="38"/>
                      <a:pt x="58" y="36"/>
                    </a:cubicBezTo>
                    <a:cubicBezTo>
                      <a:pt x="59" y="35"/>
                      <a:pt x="59" y="33"/>
                      <a:pt x="60" y="32"/>
                    </a:cubicBezTo>
                    <a:cubicBezTo>
                      <a:pt x="60" y="30"/>
                      <a:pt x="61" y="29"/>
                      <a:pt x="61" y="27"/>
                    </a:cubicBezTo>
                    <a:cubicBezTo>
                      <a:pt x="61" y="25"/>
                      <a:pt x="61" y="24"/>
                      <a:pt x="61" y="23"/>
                    </a:cubicBezTo>
                    <a:cubicBezTo>
                      <a:pt x="61" y="18"/>
                      <a:pt x="60" y="14"/>
                      <a:pt x="59" y="12"/>
                    </a:cubicBezTo>
                    <a:cubicBezTo>
                      <a:pt x="57" y="10"/>
                      <a:pt x="54" y="8"/>
                      <a:pt x="51" y="8"/>
                    </a:cubicBezTo>
                    <a:cubicBezTo>
                      <a:pt x="49" y="8"/>
                      <a:pt x="48" y="9"/>
                      <a:pt x="46" y="10"/>
                    </a:cubicBezTo>
                    <a:cubicBezTo>
                      <a:pt x="45" y="10"/>
                      <a:pt x="44" y="11"/>
                      <a:pt x="43" y="13"/>
                    </a:cubicBezTo>
                    <a:cubicBezTo>
                      <a:pt x="42" y="14"/>
                      <a:pt x="41" y="16"/>
                      <a:pt x="40" y="18"/>
                    </a:cubicBezTo>
                    <a:cubicBezTo>
                      <a:pt x="39" y="20"/>
                      <a:pt x="38" y="22"/>
                      <a:pt x="37" y="24"/>
                    </a:cubicBezTo>
                    <a:cubicBezTo>
                      <a:pt x="35" y="26"/>
                      <a:pt x="34" y="28"/>
                      <a:pt x="33" y="30"/>
                    </a:cubicBezTo>
                    <a:cubicBezTo>
                      <a:pt x="32" y="32"/>
                      <a:pt x="31" y="34"/>
                      <a:pt x="29" y="35"/>
                    </a:cubicBezTo>
                    <a:cubicBezTo>
                      <a:pt x="28" y="37"/>
                      <a:pt x="26" y="38"/>
                      <a:pt x="24" y="39"/>
                    </a:cubicBezTo>
                    <a:cubicBezTo>
                      <a:pt x="22" y="40"/>
                      <a:pt x="20" y="40"/>
                      <a:pt x="18" y="40"/>
                    </a:cubicBezTo>
                    <a:cubicBezTo>
                      <a:pt x="15" y="40"/>
                      <a:pt x="12" y="39"/>
                      <a:pt x="10" y="38"/>
                    </a:cubicBezTo>
                    <a:cubicBezTo>
                      <a:pt x="8" y="37"/>
                      <a:pt x="6" y="35"/>
                      <a:pt x="5" y="33"/>
                    </a:cubicBezTo>
                    <a:cubicBezTo>
                      <a:pt x="3" y="31"/>
                      <a:pt x="2" y="28"/>
                      <a:pt x="1" y="26"/>
                    </a:cubicBezTo>
                    <a:cubicBezTo>
                      <a:pt x="1" y="23"/>
                      <a:pt x="0" y="20"/>
                      <a:pt x="0" y="17"/>
                    </a:cubicBezTo>
                    <a:cubicBezTo>
                      <a:pt x="0" y="11"/>
                      <a:pt x="1" y="6"/>
                      <a:pt x="3" y="3"/>
                    </a:cubicBezTo>
                    <a:cubicBezTo>
                      <a:pt x="11" y="3"/>
                      <a:pt x="11" y="3"/>
                      <a:pt x="11" y="3"/>
                    </a:cubicBezTo>
                    <a:cubicBezTo>
                      <a:pt x="9" y="7"/>
                      <a:pt x="7" y="12"/>
                      <a:pt x="7" y="18"/>
                    </a:cubicBezTo>
                    <a:cubicBezTo>
                      <a:pt x="7" y="20"/>
                      <a:pt x="8" y="21"/>
                      <a:pt x="8" y="23"/>
                    </a:cubicBezTo>
                    <a:cubicBezTo>
                      <a:pt x="8" y="25"/>
                      <a:pt x="9" y="26"/>
                      <a:pt x="10" y="28"/>
                    </a:cubicBezTo>
                    <a:cubicBezTo>
                      <a:pt x="10" y="29"/>
                      <a:pt x="11" y="30"/>
                      <a:pt x="13" y="31"/>
                    </a:cubicBezTo>
                    <a:cubicBezTo>
                      <a:pt x="14" y="32"/>
                      <a:pt x="15" y="32"/>
                      <a:pt x="17" y="32"/>
                    </a:cubicBezTo>
                    <a:cubicBezTo>
                      <a:pt x="19" y="32"/>
                      <a:pt x="20" y="32"/>
                      <a:pt x="22" y="31"/>
                    </a:cubicBezTo>
                    <a:cubicBezTo>
                      <a:pt x="23" y="30"/>
                      <a:pt x="24" y="30"/>
                      <a:pt x="25" y="28"/>
                    </a:cubicBezTo>
                    <a:cubicBezTo>
                      <a:pt x="26" y="27"/>
                      <a:pt x="27" y="26"/>
                      <a:pt x="28" y="24"/>
                    </a:cubicBezTo>
                    <a:cubicBezTo>
                      <a:pt x="29" y="22"/>
                      <a:pt x="30" y="20"/>
                      <a:pt x="31" y="18"/>
                    </a:cubicBezTo>
                    <a:cubicBezTo>
                      <a:pt x="32" y="15"/>
                      <a:pt x="33" y="13"/>
                      <a:pt x="35" y="11"/>
                    </a:cubicBezTo>
                    <a:cubicBezTo>
                      <a:pt x="36" y="9"/>
                      <a:pt x="37" y="7"/>
                      <a:pt x="39" y="6"/>
                    </a:cubicBezTo>
                    <a:cubicBezTo>
                      <a:pt x="40" y="4"/>
                      <a:pt x="42" y="3"/>
                      <a:pt x="44" y="2"/>
                    </a:cubicBezTo>
                    <a:cubicBezTo>
                      <a:pt x="46" y="1"/>
                      <a:pt x="48" y="0"/>
                      <a:pt x="50" y="0"/>
                    </a:cubicBezTo>
                    <a:cubicBezTo>
                      <a:pt x="54" y="0"/>
                      <a:pt x="56" y="1"/>
                      <a:pt x="59" y="2"/>
                    </a:cubicBezTo>
                    <a:cubicBezTo>
                      <a:pt x="61" y="4"/>
                      <a:pt x="63" y="5"/>
                      <a:pt x="64" y="7"/>
                    </a:cubicBezTo>
                    <a:cubicBezTo>
                      <a:pt x="66" y="10"/>
                      <a:pt x="67" y="12"/>
                      <a:pt x="67" y="15"/>
                    </a:cubicBezTo>
                    <a:cubicBezTo>
                      <a:pt x="68" y="18"/>
                      <a:pt x="68" y="21"/>
                      <a:pt x="68" y="24"/>
                    </a:cubicBezTo>
                    <a:cubicBezTo>
                      <a:pt x="68" y="25"/>
                      <a:pt x="68" y="26"/>
                      <a:pt x="68" y="28"/>
                    </a:cubicBezTo>
                    <a:cubicBezTo>
                      <a:pt x="68" y="29"/>
                      <a:pt x="67" y="31"/>
                      <a:pt x="67" y="32"/>
                    </a:cubicBezTo>
                    <a:cubicBezTo>
                      <a:pt x="67" y="34"/>
                      <a:pt x="66" y="35"/>
                      <a:pt x="66" y="37"/>
                    </a:cubicBezTo>
                    <a:cubicBezTo>
                      <a:pt x="65" y="38"/>
                      <a:pt x="65" y="39"/>
                      <a:pt x="64" y="4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Rectangle 1532"/>
              <p:cNvSpPr>
                <a:spLocks noChangeArrowheads="1"/>
              </p:cNvSpPr>
              <p:nvPr/>
            </p:nvSpPr>
            <p:spPr bwMode="auto">
              <a:xfrm>
                <a:off x="5689601" y="3916363"/>
                <a:ext cx="139700" cy="1746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533"/>
              <p:cNvSpPr>
                <a:spLocks/>
              </p:cNvSpPr>
              <p:nvPr/>
            </p:nvSpPr>
            <p:spPr bwMode="auto">
              <a:xfrm>
                <a:off x="5689601" y="3763963"/>
                <a:ext cx="139700" cy="115888"/>
              </a:xfrm>
              <a:custGeom>
                <a:avLst/>
                <a:gdLst>
                  <a:gd name="T0" fmla="*/ 65 w 65"/>
                  <a:gd name="T1" fmla="*/ 0 h 53"/>
                  <a:gd name="T2" fmla="*/ 65 w 65"/>
                  <a:gd name="T3" fmla="*/ 9 h 53"/>
                  <a:gd name="T4" fmla="*/ 13 w 65"/>
                  <a:gd name="T5" fmla="*/ 43 h 53"/>
                  <a:gd name="T6" fmla="*/ 9 w 65"/>
                  <a:gd name="T7" fmla="*/ 45 h 53"/>
                  <a:gd name="T8" fmla="*/ 9 w 65"/>
                  <a:gd name="T9" fmla="*/ 46 h 53"/>
                  <a:gd name="T10" fmla="*/ 18 w 65"/>
                  <a:gd name="T11" fmla="*/ 45 h 53"/>
                  <a:gd name="T12" fmla="*/ 65 w 65"/>
                  <a:gd name="T13" fmla="*/ 45 h 53"/>
                  <a:gd name="T14" fmla="*/ 65 w 65"/>
                  <a:gd name="T15" fmla="*/ 53 h 53"/>
                  <a:gd name="T16" fmla="*/ 0 w 65"/>
                  <a:gd name="T17" fmla="*/ 53 h 53"/>
                  <a:gd name="T18" fmla="*/ 0 w 65"/>
                  <a:gd name="T19" fmla="*/ 43 h 53"/>
                  <a:gd name="T20" fmla="*/ 51 w 65"/>
                  <a:gd name="T21" fmla="*/ 10 h 53"/>
                  <a:gd name="T22" fmla="*/ 55 w 65"/>
                  <a:gd name="T23" fmla="*/ 7 h 53"/>
                  <a:gd name="T24" fmla="*/ 55 w 65"/>
                  <a:gd name="T25" fmla="*/ 7 h 53"/>
                  <a:gd name="T26" fmla="*/ 46 w 65"/>
                  <a:gd name="T27" fmla="*/ 8 h 53"/>
                  <a:gd name="T28" fmla="*/ 0 w 65"/>
                  <a:gd name="T29" fmla="*/ 8 h 53"/>
                  <a:gd name="T30" fmla="*/ 0 w 65"/>
                  <a:gd name="T31" fmla="*/ 0 h 53"/>
                  <a:gd name="T32" fmla="*/ 65 w 65"/>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3">
                    <a:moveTo>
                      <a:pt x="65" y="0"/>
                    </a:moveTo>
                    <a:cubicBezTo>
                      <a:pt x="65" y="9"/>
                      <a:pt x="65" y="9"/>
                      <a:pt x="65" y="9"/>
                    </a:cubicBezTo>
                    <a:cubicBezTo>
                      <a:pt x="13" y="43"/>
                      <a:pt x="13" y="43"/>
                      <a:pt x="13" y="43"/>
                    </a:cubicBezTo>
                    <a:cubicBezTo>
                      <a:pt x="11" y="44"/>
                      <a:pt x="10" y="45"/>
                      <a:pt x="9" y="45"/>
                    </a:cubicBezTo>
                    <a:cubicBezTo>
                      <a:pt x="9" y="46"/>
                      <a:pt x="9" y="46"/>
                      <a:pt x="9" y="46"/>
                    </a:cubicBezTo>
                    <a:cubicBezTo>
                      <a:pt x="10" y="45"/>
                      <a:pt x="13" y="45"/>
                      <a:pt x="18" y="45"/>
                    </a:cubicBezTo>
                    <a:cubicBezTo>
                      <a:pt x="65" y="45"/>
                      <a:pt x="65" y="45"/>
                      <a:pt x="65" y="45"/>
                    </a:cubicBezTo>
                    <a:cubicBezTo>
                      <a:pt x="65" y="53"/>
                      <a:pt x="65" y="53"/>
                      <a:pt x="65" y="53"/>
                    </a:cubicBezTo>
                    <a:cubicBezTo>
                      <a:pt x="0" y="53"/>
                      <a:pt x="0" y="53"/>
                      <a:pt x="0" y="53"/>
                    </a:cubicBezTo>
                    <a:cubicBezTo>
                      <a:pt x="0" y="43"/>
                      <a:pt x="0" y="43"/>
                      <a:pt x="0" y="43"/>
                    </a:cubicBezTo>
                    <a:cubicBezTo>
                      <a:pt x="51" y="10"/>
                      <a:pt x="51" y="10"/>
                      <a:pt x="51" y="10"/>
                    </a:cubicBezTo>
                    <a:cubicBezTo>
                      <a:pt x="53" y="9"/>
                      <a:pt x="54" y="8"/>
                      <a:pt x="55" y="7"/>
                    </a:cubicBezTo>
                    <a:cubicBezTo>
                      <a:pt x="55" y="7"/>
                      <a:pt x="55" y="7"/>
                      <a:pt x="55" y="7"/>
                    </a:cubicBezTo>
                    <a:cubicBezTo>
                      <a:pt x="53" y="8"/>
                      <a:pt x="50" y="8"/>
                      <a:pt x="46" y="8"/>
                    </a:cubicBezTo>
                    <a:cubicBezTo>
                      <a:pt x="0" y="8"/>
                      <a:pt x="0" y="8"/>
                      <a:pt x="0" y="8"/>
                    </a:cubicBezTo>
                    <a:cubicBezTo>
                      <a:pt x="0" y="0"/>
                      <a:pt x="0" y="0"/>
                      <a:pt x="0" y="0"/>
                    </a:cubicBezTo>
                    <a:lnTo>
                      <a:pt x="65"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1534"/>
              <p:cNvSpPr>
                <a:spLocks/>
              </p:cNvSpPr>
              <p:nvPr/>
            </p:nvSpPr>
            <p:spPr bwMode="auto">
              <a:xfrm>
                <a:off x="5689601" y="3621088"/>
                <a:ext cx="139700" cy="106363"/>
              </a:xfrm>
              <a:custGeom>
                <a:avLst/>
                <a:gdLst>
                  <a:gd name="T0" fmla="*/ 88 w 88"/>
                  <a:gd name="T1" fmla="*/ 0 h 67"/>
                  <a:gd name="T2" fmla="*/ 88 w 88"/>
                  <a:gd name="T3" fmla="*/ 10 h 67"/>
                  <a:gd name="T4" fmla="*/ 47 w 88"/>
                  <a:gd name="T5" fmla="*/ 10 h 67"/>
                  <a:gd name="T6" fmla="*/ 47 w 88"/>
                  <a:gd name="T7" fmla="*/ 56 h 67"/>
                  <a:gd name="T8" fmla="*/ 88 w 88"/>
                  <a:gd name="T9" fmla="*/ 56 h 67"/>
                  <a:gd name="T10" fmla="*/ 88 w 88"/>
                  <a:gd name="T11" fmla="*/ 67 h 67"/>
                  <a:gd name="T12" fmla="*/ 0 w 88"/>
                  <a:gd name="T13" fmla="*/ 67 h 67"/>
                  <a:gd name="T14" fmla="*/ 0 w 88"/>
                  <a:gd name="T15" fmla="*/ 56 h 67"/>
                  <a:gd name="T16" fmla="*/ 38 w 88"/>
                  <a:gd name="T17" fmla="*/ 56 h 67"/>
                  <a:gd name="T18" fmla="*/ 38 w 88"/>
                  <a:gd name="T19" fmla="*/ 10 h 67"/>
                  <a:gd name="T20" fmla="*/ 0 w 88"/>
                  <a:gd name="T21" fmla="*/ 10 h 67"/>
                  <a:gd name="T22" fmla="*/ 0 w 88"/>
                  <a:gd name="T23" fmla="*/ 0 h 67"/>
                  <a:gd name="T24" fmla="*/ 88 w 8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67">
                    <a:moveTo>
                      <a:pt x="88" y="0"/>
                    </a:moveTo>
                    <a:lnTo>
                      <a:pt x="88" y="10"/>
                    </a:lnTo>
                    <a:lnTo>
                      <a:pt x="47" y="10"/>
                    </a:lnTo>
                    <a:lnTo>
                      <a:pt x="47" y="56"/>
                    </a:lnTo>
                    <a:lnTo>
                      <a:pt x="88" y="56"/>
                    </a:lnTo>
                    <a:lnTo>
                      <a:pt x="88" y="67"/>
                    </a:lnTo>
                    <a:lnTo>
                      <a:pt x="0" y="67"/>
                    </a:lnTo>
                    <a:lnTo>
                      <a:pt x="0" y="56"/>
                    </a:lnTo>
                    <a:lnTo>
                      <a:pt x="38" y="56"/>
                    </a:lnTo>
                    <a:lnTo>
                      <a:pt x="38" y="10"/>
                    </a:lnTo>
                    <a:lnTo>
                      <a:pt x="0" y="10"/>
                    </a:lnTo>
                    <a:lnTo>
                      <a:pt x="0" y="0"/>
                    </a:lnTo>
                    <a:lnTo>
                      <a:pt x="8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535"/>
              <p:cNvSpPr>
                <a:spLocks/>
              </p:cNvSpPr>
              <p:nvPr/>
            </p:nvSpPr>
            <p:spPr bwMode="auto">
              <a:xfrm>
                <a:off x="5689601" y="3508376"/>
                <a:ext cx="139700" cy="73025"/>
              </a:xfrm>
              <a:custGeom>
                <a:avLst/>
                <a:gdLst>
                  <a:gd name="T0" fmla="*/ 88 w 88"/>
                  <a:gd name="T1" fmla="*/ 0 h 46"/>
                  <a:gd name="T2" fmla="*/ 88 w 88"/>
                  <a:gd name="T3" fmla="*/ 46 h 46"/>
                  <a:gd name="T4" fmla="*/ 0 w 88"/>
                  <a:gd name="T5" fmla="*/ 46 h 46"/>
                  <a:gd name="T6" fmla="*/ 0 w 88"/>
                  <a:gd name="T7" fmla="*/ 1 h 46"/>
                  <a:gd name="T8" fmla="*/ 8 w 88"/>
                  <a:gd name="T9" fmla="*/ 1 h 46"/>
                  <a:gd name="T10" fmla="*/ 8 w 88"/>
                  <a:gd name="T11" fmla="*/ 37 h 46"/>
                  <a:gd name="T12" fmla="*/ 38 w 88"/>
                  <a:gd name="T13" fmla="*/ 37 h 46"/>
                  <a:gd name="T14" fmla="*/ 38 w 88"/>
                  <a:gd name="T15" fmla="*/ 4 h 46"/>
                  <a:gd name="T16" fmla="*/ 47 w 88"/>
                  <a:gd name="T17" fmla="*/ 4 h 46"/>
                  <a:gd name="T18" fmla="*/ 47 w 88"/>
                  <a:gd name="T19" fmla="*/ 37 h 46"/>
                  <a:gd name="T20" fmla="*/ 79 w 88"/>
                  <a:gd name="T21" fmla="*/ 37 h 46"/>
                  <a:gd name="T22" fmla="*/ 79 w 88"/>
                  <a:gd name="T23" fmla="*/ 0 h 46"/>
                  <a:gd name="T24" fmla="*/ 88 w 88"/>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46">
                    <a:moveTo>
                      <a:pt x="88" y="0"/>
                    </a:moveTo>
                    <a:lnTo>
                      <a:pt x="88" y="46"/>
                    </a:lnTo>
                    <a:lnTo>
                      <a:pt x="0" y="46"/>
                    </a:lnTo>
                    <a:lnTo>
                      <a:pt x="0" y="1"/>
                    </a:lnTo>
                    <a:lnTo>
                      <a:pt x="8" y="1"/>
                    </a:lnTo>
                    <a:lnTo>
                      <a:pt x="8" y="37"/>
                    </a:lnTo>
                    <a:lnTo>
                      <a:pt x="38" y="37"/>
                    </a:lnTo>
                    <a:lnTo>
                      <a:pt x="38" y="4"/>
                    </a:lnTo>
                    <a:lnTo>
                      <a:pt x="47" y="4"/>
                    </a:lnTo>
                    <a:lnTo>
                      <a:pt x="47" y="37"/>
                    </a:lnTo>
                    <a:lnTo>
                      <a:pt x="79" y="37"/>
                    </a:lnTo>
                    <a:lnTo>
                      <a:pt x="79" y="0"/>
                    </a:lnTo>
                    <a:lnTo>
                      <a:pt x="8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1536"/>
              <p:cNvSpPr>
                <a:spLocks noEditPoints="1"/>
              </p:cNvSpPr>
              <p:nvPr/>
            </p:nvSpPr>
            <p:spPr bwMode="auto">
              <a:xfrm>
                <a:off x="5689601" y="3378201"/>
                <a:ext cx="139700" cy="101600"/>
              </a:xfrm>
              <a:custGeom>
                <a:avLst/>
                <a:gdLst>
                  <a:gd name="T0" fmla="*/ 65 w 65"/>
                  <a:gd name="T1" fmla="*/ 0 h 47"/>
                  <a:gd name="T2" fmla="*/ 65 w 65"/>
                  <a:gd name="T3" fmla="*/ 9 h 47"/>
                  <a:gd name="T4" fmla="*/ 47 w 65"/>
                  <a:gd name="T5" fmla="*/ 20 h 47"/>
                  <a:gd name="T6" fmla="*/ 42 w 65"/>
                  <a:gd name="T7" fmla="*/ 23 h 47"/>
                  <a:gd name="T8" fmla="*/ 39 w 65"/>
                  <a:gd name="T9" fmla="*/ 26 h 47"/>
                  <a:gd name="T10" fmla="*/ 38 w 65"/>
                  <a:gd name="T11" fmla="*/ 29 h 47"/>
                  <a:gd name="T12" fmla="*/ 37 w 65"/>
                  <a:gd name="T13" fmla="*/ 33 h 47"/>
                  <a:gd name="T14" fmla="*/ 37 w 65"/>
                  <a:gd name="T15" fmla="*/ 39 h 47"/>
                  <a:gd name="T16" fmla="*/ 65 w 65"/>
                  <a:gd name="T17" fmla="*/ 39 h 47"/>
                  <a:gd name="T18" fmla="*/ 65 w 65"/>
                  <a:gd name="T19" fmla="*/ 47 h 47"/>
                  <a:gd name="T20" fmla="*/ 0 w 65"/>
                  <a:gd name="T21" fmla="*/ 47 h 47"/>
                  <a:gd name="T22" fmla="*/ 0 w 65"/>
                  <a:gd name="T23" fmla="*/ 28 h 47"/>
                  <a:gd name="T24" fmla="*/ 1 w 65"/>
                  <a:gd name="T25" fmla="*/ 20 h 47"/>
                  <a:gd name="T26" fmla="*/ 4 w 65"/>
                  <a:gd name="T27" fmla="*/ 13 h 47"/>
                  <a:gd name="T28" fmla="*/ 9 w 65"/>
                  <a:gd name="T29" fmla="*/ 9 h 47"/>
                  <a:gd name="T30" fmla="*/ 17 w 65"/>
                  <a:gd name="T31" fmla="*/ 8 h 47"/>
                  <a:gd name="T32" fmla="*/ 23 w 65"/>
                  <a:gd name="T33" fmla="*/ 9 h 47"/>
                  <a:gd name="T34" fmla="*/ 28 w 65"/>
                  <a:gd name="T35" fmla="*/ 12 h 47"/>
                  <a:gd name="T36" fmla="*/ 32 w 65"/>
                  <a:gd name="T37" fmla="*/ 16 h 47"/>
                  <a:gd name="T38" fmla="*/ 35 w 65"/>
                  <a:gd name="T39" fmla="*/ 22 h 47"/>
                  <a:gd name="T40" fmla="*/ 35 w 65"/>
                  <a:gd name="T41" fmla="*/ 22 h 47"/>
                  <a:gd name="T42" fmla="*/ 36 w 65"/>
                  <a:gd name="T43" fmla="*/ 19 h 47"/>
                  <a:gd name="T44" fmla="*/ 39 w 65"/>
                  <a:gd name="T45" fmla="*/ 17 h 47"/>
                  <a:gd name="T46" fmla="*/ 42 w 65"/>
                  <a:gd name="T47" fmla="*/ 15 h 47"/>
                  <a:gd name="T48" fmla="*/ 45 w 65"/>
                  <a:gd name="T49" fmla="*/ 13 h 47"/>
                  <a:gd name="T50" fmla="*/ 65 w 65"/>
                  <a:gd name="T51" fmla="*/ 0 h 47"/>
                  <a:gd name="T52" fmla="*/ 6 w 65"/>
                  <a:gd name="T53" fmla="*/ 39 h 47"/>
                  <a:gd name="T54" fmla="*/ 30 w 65"/>
                  <a:gd name="T55" fmla="*/ 39 h 47"/>
                  <a:gd name="T56" fmla="*/ 30 w 65"/>
                  <a:gd name="T57" fmla="*/ 29 h 47"/>
                  <a:gd name="T58" fmla="*/ 29 w 65"/>
                  <a:gd name="T59" fmla="*/ 24 h 47"/>
                  <a:gd name="T60" fmla="*/ 27 w 65"/>
                  <a:gd name="T61" fmla="*/ 20 h 47"/>
                  <a:gd name="T62" fmla="*/ 23 w 65"/>
                  <a:gd name="T63" fmla="*/ 17 h 47"/>
                  <a:gd name="T64" fmla="*/ 18 w 65"/>
                  <a:gd name="T65" fmla="*/ 16 h 47"/>
                  <a:gd name="T66" fmla="*/ 9 w 65"/>
                  <a:gd name="T67" fmla="*/ 19 h 47"/>
                  <a:gd name="T68" fmla="*/ 6 w 65"/>
                  <a:gd name="T69" fmla="*/ 29 h 47"/>
                  <a:gd name="T70" fmla="*/ 6 w 65"/>
                  <a:gd name="T7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47">
                    <a:moveTo>
                      <a:pt x="65" y="0"/>
                    </a:moveTo>
                    <a:cubicBezTo>
                      <a:pt x="65" y="9"/>
                      <a:pt x="65" y="9"/>
                      <a:pt x="65" y="9"/>
                    </a:cubicBezTo>
                    <a:cubicBezTo>
                      <a:pt x="47" y="20"/>
                      <a:pt x="47" y="20"/>
                      <a:pt x="47" y="20"/>
                    </a:cubicBezTo>
                    <a:cubicBezTo>
                      <a:pt x="45" y="21"/>
                      <a:pt x="43" y="22"/>
                      <a:pt x="42" y="23"/>
                    </a:cubicBezTo>
                    <a:cubicBezTo>
                      <a:pt x="41" y="24"/>
                      <a:pt x="40" y="25"/>
                      <a:pt x="39" y="26"/>
                    </a:cubicBezTo>
                    <a:cubicBezTo>
                      <a:pt x="39" y="27"/>
                      <a:pt x="38" y="28"/>
                      <a:pt x="38" y="29"/>
                    </a:cubicBezTo>
                    <a:cubicBezTo>
                      <a:pt x="37" y="30"/>
                      <a:pt x="37" y="32"/>
                      <a:pt x="37" y="33"/>
                    </a:cubicBezTo>
                    <a:cubicBezTo>
                      <a:pt x="37" y="39"/>
                      <a:pt x="37" y="39"/>
                      <a:pt x="37" y="39"/>
                    </a:cubicBezTo>
                    <a:cubicBezTo>
                      <a:pt x="65" y="39"/>
                      <a:pt x="65" y="39"/>
                      <a:pt x="65" y="39"/>
                    </a:cubicBezTo>
                    <a:cubicBezTo>
                      <a:pt x="65" y="47"/>
                      <a:pt x="65" y="47"/>
                      <a:pt x="65" y="47"/>
                    </a:cubicBezTo>
                    <a:cubicBezTo>
                      <a:pt x="0" y="47"/>
                      <a:pt x="0" y="47"/>
                      <a:pt x="0" y="47"/>
                    </a:cubicBezTo>
                    <a:cubicBezTo>
                      <a:pt x="0" y="28"/>
                      <a:pt x="0" y="28"/>
                      <a:pt x="0" y="28"/>
                    </a:cubicBezTo>
                    <a:cubicBezTo>
                      <a:pt x="0" y="25"/>
                      <a:pt x="0" y="22"/>
                      <a:pt x="1" y="20"/>
                    </a:cubicBezTo>
                    <a:cubicBezTo>
                      <a:pt x="1" y="17"/>
                      <a:pt x="2" y="15"/>
                      <a:pt x="4" y="13"/>
                    </a:cubicBezTo>
                    <a:cubicBezTo>
                      <a:pt x="5" y="12"/>
                      <a:pt x="7" y="10"/>
                      <a:pt x="9" y="9"/>
                    </a:cubicBezTo>
                    <a:cubicBezTo>
                      <a:pt x="11" y="8"/>
                      <a:pt x="14" y="8"/>
                      <a:pt x="17" y="8"/>
                    </a:cubicBezTo>
                    <a:cubicBezTo>
                      <a:pt x="19" y="8"/>
                      <a:pt x="21" y="8"/>
                      <a:pt x="23" y="9"/>
                    </a:cubicBezTo>
                    <a:cubicBezTo>
                      <a:pt x="25" y="9"/>
                      <a:pt x="27" y="10"/>
                      <a:pt x="28" y="12"/>
                    </a:cubicBezTo>
                    <a:cubicBezTo>
                      <a:pt x="30" y="13"/>
                      <a:pt x="31" y="14"/>
                      <a:pt x="32" y="16"/>
                    </a:cubicBezTo>
                    <a:cubicBezTo>
                      <a:pt x="33" y="18"/>
                      <a:pt x="34" y="20"/>
                      <a:pt x="35" y="22"/>
                    </a:cubicBezTo>
                    <a:cubicBezTo>
                      <a:pt x="35" y="22"/>
                      <a:pt x="35" y="22"/>
                      <a:pt x="35" y="22"/>
                    </a:cubicBezTo>
                    <a:cubicBezTo>
                      <a:pt x="35" y="21"/>
                      <a:pt x="36" y="20"/>
                      <a:pt x="36" y="19"/>
                    </a:cubicBezTo>
                    <a:cubicBezTo>
                      <a:pt x="37" y="19"/>
                      <a:pt x="38" y="18"/>
                      <a:pt x="39" y="17"/>
                    </a:cubicBezTo>
                    <a:cubicBezTo>
                      <a:pt x="40" y="16"/>
                      <a:pt x="40" y="16"/>
                      <a:pt x="42" y="15"/>
                    </a:cubicBezTo>
                    <a:cubicBezTo>
                      <a:pt x="43" y="14"/>
                      <a:pt x="44" y="13"/>
                      <a:pt x="45" y="13"/>
                    </a:cubicBezTo>
                    <a:lnTo>
                      <a:pt x="65" y="0"/>
                    </a:lnTo>
                    <a:close/>
                    <a:moveTo>
                      <a:pt x="6" y="39"/>
                    </a:moveTo>
                    <a:cubicBezTo>
                      <a:pt x="30" y="39"/>
                      <a:pt x="30" y="39"/>
                      <a:pt x="30" y="39"/>
                    </a:cubicBezTo>
                    <a:cubicBezTo>
                      <a:pt x="30" y="29"/>
                      <a:pt x="30" y="29"/>
                      <a:pt x="30" y="29"/>
                    </a:cubicBezTo>
                    <a:cubicBezTo>
                      <a:pt x="30" y="27"/>
                      <a:pt x="30" y="25"/>
                      <a:pt x="29" y="24"/>
                    </a:cubicBezTo>
                    <a:cubicBezTo>
                      <a:pt x="29" y="22"/>
                      <a:pt x="28" y="21"/>
                      <a:pt x="27" y="20"/>
                    </a:cubicBezTo>
                    <a:cubicBezTo>
                      <a:pt x="26" y="18"/>
                      <a:pt x="24" y="17"/>
                      <a:pt x="23" y="17"/>
                    </a:cubicBezTo>
                    <a:cubicBezTo>
                      <a:pt x="21" y="16"/>
                      <a:pt x="20" y="16"/>
                      <a:pt x="18" y="16"/>
                    </a:cubicBezTo>
                    <a:cubicBezTo>
                      <a:pt x="14" y="16"/>
                      <a:pt x="11" y="17"/>
                      <a:pt x="9" y="19"/>
                    </a:cubicBezTo>
                    <a:cubicBezTo>
                      <a:pt x="7" y="21"/>
                      <a:pt x="6" y="25"/>
                      <a:pt x="6" y="29"/>
                    </a:cubicBezTo>
                    <a:lnTo>
                      <a:pt x="6" y="3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Rectangle 1537"/>
              <p:cNvSpPr>
                <a:spLocks noChangeArrowheads="1"/>
              </p:cNvSpPr>
              <p:nvPr/>
            </p:nvSpPr>
            <p:spPr bwMode="auto">
              <a:xfrm>
                <a:off x="5689601" y="3343276"/>
                <a:ext cx="139700" cy="1587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538"/>
              <p:cNvSpPr>
                <a:spLocks/>
              </p:cNvSpPr>
              <p:nvPr/>
            </p:nvSpPr>
            <p:spPr bwMode="auto">
              <a:xfrm>
                <a:off x="5689601" y="3221038"/>
                <a:ext cx="139700" cy="98425"/>
              </a:xfrm>
              <a:custGeom>
                <a:avLst/>
                <a:gdLst>
                  <a:gd name="T0" fmla="*/ 8 w 88"/>
                  <a:gd name="T1" fmla="*/ 0 h 62"/>
                  <a:gd name="T2" fmla="*/ 8 w 88"/>
                  <a:gd name="T3" fmla="*/ 26 h 62"/>
                  <a:gd name="T4" fmla="*/ 88 w 88"/>
                  <a:gd name="T5" fmla="*/ 26 h 62"/>
                  <a:gd name="T6" fmla="*/ 88 w 88"/>
                  <a:gd name="T7" fmla="*/ 36 h 62"/>
                  <a:gd name="T8" fmla="*/ 8 w 88"/>
                  <a:gd name="T9" fmla="*/ 36 h 62"/>
                  <a:gd name="T10" fmla="*/ 8 w 88"/>
                  <a:gd name="T11" fmla="*/ 62 h 62"/>
                  <a:gd name="T12" fmla="*/ 0 w 88"/>
                  <a:gd name="T13" fmla="*/ 62 h 62"/>
                  <a:gd name="T14" fmla="*/ 0 w 88"/>
                  <a:gd name="T15" fmla="*/ 0 h 62"/>
                  <a:gd name="T16" fmla="*/ 8 w 88"/>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62">
                    <a:moveTo>
                      <a:pt x="8" y="0"/>
                    </a:moveTo>
                    <a:lnTo>
                      <a:pt x="8" y="26"/>
                    </a:lnTo>
                    <a:lnTo>
                      <a:pt x="88" y="26"/>
                    </a:lnTo>
                    <a:lnTo>
                      <a:pt x="88" y="36"/>
                    </a:lnTo>
                    <a:lnTo>
                      <a:pt x="8" y="36"/>
                    </a:lnTo>
                    <a:lnTo>
                      <a:pt x="8" y="62"/>
                    </a:lnTo>
                    <a:lnTo>
                      <a:pt x="0" y="62"/>
                    </a:lnTo>
                    <a:lnTo>
                      <a:pt x="0" y="0"/>
                    </a:lnTo>
                    <a:lnTo>
                      <a:pt x="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539"/>
              <p:cNvSpPr>
                <a:spLocks noEditPoints="1"/>
              </p:cNvSpPr>
              <p:nvPr/>
            </p:nvSpPr>
            <p:spPr bwMode="auto">
              <a:xfrm>
                <a:off x="5689601" y="3103563"/>
                <a:ext cx="139700" cy="127000"/>
              </a:xfrm>
              <a:custGeom>
                <a:avLst/>
                <a:gdLst>
                  <a:gd name="T0" fmla="*/ 65 w 65"/>
                  <a:gd name="T1" fmla="*/ 0 h 58"/>
                  <a:gd name="T2" fmla="*/ 65 w 65"/>
                  <a:gd name="T3" fmla="*/ 8 h 58"/>
                  <a:gd name="T4" fmla="*/ 47 w 65"/>
                  <a:gd name="T5" fmla="*/ 15 h 58"/>
                  <a:gd name="T6" fmla="*/ 47 w 65"/>
                  <a:gd name="T7" fmla="*/ 43 h 58"/>
                  <a:gd name="T8" fmla="*/ 65 w 65"/>
                  <a:gd name="T9" fmla="*/ 49 h 58"/>
                  <a:gd name="T10" fmla="*/ 65 w 65"/>
                  <a:gd name="T11" fmla="*/ 58 h 58"/>
                  <a:gd name="T12" fmla="*/ 0 w 65"/>
                  <a:gd name="T13" fmla="*/ 33 h 58"/>
                  <a:gd name="T14" fmla="*/ 0 w 65"/>
                  <a:gd name="T15" fmla="*/ 25 h 58"/>
                  <a:gd name="T16" fmla="*/ 65 w 65"/>
                  <a:gd name="T17" fmla="*/ 0 h 58"/>
                  <a:gd name="T18" fmla="*/ 40 w 65"/>
                  <a:gd name="T19" fmla="*/ 18 h 58"/>
                  <a:gd name="T20" fmla="*/ 12 w 65"/>
                  <a:gd name="T21" fmla="*/ 28 h 58"/>
                  <a:gd name="T22" fmla="*/ 7 w 65"/>
                  <a:gd name="T23" fmla="*/ 29 h 58"/>
                  <a:gd name="T24" fmla="*/ 7 w 65"/>
                  <a:gd name="T25" fmla="*/ 29 h 58"/>
                  <a:gd name="T26" fmla="*/ 12 w 65"/>
                  <a:gd name="T27" fmla="*/ 30 h 58"/>
                  <a:gd name="T28" fmla="*/ 40 w 65"/>
                  <a:gd name="T29" fmla="*/ 40 h 58"/>
                  <a:gd name="T30" fmla="*/ 40 w 65"/>
                  <a:gd name="T3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58">
                    <a:moveTo>
                      <a:pt x="65" y="0"/>
                    </a:moveTo>
                    <a:cubicBezTo>
                      <a:pt x="65" y="8"/>
                      <a:pt x="65" y="8"/>
                      <a:pt x="65" y="8"/>
                    </a:cubicBezTo>
                    <a:cubicBezTo>
                      <a:pt x="47" y="15"/>
                      <a:pt x="47" y="15"/>
                      <a:pt x="47" y="15"/>
                    </a:cubicBezTo>
                    <a:cubicBezTo>
                      <a:pt x="47" y="43"/>
                      <a:pt x="47" y="43"/>
                      <a:pt x="47" y="43"/>
                    </a:cubicBezTo>
                    <a:cubicBezTo>
                      <a:pt x="65" y="49"/>
                      <a:pt x="65" y="49"/>
                      <a:pt x="65" y="49"/>
                    </a:cubicBezTo>
                    <a:cubicBezTo>
                      <a:pt x="65" y="58"/>
                      <a:pt x="65" y="58"/>
                      <a:pt x="65" y="58"/>
                    </a:cubicBezTo>
                    <a:cubicBezTo>
                      <a:pt x="0" y="33"/>
                      <a:pt x="0" y="33"/>
                      <a:pt x="0" y="33"/>
                    </a:cubicBezTo>
                    <a:cubicBezTo>
                      <a:pt x="0" y="25"/>
                      <a:pt x="0" y="25"/>
                      <a:pt x="0" y="25"/>
                    </a:cubicBezTo>
                    <a:lnTo>
                      <a:pt x="65" y="0"/>
                    </a:lnTo>
                    <a:close/>
                    <a:moveTo>
                      <a:pt x="40" y="18"/>
                    </a:moveTo>
                    <a:cubicBezTo>
                      <a:pt x="12" y="28"/>
                      <a:pt x="12" y="28"/>
                      <a:pt x="12" y="28"/>
                    </a:cubicBezTo>
                    <a:cubicBezTo>
                      <a:pt x="11" y="28"/>
                      <a:pt x="9" y="29"/>
                      <a:pt x="7" y="29"/>
                    </a:cubicBezTo>
                    <a:cubicBezTo>
                      <a:pt x="7" y="29"/>
                      <a:pt x="7" y="29"/>
                      <a:pt x="7" y="29"/>
                    </a:cubicBezTo>
                    <a:cubicBezTo>
                      <a:pt x="9" y="29"/>
                      <a:pt x="11" y="30"/>
                      <a:pt x="12" y="30"/>
                    </a:cubicBezTo>
                    <a:cubicBezTo>
                      <a:pt x="40" y="40"/>
                      <a:pt x="40" y="40"/>
                      <a:pt x="40" y="40"/>
                    </a:cubicBezTo>
                    <a:lnTo>
                      <a:pt x="40" y="18"/>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540"/>
              <p:cNvSpPr>
                <a:spLocks/>
              </p:cNvSpPr>
              <p:nvPr/>
            </p:nvSpPr>
            <p:spPr bwMode="auto">
              <a:xfrm>
                <a:off x="5689601" y="2967038"/>
                <a:ext cx="139700" cy="115888"/>
              </a:xfrm>
              <a:custGeom>
                <a:avLst/>
                <a:gdLst>
                  <a:gd name="T0" fmla="*/ 65 w 65"/>
                  <a:gd name="T1" fmla="*/ 0 h 53"/>
                  <a:gd name="T2" fmla="*/ 65 w 65"/>
                  <a:gd name="T3" fmla="*/ 10 h 53"/>
                  <a:gd name="T4" fmla="*/ 13 w 65"/>
                  <a:gd name="T5" fmla="*/ 43 h 53"/>
                  <a:gd name="T6" fmla="*/ 9 w 65"/>
                  <a:gd name="T7" fmla="*/ 45 h 53"/>
                  <a:gd name="T8" fmla="*/ 9 w 65"/>
                  <a:gd name="T9" fmla="*/ 46 h 53"/>
                  <a:gd name="T10" fmla="*/ 18 w 65"/>
                  <a:gd name="T11" fmla="*/ 45 h 53"/>
                  <a:gd name="T12" fmla="*/ 65 w 65"/>
                  <a:gd name="T13" fmla="*/ 45 h 53"/>
                  <a:gd name="T14" fmla="*/ 65 w 65"/>
                  <a:gd name="T15" fmla="*/ 53 h 53"/>
                  <a:gd name="T16" fmla="*/ 0 w 65"/>
                  <a:gd name="T17" fmla="*/ 53 h 53"/>
                  <a:gd name="T18" fmla="*/ 0 w 65"/>
                  <a:gd name="T19" fmla="*/ 43 h 53"/>
                  <a:gd name="T20" fmla="*/ 51 w 65"/>
                  <a:gd name="T21" fmla="*/ 10 h 53"/>
                  <a:gd name="T22" fmla="*/ 55 w 65"/>
                  <a:gd name="T23" fmla="*/ 8 h 53"/>
                  <a:gd name="T24" fmla="*/ 55 w 65"/>
                  <a:gd name="T25" fmla="*/ 7 h 53"/>
                  <a:gd name="T26" fmla="*/ 46 w 65"/>
                  <a:gd name="T27" fmla="*/ 8 h 53"/>
                  <a:gd name="T28" fmla="*/ 0 w 65"/>
                  <a:gd name="T29" fmla="*/ 8 h 53"/>
                  <a:gd name="T30" fmla="*/ 0 w 65"/>
                  <a:gd name="T31" fmla="*/ 0 h 53"/>
                  <a:gd name="T32" fmla="*/ 65 w 65"/>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3">
                    <a:moveTo>
                      <a:pt x="65" y="0"/>
                    </a:moveTo>
                    <a:cubicBezTo>
                      <a:pt x="65" y="10"/>
                      <a:pt x="65" y="10"/>
                      <a:pt x="65" y="10"/>
                    </a:cubicBezTo>
                    <a:cubicBezTo>
                      <a:pt x="13" y="43"/>
                      <a:pt x="13" y="43"/>
                      <a:pt x="13" y="43"/>
                    </a:cubicBezTo>
                    <a:cubicBezTo>
                      <a:pt x="11" y="44"/>
                      <a:pt x="10" y="45"/>
                      <a:pt x="9" y="45"/>
                    </a:cubicBezTo>
                    <a:cubicBezTo>
                      <a:pt x="9" y="46"/>
                      <a:pt x="9" y="46"/>
                      <a:pt x="9" y="46"/>
                    </a:cubicBezTo>
                    <a:cubicBezTo>
                      <a:pt x="10" y="45"/>
                      <a:pt x="13" y="45"/>
                      <a:pt x="18" y="45"/>
                    </a:cubicBezTo>
                    <a:cubicBezTo>
                      <a:pt x="65" y="45"/>
                      <a:pt x="65" y="45"/>
                      <a:pt x="65" y="45"/>
                    </a:cubicBezTo>
                    <a:cubicBezTo>
                      <a:pt x="65" y="53"/>
                      <a:pt x="65" y="53"/>
                      <a:pt x="65" y="53"/>
                    </a:cubicBezTo>
                    <a:cubicBezTo>
                      <a:pt x="0" y="53"/>
                      <a:pt x="0" y="53"/>
                      <a:pt x="0" y="53"/>
                    </a:cubicBezTo>
                    <a:cubicBezTo>
                      <a:pt x="0" y="43"/>
                      <a:pt x="0" y="43"/>
                      <a:pt x="0" y="43"/>
                    </a:cubicBezTo>
                    <a:cubicBezTo>
                      <a:pt x="51" y="10"/>
                      <a:pt x="51" y="10"/>
                      <a:pt x="51" y="10"/>
                    </a:cubicBezTo>
                    <a:cubicBezTo>
                      <a:pt x="53" y="9"/>
                      <a:pt x="54" y="8"/>
                      <a:pt x="55" y="8"/>
                    </a:cubicBezTo>
                    <a:cubicBezTo>
                      <a:pt x="55" y="7"/>
                      <a:pt x="55" y="7"/>
                      <a:pt x="55" y="7"/>
                    </a:cubicBezTo>
                    <a:cubicBezTo>
                      <a:pt x="53" y="8"/>
                      <a:pt x="50" y="8"/>
                      <a:pt x="46" y="8"/>
                    </a:cubicBezTo>
                    <a:cubicBezTo>
                      <a:pt x="0" y="8"/>
                      <a:pt x="0" y="8"/>
                      <a:pt x="0" y="8"/>
                    </a:cubicBezTo>
                    <a:cubicBezTo>
                      <a:pt x="0" y="0"/>
                      <a:pt x="0" y="0"/>
                      <a:pt x="0" y="0"/>
                    </a:cubicBezTo>
                    <a:lnTo>
                      <a:pt x="65"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541"/>
              <p:cNvSpPr>
                <a:spLocks/>
              </p:cNvSpPr>
              <p:nvPr/>
            </p:nvSpPr>
            <p:spPr bwMode="auto">
              <a:xfrm>
                <a:off x="5684839" y="2833688"/>
                <a:ext cx="147638" cy="106363"/>
              </a:xfrm>
              <a:custGeom>
                <a:avLst/>
                <a:gdLst>
                  <a:gd name="T0" fmla="*/ 64 w 68"/>
                  <a:gd name="T1" fmla="*/ 0 h 49"/>
                  <a:gd name="T2" fmla="*/ 68 w 68"/>
                  <a:gd name="T3" fmla="*/ 19 h 49"/>
                  <a:gd name="T4" fmla="*/ 59 w 68"/>
                  <a:gd name="T5" fmla="*/ 41 h 49"/>
                  <a:gd name="T6" fmla="*/ 35 w 68"/>
                  <a:gd name="T7" fmla="*/ 49 h 49"/>
                  <a:gd name="T8" fmla="*/ 10 w 68"/>
                  <a:gd name="T9" fmla="*/ 40 h 49"/>
                  <a:gd name="T10" fmla="*/ 0 w 68"/>
                  <a:gd name="T11" fmla="*/ 16 h 49"/>
                  <a:gd name="T12" fmla="*/ 3 w 68"/>
                  <a:gd name="T13" fmla="*/ 0 h 49"/>
                  <a:gd name="T14" fmla="*/ 11 w 68"/>
                  <a:gd name="T15" fmla="*/ 0 h 49"/>
                  <a:gd name="T16" fmla="*/ 7 w 68"/>
                  <a:gd name="T17" fmla="*/ 16 h 49"/>
                  <a:gd name="T18" fmla="*/ 15 w 68"/>
                  <a:gd name="T19" fmla="*/ 34 h 49"/>
                  <a:gd name="T20" fmla="*/ 35 w 68"/>
                  <a:gd name="T21" fmla="*/ 41 h 49"/>
                  <a:gd name="T22" fmla="*/ 54 w 68"/>
                  <a:gd name="T23" fmla="*/ 35 h 49"/>
                  <a:gd name="T24" fmla="*/ 61 w 68"/>
                  <a:gd name="T25" fmla="*/ 18 h 49"/>
                  <a:gd name="T26" fmla="*/ 57 w 68"/>
                  <a:gd name="T27" fmla="*/ 0 h 49"/>
                  <a:gd name="T28" fmla="*/ 64 w 68"/>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49">
                    <a:moveTo>
                      <a:pt x="64" y="0"/>
                    </a:moveTo>
                    <a:cubicBezTo>
                      <a:pt x="67" y="5"/>
                      <a:pt x="68" y="11"/>
                      <a:pt x="68" y="19"/>
                    </a:cubicBezTo>
                    <a:cubicBezTo>
                      <a:pt x="68" y="28"/>
                      <a:pt x="65" y="35"/>
                      <a:pt x="59" y="41"/>
                    </a:cubicBezTo>
                    <a:cubicBezTo>
                      <a:pt x="53" y="47"/>
                      <a:pt x="45" y="49"/>
                      <a:pt x="35" y="49"/>
                    </a:cubicBezTo>
                    <a:cubicBezTo>
                      <a:pt x="25" y="49"/>
                      <a:pt x="17" y="46"/>
                      <a:pt x="10" y="40"/>
                    </a:cubicBezTo>
                    <a:cubicBezTo>
                      <a:pt x="4" y="34"/>
                      <a:pt x="0" y="26"/>
                      <a:pt x="0" y="16"/>
                    </a:cubicBezTo>
                    <a:cubicBezTo>
                      <a:pt x="0" y="10"/>
                      <a:pt x="1" y="5"/>
                      <a:pt x="3" y="0"/>
                    </a:cubicBezTo>
                    <a:cubicBezTo>
                      <a:pt x="11" y="0"/>
                      <a:pt x="11" y="0"/>
                      <a:pt x="11" y="0"/>
                    </a:cubicBezTo>
                    <a:cubicBezTo>
                      <a:pt x="9" y="5"/>
                      <a:pt x="7" y="10"/>
                      <a:pt x="7" y="16"/>
                    </a:cubicBezTo>
                    <a:cubicBezTo>
                      <a:pt x="7" y="24"/>
                      <a:pt x="10" y="30"/>
                      <a:pt x="15" y="34"/>
                    </a:cubicBezTo>
                    <a:cubicBezTo>
                      <a:pt x="20" y="39"/>
                      <a:pt x="27" y="41"/>
                      <a:pt x="35" y="41"/>
                    </a:cubicBezTo>
                    <a:cubicBezTo>
                      <a:pt x="43" y="41"/>
                      <a:pt x="49" y="39"/>
                      <a:pt x="54" y="35"/>
                    </a:cubicBezTo>
                    <a:cubicBezTo>
                      <a:pt x="59" y="30"/>
                      <a:pt x="61" y="25"/>
                      <a:pt x="61" y="18"/>
                    </a:cubicBezTo>
                    <a:cubicBezTo>
                      <a:pt x="61" y="11"/>
                      <a:pt x="60" y="5"/>
                      <a:pt x="57" y="0"/>
                    </a:cubicBezTo>
                    <a:lnTo>
                      <a:pt x="64"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542"/>
              <p:cNvSpPr>
                <a:spLocks/>
              </p:cNvSpPr>
              <p:nvPr/>
            </p:nvSpPr>
            <p:spPr bwMode="auto">
              <a:xfrm>
                <a:off x="5689601" y="2728913"/>
                <a:ext cx="139700" cy="76200"/>
              </a:xfrm>
              <a:custGeom>
                <a:avLst/>
                <a:gdLst>
                  <a:gd name="T0" fmla="*/ 88 w 88"/>
                  <a:gd name="T1" fmla="*/ 0 h 48"/>
                  <a:gd name="T2" fmla="*/ 88 w 88"/>
                  <a:gd name="T3" fmla="*/ 48 h 48"/>
                  <a:gd name="T4" fmla="*/ 0 w 88"/>
                  <a:gd name="T5" fmla="*/ 48 h 48"/>
                  <a:gd name="T6" fmla="*/ 0 w 88"/>
                  <a:gd name="T7" fmla="*/ 3 h 48"/>
                  <a:gd name="T8" fmla="*/ 8 w 88"/>
                  <a:gd name="T9" fmla="*/ 3 h 48"/>
                  <a:gd name="T10" fmla="*/ 8 w 88"/>
                  <a:gd name="T11" fmla="*/ 37 h 48"/>
                  <a:gd name="T12" fmla="*/ 38 w 88"/>
                  <a:gd name="T13" fmla="*/ 37 h 48"/>
                  <a:gd name="T14" fmla="*/ 38 w 88"/>
                  <a:gd name="T15" fmla="*/ 5 h 48"/>
                  <a:gd name="T16" fmla="*/ 47 w 88"/>
                  <a:gd name="T17" fmla="*/ 5 h 48"/>
                  <a:gd name="T18" fmla="*/ 47 w 88"/>
                  <a:gd name="T19" fmla="*/ 37 h 48"/>
                  <a:gd name="T20" fmla="*/ 79 w 88"/>
                  <a:gd name="T21" fmla="*/ 37 h 48"/>
                  <a:gd name="T22" fmla="*/ 79 w 88"/>
                  <a:gd name="T23" fmla="*/ 0 h 48"/>
                  <a:gd name="T24" fmla="*/ 88 w 88"/>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48">
                    <a:moveTo>
                      <a:pt x="88" y="0"/>
                    </a:moveTo>
                    <a:lnTo>
                      <a:pt x="88" y="48"/>
                    </a:lnTo>
                    <a:lnTo>
                      <a:pt x="0" y="48"/>
                    </a:lnTo>
                    <a:lnTo>
                      <a:pt x="0" y="3"/>
                    </a:lnTo>
                    <a:lnTo>
                      <a:pt x="8" y="3"/>
                    </a:lnTo>
                    <a:lnTo>
                      <a:pt x="8" y="37"/>
                    </a:lnTo>
                    <a:lnTo>
                      <a:pt x="38" y="37"/>
                    </a:lnTo>
                    <a:lnTo>
                      <a:pt x="38" y="5"/>
                    </a:lnTo>
                    <a:lnTo>
                      <a:pt x="47" y="5"/>
                    </a:lnTo>
                    <a:lnTo>
                      <a:pt x="47" y="37"/>
                    </a:lnTo>
                    <a:lnTo>
                      <a:pt x="79" y="37"/>
                    </a:lnTo>
                    <a:lnTo>
                      <a:pt x="79" y="0"/>
                    </a:lnTo>
                    <a:lnTo>
                      <a:pt x="8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1550" name="Straight Connector 1549"/>
            <p:cNvCxnSpPr/>
            <p:nvPr/>
          </p:nvCxnSpPr>
          <p:spPr>
            <a:xfrm flipH="1">
              <a:off x="4994100" y="3165476"/>
              <a:ext cx="5450064" cy="0"/>
            </a:xfrm>
            <a:prstGeom prst="line">
              <a:avLst/>
            </a:prstGeom>
            <a:ln>
              <a:solidFill>
                <a:schemeClr val="bg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H="1">
              <a:off x="4994100" y="5081438"/>
              <a:ext cx="5450064" cy="0"/>
            </a:xfrm>
            <a:prstGeom prst="line">
              <a:avLst/>
            </a:prstGeom>
            <a:ln>
              <a:solidFill>
                <a:schemeClr val="bg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552" name="Rectangle 92"/>
            <p:cNvSpPr>
              <a:spLocks noChangeArrowheads="1"/>
            </p:cNvSpPr>
            <p:nvPr/>
          </p:nvSpPr>
          <p:spPr bwMode="auto">
            <a:xfrm>
              <a:off x="4994100" y="3283899"/>
              <a:ext cx="1557079" cy="22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dirty="0">
                  <a:solidFill>
                    <a:srgbClr val="FFFFFF"/>
                  </a:solidFill>
                  <a:latin typeface="Segoe UI Semibold" panose="020B0702040204020203" pitchFamily="34" charset="0"/>
                </a:rPr>
                <a:t>RESOURCE GROUP</a:t>
              </a:r>
              <a:endParaRPr lang="en-US" altLang="en-US" dirty="0">
                <a:solidFill>
                  <a:srgbClr val="FFFFFF"/>
                </a:solidFill>
              </a:endParaRPr>
            </a:p>
          </p:txBody>
        </p:sp>
        <p:sp>
          <p:nvSpPr>
            <p:cNvPr id="1553" name="Rectangle 92"/>
            <p:cNvSpPr>
              <a:spLocks noChangeArrowheads="1"/>
            </p:cNvSpPr>
            <p:nvPr/>
          </p:nvSpPr>
          <p:spPr bwMode="auto">
            <a:xfrm>
              <a:off x="4994100" y="1322056"/>
              <a:ext cx="125835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dirty="0">
                  <a:solidFill>
                    <a:srgbClr val="FFFFFF"/>
                  </a:solidFill>
                  <a:latin typeface="Segoe UI Semibold" panose="020B0702040204020203" pitchFamily="34" charset="0"/>
                </a:rPr>
                <a:t>SUBSCRIPTION</a:t>
              </a:r>
              <a:endParaRPr lang="en-US" altLang="en-US" dirty="0">
                <a:solidFill>
                  <a:srgbClr val="FFFFFF"/>
                </a:solidFill>
              </a:endParaRPr>
            </a:p>
          </p:txBody>
        </p:sp>
        <p:sp>
          <p:nvSpPr>
            <p:cNvPr id="1554" name="Rectangle 92"/>
            <p:cNvSpPr>
              <a:spLocks noChangeArrowheads="1"/>
            </p:cNvSpPr>
            <p:nvPr/>
          </p:nvSpPr>
          <p:spPr bwMode="auto">
            <a:xfrm>
              <a:off x="4994100" y="5193201"/>
              <a:ext cx="89383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dirty="0">
                  <a:solidFill>
                    <a:srgbClr val="FFFFFF"/>
                  </a:solidFill>
                  <a:latin typeface="Segoe UI Semibold" panose="020B0702040204020203" pitchFamily="34" charset="0"/>
                </a:rPr>
                <a:t>RESOURCE</a:t>
              </a:r>
              <a:endParaRPr lang="en-US" altLang="en-US" dirty="0">
                <a:solidFill>
                  <a:srgbClr val="FFFFFF"/>
                </a:solidFill>
              </a:endParaRPr>
            </a:p>
          </p:txBody>
        </p:sp>
      </p:grpSp>
      <p:sp>
        <p:nvSpPr>
          <p:cNvPr id="1557" name="TextBox 1556"/>
          <p:cNvSpPr txBox="1"/>
          <p:nvPr/>
        </p:nvSpPr>
        <p:spPr>
          <a:xfrm>
            <a:off x="269241" y="2029330"/>
            <a:ext cx="4875621" cy="3032331"/>
          </a:xfrm>
          <a:prstGeom prst="rect">
            <a:avLst/>
          </a:prstGeom>
          <a:noFill/>
        </p:spPr>
        <p:txBody>
          <a:bodyPr wrap="square" lIns="179285" tIns="143428" rIns="179285" bIns="143428" rtlCol="0">
            <a:spAutoFit/>
          </a:bodyPr>
          <a:lstStyle/>
          <a:p>
            <a:pPr marL="336145" indent="-336145" defTabSz="914367">
              <a:lnSpc>
                <a:spcPct val="90000"/>
              </a:lnSpc>
              <a:spcAft>
                <a:spcPts val="1765"/>
              </a:spcAft>
              <a:buFont typeface="Wingdings" panose="05000000000000000000" pitchFamily="2" charset="2"/>
              <a:buChar char="ü"/>
            </a:pPr>
            <a:r>
              <a:rPr lang="en-US" sz="2353" dirty="0">
                <a:gradFill>
                  <a:gsLst>
                    <a:gs pos="2917">
                      <a:srgbClr val="505050"/>
                    </a:gs>
                    <a:gs pos="30000">
                      <a:srgbClr val="505050"/>
                    </a:gs>
                  </a:gsLst>
                  <a:lin ang="5400000" scaled="0"/>
                </a:gradFill>
                <a:latin typeface="Segoe UI Light"/>
              </a:rPr>
              <a:t>Allows secure access with granular permissions to resources</a:t>
            </a:r>
          </a:p>
          <a:p>
            <a:pPr marL="336145" indent="-336145" defTabSz="914367">
              <a:lnSpc>
                <a:spcPct val="90000"/>
              </a:lnSpc>
              <a:spcAft>
                <a:spcPts val="1765"/>
              </a:spcAft>
              <a:buFont typeface="Wingdings" panose="05000000000000000000" pitchFamily="2" charset="2"/>
              <a:buChar char="ü"/>
            </a:pPr>
            <a:r>
              <a:rPr lang="en-US" sz="2353" dirty="0">
                <a:gradFill>
                  <a:gsLst>
                    <a:gs pos="2917">
                      <a:srgbClr val="505050"/>
                    </a:gs>
                    <a:gs pos="30000">
                      <a:srgbClr val="505050"/>
                    </a:gs>
                  </a:gsLst>
                  <a:lin ang="5400000" scaled="0"/>
                </a:gradFill>
                <a:latin typeface="Segoe UI Light"/>
              </a:rPr>
              <a:t>Assignable to users, groups or service principals</a:t>
            </a:r>
          </a:p>
          <a:p>
            <a:pPr marL="336145" indent="-336145" defTabSz="914367">
              <a:lnSpc>
                <a:spcPct val="90000"/>
              </a:lnSpc>
              <a:spcAft>
                <a:spcPts val="1765"/>
              </a:spcAft>
              <a:buFont typeface="Wingdings" panose="05000000000000000000" pitchFamily="2" charset="2"/>
              <a:buChar char="ü"/>
            </a:pPr>
            <a:r>
              <a:rPr lang="en-US" sz="2353" dirty="0">
                <a:gradFill>
                  <a:gsLst>
                    <a:gs pos="2917">
                      <a:srgbClr val="505050"/>
                    </a:gs>
                    <a:gs pos="30000">
                      <a:srgbClr val="505050"/>
                    </a:gs>
                  </a:gsLst>
                  <a:lin ang="5400000" scaled="0"/>
                </a:gradFill>
                <a:latin typeface="Segoe UI Light"/>
              </a:rPr>
              <a:t>Built-in roles make it easy to get started</a:t>
            </a:r>
          </a:p>
        </p:txBody>
      </p:sp>
    </p:spTree>
    <p:extLst>
      <p:ext uri="{BB962C8B-B14F-4D97-AF65-F5344CB8AC3E}">
        <p14:creationId xmlns:p14="http://schemas.microsoft.com/office/powerpoint/2010/main" val="424684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agnus Master Theme">
  <a:themeElements>
    <a:clrScheme name="Custom 4">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FFFFFF"/>
      </a:hlink>
      <a:folHlink>
        <a:srgbClr val="FFFFFF"/>
      </a:folHlink>
    </a:clrScheme>
    <a:fontScheme name="Custom Theme Fonts">
      <a:majorFont>
        <a:latin typeface="Segoe UI Light"/>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2.xml><?xml version="1.0" encoding="utf-8"?>
<a:theme xmlns:a="http://schemas.openxmlformats.org/drawingml/2006/main" name="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1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5.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7B4AFF4B-BAD3-4836-8CC4-A9B5652EBFC0}"/>
    </a:ext>
  </a:extLst>
</a:theme>
</file>

<file path=ppt/theme/theme6.xml><?xml version="1.0" encoding="utf-8"?>
<a:theme xmlns:a="http://schemas.openxmlformats.org/drawingml/2006/main" name="1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7.xml><?xml version="1.0" encoding="utf-8"?>
<a:theme xmlns:a="http://schemas.openxmlformats.org/drawingml/2006/main" name="SEPARADO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IoYT Content slides">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NEW IoYT 16x9 template - Oct 2014" id="{2EB02982-D1F4-4E57-B3B6-B26ED04C9D45}" vid="{B629ACA0-87C8-4CBE-9DBB-D8729D6CC28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2393</TotalTime>
  <Words>1663</Words>
  <Application>Microsoft Office PowerPoint</Application>
  <PresentationFormat>Panorámica</PresentationFormat>
  <Paragraphs>306</Paragraphs>
  <Slides>19</Slides>
  <Notes>11</Notes>
  <HiddenSlides>0</HiddenSlides>
  <MMClips>0</MMClips>
  <ScaleCrop>false</ScaleCrop>
  <HeadingPairs>
    <vt:vector size="6" baseType="variant">
      <vt:variant>
        <vt:lpstr>Fuentes usadas</vt:lpstr>
      </vt:variant>
      <vt:variant>
        <vt:i4>14</vt:i4>
      </vt:variant>
      <vt:variant>
        <vt:lpstr>Tema</vt:lpstr>
      </vt:variant>
      <vt:variant>
        <vt:i4>8</vt:i4>
      </vt:variant>
      <vt:variant>
        <vt:lpstr>Títulos de diapositiva</vt:lpstr>
      </vt:variant>
      <vt:variant>
        <vt:i4>19</vt:i4>
      </vt:variant>
    </vt:vector>
  </HeadingPairs>
  <TitlesOfParts>
    <vt:vector size="41" baseType="lpstr">
      <vt:lpstr>Arial</vt:lpstr>
      <vt:lpstr>Calibri</vt:lpstr>
      <vt:lpstr>Consolas</vt:lpstr>
      <vt:lpstr>Courier New</vt:lpstr>
      <vt:lpstr>Omnes Bold</vt:lpstr>
      <vt:lpstr>Omnes Light</vt:lpstr>
      <vt:lpstr>Segoe Light</vt:lpstr>
      <vt:lpstr>Segoe UI</vt:lpstr>
      <vt:lpstr>Segoe UI Light</vt:lpstr>
      <vt:lpstr>Segoe UI Semibold</vt:lpstr>
      <vt:lpstr>Segoe UI Semilight</vt:lpstr>
      <vt:lpstr>Selawik Semibold</vt:lpstr>
      <vt:lpstr>Verdana</vt:lpstr>
      <vt:lpstr>Wingdings</vt:lpstr>
      <vt:lpstr>Magnus Master Theme</vt:lpstr>
      <vt:lpstr>SharePoint Template 2012 - White Background</vt:lpstr>
      <vt:lpstr>1_SharePoint Template 2012 - White Background</vt:lpstr>
      <vt:lpstr>WHITE TEMPLATE</vt:lpstr>
      <vt:lpstr>COLOR TEMPLATE</vt:lpstr>
      <vt:lpstr>1_WHITE TEMPLATE</vt:lpstr>
      <vt:lpstr>SEPARADOR 1</vt:lpstr>
      <vt:lpstr>IoYT Content slides</vt:lpstr>
      <vt:lpstr>Presentación de PowerPoint</vt:lpstr>
      <vt:lpstr>RACI - Reference Models used</vt:lpstr>
      <vt:lpstr>Service Integration – Azure Accountabilities (Source RACI)</vt:lpstr>
      <vt:lpstr>Redefining IT’s role for a cloud future</vt:lpstr>
      <vt:lpstr>   Cloud Services Foundation Reference Model</vt:lpstr>
      <vt:lpstr>Reference Model as Starting Point</vt:lpstr>
      <vt:lpstr>Presentación de PowerPoint</vt:lpstr>
      <vt:lpstr>Subscription per environment in the development process of an application. (Example)</vt:lpstr>
      <vt:lpstr>Role Based Access Control</vt:lpstr>
      <vt:lpstr>Cloud OS Roles</vt:lpstr>
      <vt:lpstr>Microsoft Azure Incident Workflow</vt:lpstr>
      <vt:lpstr>Guiding your customer to the right support option</vt:lpstr>
      <vt:lpstr>Billing PowerBI</vt:lpstr>
      <vt:lpstr>Azure Stack management portal </vt:lpstr>
      <vt:lpstr>Azure management portal </vt:lpstr>
      <vt:lpstr>Operations Management Suite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Wood</dc:creator>
  <cp:lastModifiedBy>Tasayco Tampis, Juan Pablo</cp:lastModifiedBy>
  <cp:revision>105</cp:revision>
  <dcterms:created xsi:type="dcterms:W3CDTF">2014-03-24T01:30:59Z</dcterms:created>
  <dcterms:modified xsi:type="dcterms:W3CDTF">2019-04-30T00:34:19Z</dcterms:modified>
</cp:coreProperties>
</file>